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7"/>
  </p:notesMasterIdLst>
  <p:sldIdLst>
    <p:sldId id="260" r:id="rId5"/>
    <p:sldId id="259" r:id="rId6"/>
  </p:sldIdLst>
  <p:sldSz cx="15544800" cy="100584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4D81"/>
    <a:srgbClr val="FF40FF"/>
    <a:srgbClr val="4E009F"/>
    <a:srgbClr val="0071F0"/>
    <a:srgbClr val="FF7D00"/>
    <a:srgbClr val="FF81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74"/>
    <p:restoredTop sz="96868"/>
  </p:normalViewPr>
  <p:slideViewPr>
    <p:cSldViewPr snapToGrid="0" snapToObjects="1">
      <p:cViewPr varScale="1">
        <p:scale>
          <a:sx n="87" d="100"/>
          <a:sy n="87" d="100"/>
        </p:scale>
        <p:origin x="1664"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584450" y="514350"/>
            <a:ext cx="39751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24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0" name="Google Shape;80;p1:notes"/>
          <p:cNvSpPr>
            <a:spLocks noGrp="1" noRot="1" noChangeAspect="1"/>
          </p:cNvSpPr>
          <p:nvPr>
            <p:ph type="sldImg" idx="2"/>
          </p:nvPr>
        </p:nvSpPr>
        <p:spPr>
          <a:xfrm>
            <a:off x="2584450" y="514350"/>
            <a:ext cx="3975100"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6912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gameboard" type="blank">
  <p:cSld name="BLANK">
    <p:spTree>
      <p:nvGrpSpPr>
        <p:cNvPr id="1" name="Shape 11"/>
        <p:cNvGrpSpPr/>
        <p:nvPr/>
      </p:nvGrpSpPr>
      <p:grpSpPr>
        <a:xfrm>
          <a:off x="0" y="0"/>
          <a:ext cx="0" cy="0"/>
          <a:chOff x="0" y="0"/>
          <a:chExt cx="0" cy="0"/>
        </a:xfrm>
      </p:grpSpPr>
      <p:pic>
        <p:nvPicPr>
          <p:cNvPr id="4" name="Picture 3">
            <a:extLst>
              <a:ext uri="{FF2B5EF4-FFF2-40B4-BE49-F238E27FC236}">
                <a16:creationId xmlns:a16="http://schemas.microsoft.com/office/drawing/2014/main" id="{4937EDA7-B1DB-2B47-A7C3-6D60797A1300}"/>
              </a:ext>
            </a:extLst>
          </p:cNvPr>
          <p:cNvPicPr>
            <a:picLocks noChangeAspect="1"/>
          </p:cNvPicPr>
          <p:nvPr userDrawn="1"/>
        </p:nvPicPr>
        <p:blipFill>
          <a:blip r:embed="rId2"/>
          <a:stretch>
            <a:fillRect/>
          </a:stretch>
        </p:blipFill>
        <p:spPr>
          <a:xfrm>
            <a:off x="5296" y="0"/>
            <a:ext cx="15534208" cy="100584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les2">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C5A0CE3F-6A11-7341-9DBC-FB75B5546237}"/>
              </a:ext>
            </a:extLst>
          </p:cNvPr>
          <p:cNvSpPr txBox="1"/>
          <p:nvPr userDrawn="1"/>
        </p:nvSpPr>
        <p:spPr>
          <a:xfrm>
            <a:off x="5003800" y="8483600"/>
            <a:ext cx="4406900" cy="923330"/>
          </a:xfrm>
          <a:prstGeom prst="rect">
            <a:avLst/>
          </a:prstGeom>
          <a:noFill/>
        </p:spPr>
        <p:txBody>
          <a:bodyPr wrap="square" rtlCol="0">
            <a:spAutoFit/>
          </a:bodyPr>
          <a:lstStyle/>
          <a:p>
            <a:pPr marL="125730" indent="0">
              <a:buNone/>
            </a:pPr>
            <a:r>
              <a:rPr lang="en-US" sz="1800" b="1" dirty="0">
                <a:solidFill>
                  <a:srgbClr val="0070C0"/>
                </a:solidFill>
                <a:latin typeface="Calibri" panose="020F0502020204030204" pitchFamily="34" charset="0"/>
                <a:cs typeface="Calibri" panose="020F0502020204030204" pitchFamily="34" charset="0"/>
              </a:rPr>
              <a:t>PLAYING PIECES</a:t>
            </a:r>
          </a:p>
          <a:p>
            <a:pPr marL="125730" indent="0">
              <a:buNone/>
            </a:pPr>
            <a:r>
              <a:rPr lang="en-US" sz="1800" i="1" dirty="0">
                <a:solidFill>
                  <a:schemeClr val="tx2">
                    <a:lumMod val="50000"/>
                  </a:schemeClr>
                </a:solidFill>
                <a:latin typeface="Calibri" panose="020F0502020204030204" pitchFamily="34" charset="0"/>
                <a:cs typeface="Calibri" panose="020F0502020204030204" pitchFamily="34" charset="0"/>
              </a:rPr>
              <a:t>Copy &amp; paste into Game Board.</a:t>
            </a:r>
          </a:p>
          <a:p>
            <a:pPr marL="125730" indent="0">
              <a:buNone/>
            </a:pPr>
            <a:r>
              <a:rPr lang="en-US" sz="1800" i="1" dirty="0">
                <a:solidFill>
                  <a:schemeClr val="tx2">
                    <a:lumMod val="50000"/>
                  </a:schemeClr>
                </a:solidFill>
                <a:latin typeface="Calibri" panose="020F0502020204030204" pitchFamily="34" charset="0"/>
                <a:cs typeface="Calibri" panose="020F0502020204030204" pitchFamily="34" charset="0"/>
              </a:rPr>
              <a:t>Double click to add players’ initial(s).</a:t>
            </a:r>
            <a:endParaRPr lang="en-US" sz="1800" b="1" i="1" dirty="0">
              <a:solidFill>
                <a:schemeClr val="tx2">
                  <a:lumMod val="50000"/>
                </a:schemeClr>
              </a:solidFill>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55B2ED26-CD8F-544C-A080-DAB68DDFE1D7}"/>
              </a:ext>
            </a:extLst>
          </p:cNvPr>
          <p:cNvSpPr txBox="1"/>
          <p:nvPr userDrawn="1"/>
        </p:nvSpPr>
        <p:spPr>
          <a:xfrm>
            <a:off x="7683500" y="1638300"/>
            <a:ext cx="7124700" cy="4585871"/>
          </a:xfrm>
          <a:prstGeom prst="rect">
            <a:avLst/>
          </a:prstGeom>
          <a:noFill/>
        </p:spPr>
        <p:txBody>
          <a:bodyPr wrap="square" rtlCol="0">
            <a:spAutoFit/>
          </a:bodyPr>
          <a:lstStyle/>
          <a:p>
            <a:pPr marL="125730" indent="0">
              <a:spcBef>
                <a:spcPts val="0"/>
              </a:spcBef>
              <a:spcAft>
                <a:spcPts val="1200"/>
              </a:spcAft>
              <a:buNone/>
            </a:pPr>
            <a:r>
              <a:rPr lang="en-US" sz="1600" b="1" dirty="0">
                <a:solidFill>
                  <a:srgbClr val="074D81"/>
                </a:solidFill>
                <a:latin typeface="Calibri" panose="020F0502020204030204" pitchFamily="34" charset="0"/>
                <a:cs typeface="Calibri" panose="020F0502020204030204" pitchFamily="34" charset="0"/>
              </a:rPr>
              <a:t>MOVING YOUR PIECE</a:t>
            </a:r>
          </a:p>
          <a:p>
            <a:pPr marL="468630" indent="-342900">
              <a:spcAft>
                <a:spcPts val="1200"/>
              </a:spcAft>
              <a:buFont typeface="+mj-lt"/>
              <a:buAutoNum type="arabicPeriod"/>
            </a:pPr>
            <a:r>
              <a:rPr lang="en-US" sz="1600" dirty="0">
                <a:solidFill>
                  <a:schemeClr val="tx1">
                    <a:lumMod val="85000"/>
                    <a:lumOff val="15000"/>
                  </a:schemeClr>
                </a:solidFill>
                <a:latin typeface="Calibri" panose="020F0502020204030204" pitchFamily="34" charset="0"/>
                <a:cs typeface="Calibri" panose="020F0502020204030204" pitchFamily="34" charset="0"/>
              </a:rPr>
              <a:t>Players take turns rolling a 6-sided die based on player order.</a:t>
            </a:r>
          </a:p>
          <a:p>
            <a:pPr marL="468630" indent="-342900">
              <a:buFont typeface="+mj-lt"/>
              <a:buAutoNum type="arabicPeriod"/>
            </a:pPr>
            <a:r>
              <a:rPr lang="en-US" sz="1600" dirty="0">
                <a:solidFill>
                  <a:schemeClr val="tx1">
                    <a:lumMod val="85000"/>
                    <a:lumOff val="15000"/>
                  </a:schemeClr>
                </a:solidFill>
                <a:latin typeface="Calibri" panose="020F0502020204030204" pitchFamily="34" charset="0"/>
                <a:cs typeface="Calibri" panose="020F0502020204030204" pitchFamily="34" charset="0"/>
              </a:rPr>
              <a:t>Players can choose any path in order to win. However, players must follow the natural flow of Earth’s water cycle (follow the arrows).</a:t>
            </a:r>
          </a:p>
          <a:p>
            <a:pPr marL="457200" marR="0" lvl="0"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600" i="1" dirty="0">
                <a:solidFill>
                  <a:schemeClr val="tx1">
                    <a:lumMod val="85000"/>
                    <a:lumOff val="15000"/>
                  </a:schemeClr>
                </a:solidFill>
                <a:latin typeface="Calibri" panose="020F0502020204030204" pitchFamily="34" charset="0"/>
                <a:cs typeface="Calibri" panose="020F0502020204030204" pitchFamily="34" charset="0"/>
              </a:rPr>
              <a:t>Example: </a:t>
            </a:r>
            <a:r>
              <a:rPr lang="en-US" sz="1600" i="0" dirty="0">
                <a:solidFill>
                  <a:schemeClr val="tx1">
                    <a:lumMod val="85000"/>
                    <a:lumOff val="15000"/>
                  </a:schemeClr>
                </a:solidFill>
                <a:latin typeface="Calibri" panose="020F0502020204030204" pitchFamily="34" charset="0"/>
                <a:cs typeface="Calibri" panose="020F0502020204030204" pitchFamily="34" charset="0"/>
              </a:rPr>
              <a:t>If you are in the Ocean, you cannot travel upstream into a River. </a:t>
            </a:r>
          </a:p>
          <a:p>
            <a:pPr marL="125730" indent="0">
              <a:buFont typeface="+mj-lt"/>
              <a:buNone/>
            </a:pP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468630" marR="0" lvl="0" indent="-342900" algn="l" defTabSz="914400" rtl="0" eaLnBrk="1" fontAlgn="auto" latinLnBrk="0" hangingPunct="1">
              <a:lnSpc>
                <a:spcPct val="100000"/>
              </a:lnSpc>
              <a:spcBef>
                <a:spcPts val="0"/>
              </a:spcBef>
              <a:spcAft>
                <a:spcPts val="0"/>
              </a:spcAft>
              <a:buClr>
                <a:srgbClr val="000000"/>
              </a:buClr>
              <a:buSzTx/>
              <a:buFont typeface="+mj-lt"/>
              <a:buAutoNum type="arabicPeriod" startAt="3"/>
              <a:tabLst/>
              <a:defRPr/>
            </a:pPr>
            <a:r>
              <a:rPr lang="en-US" sz="1600" dirty="0">
                <a:solidFill>
                  <a:schemeClr val="tx1">
                    <a:lumMod val="85000"/>
                    <a:lumOff val="15000"/>
                  </a:schemeClr>
                </a:solidFill>
                <a:latin typeface="Calibri" panose="020F0502020204030204" pitchFamily="34" charset="0"/>
                <a:cs typeface="Calibri" panose="020F0502020204030204" pitchFamily="34" charset="0"/>
              </a:rPr>
              <a:t>Players must move the same amount of spaces as their dice roll and collect the number of points of the space they land on. </a:t>
            </a:r>
          </a:p>
          <a:p>
            <a:pPr marL="457200" marR="0" lvl="6" indent="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None/>
              <a:tabLst/>
              <a:defRPr/>
            </a:pPr>
            <a:r>
              <a:rPr lang="en-US" sz="1600" i="1" dirty="0">
                <a:solidFill>
                  <a:schemeClr val="tx1">
                    <a:lumMod val="85000"/>
                    <a:lumOff val="15000"/>
                  </a:schemeClr>
                </a:solidFill>
                <a:latin typeface="Calibri" panose="020F0502020204030204" pitchFamily="34" charset="0"/>
                <a:cs typeface="Calibri" panose="020F0502020204030204" pitchFamily="34" charset="0"/>
              </a:rPr>
              <a:t>Example: </a:t>
            </a:r>
            <a:r>
              <a:rPr lang="en-US" sz="1600" dirty="0">
                <a:solidFill>
                  <a:schemeClr val="tx1">
                    <a:lumMod val="85000"/>
                    <a:lumOff val="15000"/>
                  </a:schemeClr>
                </a:solidFill>
                <a:latin typeface="Calibri" panose="020F0502020204030204" pitchFamily="34" charset="0"/>
                <a:cs typeface="Calibri" panose="020F0502020204030204" pitchFamily="34" charset="0"/>
              </a:rPr>
              <a:t>If your turn ends on Clouds, you collect 1 point for that turn. </a:t>
            </a:r>
            <a:endParaRPr lang="en-US" sz="1600" i="1" dirty="0">
              <a:solidFill>
                <a:schemeClr val="tx1">
                  <a:lumMod val="85000"/>
                  <a:lumOff val="15000"/>
                </a:schemeClr>
              </a:solidFill>
              <a:latin typeface="Calibri" panose="020F0502020204030204" pitchFamily="34" charset="0"/>
              <a:cs typeface="Calibri" panose="020F0502020204030204" pitchFamily="34" charset="0"/>
            </a:endParaRPr>
          </a:p>
          <a:p>
            <a:pPr marL="125730" indent="0">
              <a:buNone/>
            </a:pP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125730" indent="0">
              <a:buNone/>
            </a:pPr>
            <a:r>
              <a:rPr lang="en-US" sz="1600" dirty="0">
                <a:solidFill>
                  <a:schemeClr val="tx1">
                    <a:lumMod val="85000"/>
                    <a:lumOff val="15000"/>
                  </a:schemeClr>
                </a:solidFill>
                <a:latin typeface="Calibri" panose="020F0502020204030204" pitchFamily="34" charset="0"/>
                <a:cs typeface="Calibri" panose="020F0502020204030204" pitchFamily="34" charset="0"/>
              </a:rPr>
              <a:t>The STORM ZONE consists of the Rain Cloud, Thunderstorm, Tropical Disturbance, Tropical Depression, Tropical Storm, and Hurricane spaces.</a:t>
            </a:r>
          </a:p>
          <a:p>
            <a:pPr marL="125730" indent="0">
              <a:buNone/>
            </a:pP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411480" indent="-285750">
              <a:buFont typeface="Arial" panose="020B0604020202020204" pitchFamily="34" charset="0"/>
              <a:buChar char="•"/>
            </a:pPr>
            <a:r>
              <a:rPr lang="en-US" sz="1600" i="1" dirty="0">
                <a:solidFill>
                  <a:schemeClr val="tx1">
                    <a:lumMod val="85000"/>
                    <a:lumOff val="15000"/>
                  </a:schemeClr>
                </a:solidFill>
                <a:latin typeface="Calibri" panose="020F0502020204030204" pitchFamily="34" charset="0"/>
                <a:cs typeface="Calibri" panose="020F0502020204030204" pitchFamily="34" charset="0"/>
              </a:rPr>
              <a:t>Hint: </a:t>
            </a:r>
            <a:r>
              <a:rPr lang="en-US" sz="1600" dirty="0">
                <a:solidFill>
                  <a:schemeClr val="tx1">
                    <a:lumMod val="85000"/>
                    <a:lumOff val="15000"/>
                  </a:schemeClr>
                </a:solidFill>
                <a:latin typeface="Calibri" panose="020F0502020204030204" pitchFamily="34" charset="0"/>
                <a:cs typeface="Calibri" panose="020F0502020204030204" pitchFamily="34" charset="0"/>
              </a:rPr>
              <a:t>Lower dice rolls in the STORM ZONE will get you more points!</a:t>
            </a:r>
          </a:p>
          <a:p>
            <a:pPr marL="411480" indent="-285750">
              <a:buFont typeface="Arial" panose="020B0604020202020204" pitchFamily="34" charset="0"/>
              <a:buChar char="•"/>
            </a:pP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411480" indent="-285750">
              <a:buFont typeface="Arial" panose="020B0604020202020204" pitchFamily="34" charset="0"/>
              <a:buChar char="•"/>
            </a:pPr>
            <a:r>
              <a:rPr lang="en-US" sz="1600" i="1" dirty="0">
                <a:solidFill>
                  <a:schemeClr val="tx1">
                    <a:lumMod val="85000"/>
                    <a:lumOff val="15000"/>
                  </a:schemeClr>
                </a:solidFill>
                <a:latin typeface="Calibri" panose="020F0502020204030204" pitchFamily="34" charset="0"/>
                <a:cs typeface="Calibri" panose="020F0502020204030204" pitchFamily="34" charset="0"/>
              </a:rPr>
              <a:t>Careful: </a:t>
            </a:r>
            <a:r>
              <a:rPr lang="en-US" sz="1600" dirty="0">
                <a:solidFill>
                  <a:schemeClr val="tx1">
                    <a:lumMod val="85000"/>
                    <a:lumOff val="15000"/>
                  </a:schemeClr>
                </a:solidFill>
                <a:latin typeface="Calibri" panose="020F0502020204030204" pitchFamily="34" charset="0"/>
                <a:cs typeface="Calibri" panose="020F0502020204030204" pitchFamily="34" charset="0"/>
              </a:rPr>
              <a:t>If you land on the Rain Cloud space, you must follow the rain path back to the Ocean and work your way back to the STORM ZONE.</a:t>
            </a:r>
          </a:p>
        </p:txBody>
      </p:sp>
      <p:sp>
        <p:nvSpPr>
          <p:cNvPr id="14" name="TextBox 13">
            <a:extLst>
              <a:ext uri="{FF2B5EF4-FFF2-40B4-BE49-F238E27FC236}">
                <a16:creationId xmlns:a16="http://schemas.microsoft.com/office/drawing/2014/main" id="{8E4F5E4E-3C8E-6340-8EAA-C979EED871A4}"/>
              </a:ext>
            </a:extLst>
          </p:cNvPr>
          <p:cNvSpPr txBox="1"/>
          <p:nvPr userDrawn="1"/>
        </p:nvSpPr>
        <p:spPr>
          <a:xfrm>
            <a:off x="876300" y="1638300"/>
            <a:ext cx="5945414" cy="5324535"/>
          </a:xfrm>
          <a:prstGeom prst="rect">
            <a:avLst/>
          </a:prstGeom>
          <a:noFill/>
        </p:spPr>
        <p:txBody>
          <a:bodyPr wrap="square" rtlCol="0">
            <a:spAutoFit/>
          </a:bodyPr>
          <a:lstStyle/>
          <a:p>
            <a:pPr marL="125730" indent="0">
              <a:spcBef>
                <a:spcPts val="0"/>
              </a:spcBef>
              <a:spcAft>
                <a:spcPts val="1200"/>
              </a:spcAft>
              <a:buNone/>
            </a:pPr>
            <a:r>
              <a:rPr lang="en-US" sz="1600" b="1" dirty="0">
                <a:solidFill>
                  <a:srgbClr val="074D81"/>
                </a:solidFill>
                <a:latin typeface="Calibri" panose="020F0502020204030204" pitchFamily="34" charset="0"/>
                <a:cs typeface="Calibri" panose="020F0502020204030204" pitchFamily="34" charset="0"/>
              </a:rPr>
              <a:t>OBJECT OF THE GAME</a:t>
            </a:r>
          </a:p>
          <a:p>
            <a:pPr marL="125730" indent="0">
              <a:buNone/>
            </a:pPr>
            <a:r>
              <a:rPr lang="en-US" sz="1600" dirty="0">
                <a:solidFill>
                  <a:schemeClr val="tx1">
                    <a:lumMod val="85000"/>
                    <a:lumOff val="15000"/>
                  </a:schemeClr>
                </a:solidFill>
                <a:latin typeface="Calibri" panose="020F0502020204030204" pitchFamily="34" charset="0"/>
                <a:cs typeface="Calibri" panose="020F0502020204030204" pitchFamily="34" charset="0"/>
              </a:rPr>
              <a:t>Score the most points in 10 turns by moving through Earth’s water cycle. Players gain points by landing on spaces representing Earth’s water cycle. Each space is marked with the number of points it is worth. </a:t>
            </a:r>
            <a:br>
              <a:rPr lang="en-US" sz="1600" dirty="0">
                <a:latin typeface="Calibri" panose="020F0502020204030204" pitchFamily="34" charset="0"/>
                <a:cs typeface="Calibri" panose="020F0502020204030204" pitchFamily="34" charset="0"/>
              </a:rPr>
            </a:br>
            <a:endParaRPr lang="en-US" sz="1600" dirty="0">
              <a:latin typeface="Calibri" panose="020F0502020204030204" pitchFamily="34" charset="0"/>
              <a:cs typeface="Calibri" panose="020F0502020204030204" pitchFamily="34" charset="0"/>
            </a:endParaRPr>
          </a:p>
          <a:p>
            <a:pPr marL="125730" indent="0">
              <a:spcAft>
                <a:spcPts val="1200"/>
              </a:spcAft>
              <a:buNone/>
            </a:pPr>
            <a:r>
              <a:rPr lang="en-US" sz="1600" b="1" dirty="0">
                <a:solidFill>
                  <a:srgbClr val="074D81"/>
                </a:solidFill>
                <a:latin typeface="Calibri" panose="020F0502020204030204" pitchFamily="34" charset="0"/>
                <a:cs typeface="Calibri" panose="020F0502020204030204" pitchFamily="34" charset="0"/>
              </a:rPr>
              <a:t>PLAYER ORDER &amp; STARTING POSITIONS </a:t>
            </a:r>
          </a:p>
          <a:p>
            <a:pPr marL="411480" indent="-285750">
              <a:buFont typeface="Arial" panose="020B0604020202020204" pitchFamily="34" charset="0"/>
              <a:buChar char="•"/>
            </a:pPr>
            <a:r>
              <a:rPr lang="en-US" sz="1600" dirty="0">
                <a:solidFill>
                  <a:schemeClr val="tx1">
                    <a:lumMod val="85000"/>
                    <a:lumOff val="15000"/>
                  </a:schemeClr>
                </a:solidFill>
                <a:latin typeface="Calibri" panose="020F0502020204030204" pitchFamily="34" charset="0"/>
                <a:cs typeface="Calibri" panose="020F0502020204030204" pitchFamily="34" charset="0"/>
              </a:rPr>
              <a:t>Players roll a 6-sided die to determine Player Order for each turn. The Player with the highest number chooses their Starting Position first and the Player with the lowest number chooses last. If more than 1 player roll the same number, each of those players roll again. The Starting Positions are the Clouds, Mountains, Glacier, Lake, River and Ocean (marked in rectangular spaces).</a:t>
            </a:r>
          </a:p>
          <a:p>
            <a:pPr marL="411480" indent="-285750">
              <a:buFont typeface="Arial" panose="020B0604020202020204" pitchFamily="34" charset="0"/>
              <a:buChar char="•"/>
            </a:pP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411480" indent="-285750">
              <a:buFont typeface="Arial" panose="020B0604020202020204" pitchFamily="34" charset="0"/>
              <a:buChar char="•"/>
            </a:pPr>
            <a:r>
              <a:rPr lang="en-US" sz="1600" dirty="0">
                <a:solidFill>
                  <a:schemeClr val="tx1">
                    <a:lumMod val="85000"/>
                    <a:lumOff val="15000"/>
                  </a:schemeClr>
                </a:solidFill>
                <a:latin typeface="Calibri" panose="020F0502020204030204" pitchFamily="34" charset="0"/>
                <a:cs typeface="Calibri" panose="020F0502020204030204" pitchFamily="34" charset="0"/>
              </a:rPr>
              <a:t>Players cannot choose the same starting position and don’t gather points when rolling for starting position.</a:t>
            </a:r>
            <a:br>
              <a:rPr lang="en-US" sz="1600" dirty="0">
                <a:solidFill>
                  <a:schemeClr val="tx1">
                    <a:lumMod val="85000"/>
                    <a:lumOff val="15000"/>
                  </a:schemeClr>
                </a:solidFill>
                <a:latin typeface="Calibri" panose="020F0502020204030204" pitchFamily="34" charset="0"/>
                <a:cs typeface="Calibri" panose="020F0502020204030204" pitchFamily="34" charset="0"/>
              </a:rPr>
            </a:br>
            <a:endParaRPr lang="en-US" sz="1600" dirty="0">
              <a:solidFill>
                <a:schemeClr val="tx1">
                  <a:lumMod val="85000"/>
                  <a:lumOff val="15000"/>
                </a:schemeClr>
              </a:solidFill>
              <a:latin typeface="Calibri" panose="020F0502020204030204" pitchFamily="34" charset="0"/>
              <a:cs typeface="Calibri" panose="020F0502020204030204" pitchFamily="34" charset="0"/>
            </a:endParaRPr>
          </a:p>
          <a:p>
            <a:pPr marL="411480" indent="-285750">
              <a:buFont typeface="Arial" panose="020B0604020202020204" pitchFamily="34" charset="0"/>
              <a:buChar char="•"/>
            </a:pPr>
            <a:r>
              <a:rPr lang="en-US" sz="1600" i="1" dirty="0">
                <a:solidFill>
                  <a:schemeClr val="tx1">
                    <a:lumMod val="85000"/>
                    <a:lumOff val="15000"/>
                  </a:schemeClr>
                </a:solidFill>
                <a:latin typeface="Calibri" panose="020F0502020204030204" pitchFamily="34" charset="0"/>
                <a:cs typeface="Calibri" panose="020F0502020204030204" pitchFamily="34" charset="0"/>
              </a:rPr>
              <a:t>Hint</a:t>
            </a:r>
            <a:r>
              <a:rPr lang="en-US" sz="1600" dirty="0">
                <a:solidFill>
                  <a:schemeClr val="tx1">
                    <a:lumMod val="85000"/>
                    <a:lumOff val="15000"/>
                  </a:schemeClr>
                </a:solidFill>
                <a:latin typeface="Calibri" panose="020F0502020204030204" pitchFamily="34" charset="0"/>
                <a:cs typeface="Calibri" panose="020F0502020204030204" pitchFamily="34" charset="0"/>
              </a:rPr>
              <a:t>: Choose a starting position that puts you close to a space with a lot of points!</a:t>
            </a:r>
          </a:p>
        </p:txBody>
      </p:sp>
      <p:sp>
        <p:nvSpPr>
          <p:cNvPr id="15" name="TextBox 14">
            <a:extLst>
              <a:ext uri="{FF2B5EF4-FFF2-40B4-BE49-F238E27FC236}">
                <a16:creationId xmlns:a16="http://schemas.microsoft.com/office/drawing/2014/main" id="{0ACC7E43-6161-9444-89BE-3E5E84F3C4DB}"/>
              </a:ext>
            </a:extLst>
          </p:cNvPr>
          <p:cNvSpPr txBox="1"/>
          <p:nvPr userDrawn="1"/>
        </p:nvSpPr>
        <p:spPr>
          <a:xfrm>
            <a:off x="749300" y="673100"/>
            <a:ext cx="5981700" cy="769441"/>
          </a:xfrm>
          <a:prstGeom prst="rect">
            <a:avLst/>
          </a:prstGeom>
          <a:noFill/>
        </p:spPr>
        <p:txBody>
          <a:bodyPr wrap="square" rtlCol="0">
            <a:spAutoFit/>
          </a:bodyPr>
          <a:lstStyle/>
          <a:p>
            <a:r>
              <a:rPr lang="en-US" sz="4400" dirty="0">
                <a:latin typeface="Calibri" panose="020F0502020204030204" pitchFamily="34" charset="0"/>
                <a:cs typeface="Calibri" panose="020F0502020204030204" pitchFamily="34" charset="0"/>
              </a:rPr>
              <a:t>RULES</a:t>
            </a:r>
          </a:p>
        </p:txBody>
      </p:sp>
      <p:sp>
        <p:nvSpPr>
          <p:cNvPr id="22" name="TextBox 21">
            <a:extLst>
              <a:ext uri="{FF2B5EF4-FFF2-40B4-BE49-F238E27FC236}">
                <a16:creationId xmlns:a16="http://schemas.microsoft.com/office/drawing/2014/main" id="{4AB22DA6-A713-A94F-B0C1-97F13A5DBCFA}"/>
              </a:ext>
            </a:extLst>
          </p:cNvPr>
          <p:cNvSpPr txBox="1"/>
          <p:nvPr userDrawn="1"/>
        </p:nvSpPr>
        <p:spPr>
          <a:xfrm>
            <a:off x="9182100" y="368300"/>
            <a:ext cx="5778500" cy="987065"/>
          </a:xfrm>
          <a:prstGeom prst="rect">
            <a:avLst/>
          </a:prstGeom>
          <a:noFill/>
        </p:spPr>
        <p:txBody>
          <a:bodyPr wrap="square" rtlCol="0">
            <a:spAutoFit/>
          </a:bodyPr>
          <a:lstStyle/>
          <a:p>
            <a:pPr algn="r">
              <a:lnSpc>
                <a:spcPct val="150000"/>
              </a:lnSpc>
            </a:pPr>
            <a:r>
              <a:rPr lang="en-US" sz="2800" dirty="0">
                <a:latin typeface="Calibri" panose="020F0502020204030204" pitchFamily="34" charset="0"/>
                <a:cs typeface="Calibri" panose="020F0502020204030204" pitchFamily="34" charset="0"/>
              </a:rPr>
              <a:t>JPSS Water Cycle Game</a:t>
            </a:r>
          </a:p>
          <a:p>
            <a:pPr algn="r">
              <a:lnSpc>
                <a:spcPct val="150000"/>
              </a:lnSpc>
            </a:pPr>
            <a:r>
              <a:rPr lang="en-US" sz="1200" b="0" i="1" dirty="0">
                <a:solidFill>
                  <a:schemeClr val="tx2">
                    <a:lumMod val="50000"/>
                  </a:schemeClr>
                </a:solidFill>
                <a:latin typeface="Calibri" panose="020F0502020204030204" pitchFamily="34" charset="0"/>
                <a:cs typeface="Calibri" panose="020F0502020204030204" pitchFamily="34" charset="0"/>
              </a:rPr>
              <a:t>Updated: March 2021</a:t>
            </a:r>
          </a:p>
        </p:txBody>
      </p:sp>
      <p:sp>
        <p:nvSpPr>
          <p:cNvPr id="23" name="TextBox 22">
            <a:extLst>
              <a:ext uri="{FF2B5EF4-FFF2-40B4-BE49-F238E27FC236}">
                <a16:creationId xmlns:a16="http://schemas.microsoft.com/office/drawing/2014/main" id="{1B107812-EF7B-734C-9226-A5292A1D16E3}"/>
              </a:ext>
            </a:extLst>
          </p:cNvPr>
          <p:cNvSpPr txBox="1"/>
          <p:nvPr userDrawn="1"/>
        </p:nvSpPr>
        <p:spPr>
          <a:xfrm>
            <a:off x="9944100" y="6794500"/>
            <a:ext cx="3987800" cy="400110"/>
          </a:xfrm>
          <a:prstGeom prst="rect">
            <a:avLst/>
          </a:prstGeom>
          <a:noFill/>
        </p:spPr>
        <p:txBody>
          <a:bodyPr wrap="square" rtlCol="0">
            <a:spAutoFit/>
          </a:bodyPr>
          <a:lstStyle/>
          <a:p>
            <a:r>
              <a:rPr lang="en-US" sz="2000" b="1" dirty="0">
                <a:solidFill>
                  <a:srgbClr val="0070C0"/>
                </a:solidFill>
                <a:latin typeface="Calibri" panose="020F0502020204030204" pitchFamily="34" charset="0"/>
                <a:cs typeface="Calibri" panose="020F0502020204030204" pitchFamily="34" charset="0"/>
              </a:rPr>
              <a:t>DOWNLOAD RESOURCES</a:t>
            </a:r>
          </a:p>
        </p:txBody>
      </p:sp>
      <p:sp>
        <p:nvSpPr>
          <p:cNvPr id="24" name="TextBox 23">
            <a:extLst>
              <a:ext uri="{FF2B5EF4-FFF2-40B4-BE49-F238E27FC236}">
                <a16:creationId xmlns:a16="http://schemas.microsoft.com/office/drawing/2014/main" id="{EB175E6B-6F74-C94E-9A7E-EB2BEC96341E}"/>
              </a:ext>
            </a:extLst>
          </p:cNvPr>
          <p:cNvSpPr txBox="1"/>
          <p:nvPr userDrawn="1"/>
        </p:nvSpPr>
        <p:spPr>
          <a:xfrm>
            <a:off x="10261600" y="7265504"/>
            <a:ext cx="4343400" cy="2023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latin typeface="Calibri" panose="020F0502020204030204" pitchFamily="34" charset="0"/>
                <a:cs typeface="Calibri" panose="020F0502020204030204" pitchFamily="34" charset="0"/>
              </a:rPr>
              <a:t>Complete lesson plan, auto-calculating score sheet in Excel, and more…</a:t>
            </a:r>
          </a:p>
          <a:p>
            <a:pPr marL="285750" marR="0" lvl="0" indent="-285750" algn="l" defTabSz="914400" rtl="0" eaLnBrk="1" fontAlgn="auto" latinLnBrk="0" hangingPunct="1">
              <a:lnSpc>
                <a:spcPct val="150000"/>
              </a:lnSpc>
              <a:spcBef>
                <a:spcPts val="0"/>
              </a:spcBef>
              <a:spcAft>
                <a:spcPts val="0"/>
              </a:spcAft>
              <a:buClr>
                <a:srgbClr val="FFC000"/>
              </a:buClr>
              <a:buSzTx/>
              <a:buFont typeface="Wingdings" pitchFamily="2" charset="2"/>
              <a:buChar char="Ø"/>
              <a:tabLst/>
              <a:defRPr/>
            </a:pPr>
            <a:r>
              <a:rPr lang="en-US" sz="1600" dirty="0">
                <a:latin typeface="Calibri" panose="020F0502020204030204" pitchFamily="34" charset="0"/>
                <a:cs typeface="Calibri" panose="020F0502020204030204" pitchFamily="34" charset="0"/>
              </a:rPr>
              <a:t> </a:t>
            </a:r>
          </a:p>
          <a:p>
            <a:pPr marL="285750" marR="0" lvl="0" indent="-285750" algn="l" defTabSz="914400" rtl="0" eaLnBrk="1" fontAlgn="auto" latinLnBrk="0" hangingPunct="1">
              <a:lnSpc>
                <a:spcPct val="150000"/>
              </a:lnSpc>
              <a:spcBef>
                <a:spcPts val="0"/>
              </a:spcBef>
              <a:spcAft>
                <a:spcPts val="0"/>
              </a:spcAft>
              <a:buClr>
                <a:srgbClr val="FFC000"/>
              </a:buClr>
              <a:buSzTx/>
              <a:buFont typeface="Wingdings" pitchFamily="2" charset="2"/>
              <a:buChar char="Ø"/>
              <a:tabLst/>
              <a:defRPr/>
            </a:pPr>
            <a:endParaRPr lang="en-US" sz="1600" dirty="0">
              <a:latin typeface="Calibri" panose="020F0502020204030204" pitchFamily="34" charset="0"/>
              <a:cs typeface="Calibri" panose="020F0502020204030204" pitchFamily="34" charset="0"/>
            </a:endParaRPr>
          </a:p>
          <a:p>
            <a:pPr>
              <a:lnSpc>
                <a:spcPct val="150000"/>
              </a:lnSpc>
            </a:pPr>
            <a:r>
              <a:rPr lang="en-US" sz="1600" dirty="0">
                <a:latin typeface="Calibri" panose="020F0502020204030204" pitchFamily="34" charset="0"/>
                <a:cs typeface="Calibri" panose="020F0502020204030204" pitchFamily="34" charset="0"/>
              </a:rPr>
              <a:t>You can use an online die roll tool like this:</a:t>
            </a:r>
          </a:p>
          <a:p>
            <a:pPr marL="285750" marR="0" lvl="0" indent="-285750" algn="l" defTabSz="914400" rtl="0" eaLnBrk="1" fontAlgn="auto" latinLnBrk="0" hangingPunct="1">
              <a:lnSpc>
                <a:spcPct val="150000"/>
              </a:lnSpc>
              <a:spcBef>
                <a:spcPts val="0"/>
              </a:spcBef>
              <a:spcAft>
                <a:spcPts val="1200"/>
              </a:spcAft>
              <a:buClr>
                <a:srgbClr val="FFC000"/>
              </a:buClr>
              <a:buSzTx/>
              <a:buFont typeface="Wingdings" pitchFamily="2" charset="2"/>
              <a:buChar char="Ø"/>
              <a:tabLst/>
              <a:defRPr/>
            </a:pPr>
            <a:r>
              <a:rPr lang="en-US" sz="1600" dirty="0">
                <a:latin typeface="Calibri" panose="020F0502020204030204" pitchFamily="34" charset="0"/>
                <a:cs typeface="Calibri" panose="020F0502020204030204" pitchFamily="34" charset="0"/>
              </a:rPr>
              <a:t> </a:t>
            </a:r>
          </a:p>
        </p:txBody>
      </p:sp>
      <p:sp>
        <p:nvSpPr>
          <p:cNvPr id="26" name="Rectangle 25">
            <a:extLst>
              <a:ext uri="{FF2B5EF4-FFF2-40B4-BE49-F238E27FC236}">
                <a16:creationId xmlns:a16="http://schemas.microsoft.com/office/drawing/2014/main" id="{DC55EB00-6964-8A4E-97A7-A842F0BE4274}"/>
              </a:ext>
            </a:extLst>
          </p:cNvPr>
          <p:cNvSpPr/>
          <p:nvPr userDrawn="1"/>
        </p:nvSpPr>
        <p:spPr>
          <a:xfrm>
            <a:off x="9804400" y="6654800"/>
            <a:ext cx="4838700" cy="34036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07227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68707" y="535521"/>
            <a:ext cx="13407392" cy="1944159"/>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068707" y="2677584"/>
            <a:ext cx="13407392" cy="6381962"/>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068705" y="9322650"/>
            <a:ext cx="3497580" cy="535516"/>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32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5149215" y="9322650"/>
            <a:ext cx="5246370" cy="535516"/>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32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98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10978515" y="9322650"/>
            <a:ext cx="3497580" cy="535516"/>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320" b="0" i="0" u="none" strike="noStrike" cap="none">
                <a:solidFill>
                  <a:srgbClr val="888888"/>
                </a:solidFill>
                <a:latin typeface="Calibri"/>
                <a:ea typeface="Calibri"/>
                <a:cs typeface="Calibri"/>
                <a:sym typeface="Calibri"/>
              </a:defRPr>
            </a:lvl1pPr>
            <a:lvl2pPr marL="0" marR="0" lvl="1" indent="0" algn="r" rtl="0">
              <a:spcBef>
                <a:spcPts val="0"/>
              </a:spcBef>
              <a:buNone/>
              <a:defRPr sz="1320" b="0" i="0" u="none" strike="noStrike" cap="none">
                <a:solidFill>
                  <a:srgbClr val="888888"/>
                </a:solidFill>
                <a:latin typeface="Calibri"/>
                <a:ea typeface="Calibri"/>
                <a:cs typeface="Calibri"/>
                <a:sym typeface="Calibri"/>
              </a:defRPr>
            </a:lvl2pPr>
            <a:lvl3pPr marL="0" marR="0" lvl="2" indent="0" algn="r" rtl="0">
              <a:spcBef>
                <a:spcPts val="0"/>
              </a:spcBef>
              <a:buNone/>
              <a:defRPr sz="1320" b="0" i="0" u="none" strike="noStrike" cap="none">
                <a:solidFill>
                  <a:srgbClr val="888888"/>
                </a:solidFill>
                <a:latin typeface="Calibri"/>
                <a:ea typeface="Calibri"/>
                <a:cs typeface="Calibri"/>
                <a:sym typeface="Calibri"/>
              </a:defRPr>
            </a:lvl3pPr>
            <a:lvl4pPr marL="0" marR="0" lvl="3" indent="0" algn="r" rtl="0">
              <a:spcBef>
                <a:spcPts val="0"/>
              </a:spcBef>
              <a:buNone/>
              <a:defRPr sz="1320" b="0" i="0" u="none" strike="noStrike" cap="none">
                <a:solidFill>
                  <a:srgbClr val="888888"/>
                </a:solidFill>
                <a:latin typeface="Calibri"/>
                <a:ea typeface="Calibri"/>
                <a:cs typeface="Calibri"/>
                <a:sym typeface="Calibri"/>
              </a:defRPr>
            </a:lvl4pPr>
            <a:lvl5pPr marL="0" marR="0" lvl="4" indent="0" algn="r" rtl="0">
              <a:spcBef>
                <a:spcPts val="0"/>
              </a:spcBef>
              <a:buNone/>
              <a:defRPr sz="1320" b="0" i="0" u="none" strike="noStrike" cap="none">
                <a:solidFill>
                  <a:srgbClr val="888888"/>
                </a:solidFill>
                <a:latin typeface="Calibri"/>
                <a:ea typeface="Calibri"/>
                <a:cs typeface="Calibri"/>
                <a:sym typeface="Calibri"/>
              </a:defRPr>
            </a:lvl5pPr>
            <a:lvl6pPr marL="0" marR="0" lvl="5" indent="0" algn="r" rtl="0">
              <a:spcBef>
                <a:spcPts val="0"/>
              </a:spcBef>
              <a:buNone/>
              <a:defRPr sz="1320" b="0" i="0" u="none" strike="noStrike" cap="none">
                <a:solidFill>
                  <a:srgbClr val="888888"/>
                </a:solidFill>
                <a:latin typeface="Calibri"/>
                <a:ea typeface="Calibri"/>
                <a:cs typeface="Calibri"/>
                <a:sym typeface="Calibri"/>
              </a:defRPr>
            </a:lvl6pPr>
            <a:lvl7pPr marL="0" marR="0" lvl="6" indent="0" algn="r" rtl="0">
              <a:spcBef>
                <a:spcPts val="0"/>
              </a:spcBef>
              <a:buNone/>
              <a:defRPr sz="1320" b="0" i="0" u="none" strike="noStrike" cap="none">
                <a:solidFill>
                  <a:srgbClr val="888888"/>
                </a:solidFill>
                <a:latin typeface="Calibri"/>
                <a:ea typeface="Calibri"/>
                <a:cs typeface="Calibri"/>
                <a:sym typeface="Calibri"/>
              </a:defRPr>
            </a:lvl7pPr>
            <a:lvl8pPr marL="0" marR="0" lvl="7" indent="0" algn="r" rtl="0">
              <a:spcBef>
                <a:spcPts val="0"/>
              </a:spcBef>
              <a:buNone/>
              <a:defRPr sz="1320" b="0" i="0" u="none" strike="noStrike" cap="none">
                <a:solidFill>
                  <a:srgbClr val="888888"/>
                </a:solidFill>
                <a:latin typeface="Calibri"/>
                <a:ea typeface="Calibri"/>
                <a:cs typeface="Calibri"/>
                <a:sym typeface="Calibri"/>
              </a:defRPr>
            </a:lvl8pPr>
            <a:lvl9pPr marL="0" marR="0" lvl="8" indent="0" algn="r" rtl="0">
              <a:spcBef>
                <a:spcPts val="0"/>
              </a:spcBef>
              <a:buNone/>
              <a:defRPr sz="1320" b="0" i="0" u="none" strike="noStrike" cap="none">
                <a:solidFill>
                  <a:srgbClr val="888888"/>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55"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4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nesdis.noaa.gov/%20about/k-12-education/%20jpss-education/watercycle-%20board-game" TargetMode="External"/><Relationship Id="rId2" Type="http://schemas.openxmlformats.org/officeDocument/2006/relationships/hyperlink" Target="https://www.piliapp.com/random/di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91" name="Google Shape;91;p13"/>
          <p:cNvSpPr/>
          <p:nvPr/>
        </p:nvSpPr>
        <p:spPr>
          <a:xfrm>
            <a:off x="4662613" y="102340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0000">
                <a:srgbClr val="00B050"/>
              </a:gs>
              <a:gs pos="99000">
                <a:schemeClr val="accent6">
                  <a:lumMod val="50000"/>
                </a:schemeClr>
              </a:gs>
              <a:gs pos="0">
                <a:schemeClr val="accent6">
                  <a:lumMod val="32000"/>
                  <a:lumOff val="68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J</a:t>
            </a:r>
            <a:endParaRPr sz="2000" dirty="0">
              <a:solidFill>
                <a:schemeClr val="tx1"/>
              </a:solidFill>
              <a:latin typeface="Calibri"/>
              <a:ea typeface="Calibri"/>
              <a:cs typeface="Calibri"/>
              <a:sym typeface="Calibri"/>
            </a:endParaRPr>
          </a:p>
        </p:txBody>
      </p:sp>
      <p:sp>
        <p:nvSpPr>
          <p:cNvPr id="92" name="Google Shape;92;p13"/>
          <p:cNvSpPr/>
          <p:nvPr/>
        </p:nvSpPr>
        <p:spPr>
          <a:xfrm>
            <a:off x="6423999" y="1022386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0">
                <a:schemeClr val="accent2">
                  <a:lumMod val="40000"/>
                  <a:lumOff val="60000"/>
                </a:schemeClr>
              </a:gs>
              <a:gs pos="46000">
                <a:srgbClr val="FF7D00"/>
              </a:gs>
              <a:gs pos="100000">
                <a:schemeClr val="accent2">
                  <a:lumMod val="72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endParaRPr sz="2000" dirty="0">
              <a:solidFill>
                <a:schemeClr val="tx1"/>
              </a:solidFill>
              <a:latin typeface="Calibri"/>
              <a:ea typeface="Calibri"/>
              <a:cs typeface="Calibri"/>
              <a:sym typeface="Calibri"/>
            </a:endParaRPr>
          </a:p>
        </p:txBody>
      </p:sp>
      <p:sp>
        <p:nvSpPr>
          <p:cNvPr id="27" name="Google Shape;91;p13">
            <a:extLst>
              <a:ext uri="{FF2B5EF4-FFF2-40B4-BE49-F238E27FC236}">
                <a16:creationId xmlns:a16="http://schemas.microsoft.com/office/drawing/2014/main" id="{E9D6A83A-4D47-364C-851C-5523D366542D}"/>
              </a:ext>
            </a:extLst>
          </p:cNvPr>
          <p:cNvSpPr/>
          <p:nvPr/>
        </p:nvSpPr>
        <p:spPr>
          <a:xfrm>
            <a:off x="4055165" y="102340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rgbClr val="FF0000">
                  <a:lumMod val="70000"/>
                  <a:lumOff val="30000"/>
                </a:srgbClr>
              </a:gs>
              <a:gs pos="99000">
                <a:srgbClr val="C00000"/>
              </a:gs>
              <a:gs pos="0">
                <a:srgbClr val="FF8184">
                  <a:lumMod val="51000"/>
                  <a:lumOff val="49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AD</a:t>
            </a:r>
            <a:endParaRPr sz="3200" dirty="0">
              <a:solidFill>
                <a:schemeClr val="tx1"/>
              </a:solidFill>
              <a:latin typeface="Calibri"/>
              <a:ea typeface="Calibri"/>
              <a:cs typeface="Calibri"/>
              <a:sym typeface="Calibri"/>
            </a:endParaRPr>
          </a:p>
        </p:txBody>
      </p:sp>
      <p:sp>
        <p:nvSpPr>
          <p:cNvPr id="28" name="Google Shape;91;p13">
            <a:extLst>
              <a:ext uri="{FF2B5EF4-FFF2-40B4-BE49-F238E27FC236}">
                <a16:creationId xmlns:a16="http://schemas.microsoft.com/office/drawing/2014/main" id="{A4893947-F864-E849-BE95-A32738D018C0}"/>
              </a:ext>
            </a:extLst>
          </p:cNvPr>
          <p:cNvSpPr/>
          <p:nvPr/>
        </p:nvSpPr>
        <p:spPr>
          <a:xfrm>
            <a:off x="5219262" y="102340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chemeClr val="accent4">
                  <a:lumMod val="94000"/>
                </a:schemeClr>
              </a:gs>
              <a:gs pos="99000">
                <a:schemeClr val="accent4">
                  <a:lumMod val="75000"/>
                </a:schemeClr>
              </a:gs>
              <a:gs pos="0">
                <a:schemeClr val="accent4">
                  <a:lumMod val="20000"/>
                  <a:lumOff val="80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r>
              <a:rPr lang="en-US" sz="2000" dirty="0">
                <a:solidFill>
                  <a:schemeClr val="tx1"/>
                </a:solidFill>
                <a:latin typeface="Calibri"/>
                <a:ea typeface="Calibri"/>
                <a:cs typeface="Calibri"/>
                <a:sym typeface="Calibri"/>
              </a:rPr>
              <a:t>A</a:t>
            </a:r>
            <a:endParaRPr sz="2000" dirty="0">
              <a:solidFill>
                <a:schemeClr val="tx1"/>
              </a:solidFill>
              <a:latin typeface="Calibri"/>
              <a:ea typeface="Calibri"/>
              <a:cs typeface="Calibri"/>
              <a:sym typeface="Calibri"/>
            </a:endParaRPr>
          </a:p>
        </p:txBody>
      </p:sp>
      <p:sp>
        <p:nvSpPr>
          <p:cNvPr id="29" name="Google Shape;91;p13">
            <a:extLst>
              <a:ext uri="{FF2B5EF4-FFF2-40B4-BE49-F238E27FC236}">
                <a16:creationId xmlns:a16="http://schemas.microsoft.com/office/drawing/2014/main" id="{3C059F18-FF50-EA49-99E6-A02ED15B5979}"/>
              </a:ext>
            </a:extLst>
          </p:cNvPr>
          <p:cNvSpPr/>
          <p:nvPr/>
        </p:nvSpPr>
        <p:spPr>
          <a:xfrm>
            <a:off x="5839962" y="1023402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rgbClr val="0071F0"/>
              </a:gs>
              <a:gs pos="99000">
                <a:srgbClr val="002060"/>
              </a:gs>
              <a:gs pos="0">
                <a:srgbClr val="00B0F0">
                  <a:lumMod val="45000"/>
                  <a:lumOff val="55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endParaRPr sz="2000" dirty="0">
              <a:solidFill>
                <a:schemeClr val="tx1"/>
              </a:solidFill>
              <a:latin typeface="Calibri"/>
              <a:ea typeface="Calibri"/>
              <a:cs typeface="Calibri"/>
              <a:sym typeface="Calibri"/>
            </a:endParaRPr>
          </a:p>
        </p:txBody>
      </p:sp>
      <p:sp>
        <p:nvSpPr>
          <p:cNvPr id="30" name="Google Shape;91;p13">
            <a:extLst>
              <a:ext uri="{FF2B5EF4-FFF2-40B4-BE49-F238E27FC236}">
                <a16:creationId xmlns:a16="http://schemas.microsoft.com/office/drawing/2014/main" id="{07A1C3A5-D955-6147-B05F-A41D7B01E75F}"/>
              </a:ext>
            </a:extLst>
          </p:cNvPr>
          <p:cNvSpPr/>
          <p:nvPr/>
        </p:nvSpPr>
        <p:spPr>
          <a:xfrm>
            <a:off x="7098394" y="1020417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100000">
                <a:srgbClr val="4E009F"/>
              </a:gs>
              <a:gs pos="59000">
                <a:srgbClr val="7030A0">
                  <a:lumMod val="92000"/>
                  <a:lumOff val="8000"/>
                </a:srgbClr>
              </a:gs>
              <a:gs pos="0">
                <a:srgbClr val="7030A0">
                  <a:lumMod val="52000"/>
                  <a:lumOff val="48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CN</a:t>
            </a:r>
            <a:endParaRPr sz="2000"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1727038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91;p13">
            <a:extLst>
              <a:ext uri="{FF2B5EF4-FFF2-40B4-BE49-F238E27FC236}">
                <a16:creationId xmlns:a16="http://schemas.microsoft.com/office/drawing/2014/main" id="{1015C7BA-A153-604B-B8C6-F36545C0BE85}"/>
              </a:ext>
            </a:extLst>
          </p:cNvPr>
          <p:cNvSpPr/>
          <p:nvPr/>
        </p:nvSpPr>
        <p:spPr>
          <a:xfrm>
            <a:off x="1843213" y="86338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0000">
                <a:srgbClr val="00B050"/>
              </a:gs>
              <a:gs pos="99000">
                <a:schemeClr val="accent6">
                  <a:lumMod val="50000"/>
                </a:schemeClr>
              </a:gs>
              <a:gs pos="0">
                <a:schemeClr val="accent6">
                  <a:lumMod val="32000"/>
                  <a:lumOff val="68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J</a:t>
            </a:r>
            <a:endParaRPr sz="2000" dirty="0">
              <a:solidFill>
                <a:schemeClr val="tx1"/>
              </a:solidFill>
              <a:latin typeface="Calibri"/>
              <a:ea typeface="Calibri"/>
              <a:cs typeface="Calibri"/>
              <a:sym typeface="Calibri"/>
            </a:endParaRPr>
          </a:p>
        </p:txBody>
      </p:sp>
      <p:sp>
        <p:nvSpPr>
          <p:cNvPr id="6" name="Google Shape;92;p13">
            <a:extLst>
              <a:ext uri="{FF2B5EF4-FFF2-40B4-BE49-F238E27FC236}">
                <a16:creationId xmlns:a16="http://schemas.microsoft.com/office/drawing/2014/main" id="{E16ED58B-DDEF-F647-8F4B-BA7A559AACD8}"/>
              </a:ext>
            </a:extLst>
          </p:cNvPr>
          <p:cNvSpPr/>
          <p:nvPr/>
        </p:nvSpPr>
        <p:spPr>
          <a:xfrm>
            <a:off x="3655399" y="862366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0">
                <a:schemeClr val="accent2">
                  <a:lumMod val="40000"/>
                  <a:lumOff val="60000"/>
                </a:schemeClr>
              </a:gs>
              <a:gs pos="46000">
                <a:srgbClr val="FF7D00"/>
              </a:gs>
              <a:gs pos="100000">
                <a:schemeClr val="accent2">
                  <a:lumMod val="72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endParaRPr sz="2000" dirty="0">
              <a:solidFill>
                <a:schemeClr val="tx1"/>
              </a:solidFill>
              <a:latin typeface="Calibri"/>
              <a:ea typeface="Calibri"/>
              <a:cs typeface="Calibri"/>
              <a:sym typeface="Calibri"/>
            </a:endParaRPr>
          </a:p>
        </p:txBody>
      </p:sp>
      <p:sp>
        <p:nvSpPr>
          <p:cNvPr id="7" name="Google Shape;91;p13">
            <a:extLst>
              <a:ext uri="{FF2B5EF4-FFF2-40B4-BE49-F238E27FC236}">
                <a16:creationId xmlns:a16="http://schemas.microsoft.com/office/drawing/2014/main" id="{5A96DBA3-0683-5C45-88EC-54EF092F4DA8}"/>
              </a:ext>
            </a:extLst>
          </p:cNvPr>
          <p:cNvSpPr/>
          <p:nvPr/>
        </p:nvSpPr>
        <p:spPr>
          <a:xfrm>
            <a:off x="1235765" y="86338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rgbClr val="FF0000">
                  <a:lumMod val="70000"/>
                  <a:lumOff val="30000"/>
                </a:srgbClr>
              </a:gs>
              <a:gs pos="99000">
                <a:srgbClr val="C00000"/>
              </a:gs>
              <a:gs pos="0">
                <a:srgbClr val="FF8184">
                  <a:lumMod val="51000"/>
                  <a:lumOff val="49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AD</a:t>
            </a:r>
            <a:endParaRPr sz="3200" dirty="0">
              <a:solidFill>
                <a:schemeClr val="tx1"/>
              </a:solidFill>
              <a:latin typeface="Calibri"/>
              <a:ea typeface="Calibri"/>
              <a:cs typeface="Calibri"/>
              <a:sym typeface="Calibri"/>
            </a:endParaRPr>
          </a:p>
        </p:txBody>
      </p:sp>
      <p:sp>
        <p:nvSpPr>
          <p:cNvPr id="8" name="Google Shape;91;p13">
            <a:extLst>
              <a:ext uri="{FF2B5EF4-FFF2-40B4-BE49-F238E27FC236}">
                <a16:creationId xmlns:a16="http://schemas.microsoft.com/office/drawing/2014/main" id="{10B2E949-36EE-204B-9345-716F96DE8523}"/>
              </a:ext>
            </a:extLst>
          </p:cNvPr>
          <p:cNvSpPr/>
          <p:nvPr/>
        </p:nvSpPr>
        <p:spPr>
          <a:xfrm>
            <a:off x="2450662" y="8633824"/>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chemeClr val="accent4">
                  <a:lumMod val="94000"/>
                </a:schemeClr>
              </a:gs>
              <a:gs pos="99000">
                <a:schemeClr val="accent4">
                  <a:lumMod val="75000"/>
                </a:schemeClr>
              </a:gs>
              <a:gs pos="0">
                <a:schemeClr val="accent4">
                  <a:lumMod val="20000"/>
                  <a:lumOff val="80000"/>
                </a:scheme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r>
              <a:rPr lang="en-US" sz="2000" dirty="0">
                <a:solidFill>
                  <a:schemeClr val="tx1"/>
                </a:solidFill>
                <a:latin typeface="Calibri"/>
                <a:ea typeface="Calibri"/>
                <a:cs typeface="Calibri"/>
                <a:sym typeface="Calibri"/>
              </a:rPr>
              <a:t>A</a:t>
            </a:r>
            <a:endParaRPr sz="2000" dirty="0">
              <a:solidFill>
                <a:schemeClr val="tx1"/>
              </a:solidFill>
              <a:latin typeface="Calibri"/>
              <a:ea typeface="Calibri"/>
              <a:cs typeface="Calibri"/>
              <a:sym typeface="Calibri"/>
            </a:endParaRPr>
          </a:p>
        </p:txBody>
      </p:sp>
      <p:sp>
        <p:nvSpPr>
          <p:cNvPr id="9" name="Google Shape;91;p13">
            <a:extLst>
              <a:ext uri="{FF2B5EF4-FFF2-40B4-BE49-F238E27FC236}">
                <a16:creationId xmlns:a16="http://schemas.microsoft.com/office/drawing/2014/main" id="{A77BAC13-0B06-BA43-AC96-86C8159501F2}"/>
              </a:ext>
            </a:extLst>
          </p:cNvPr>
          <p:cNvSpPr/>
          <p:nvPr/>
        </p:nvSpPr>
        <p:spPr>
          <a:xfrm>
            <a:off x="3071362" y="863382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52000">
                <a:srgbClr val="0071F0"/>
              </a:gs>
              <a:gs pos="99000">
                <a:srgbClr val="002060"/>
              </a:gs>
              <a:gs pos="0">
                <a:srgbClr val="00B0F0">
                  <a:lumMod val="45000"/>
                  <a:lumOff val="55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lvl="0" algn="ctr"/>
            <a:endParaRPr sz="2000" dirty="0">
              <a:solidFill>
                <a:schemeClr val="tx1"/>
              </a:solidFill>
              <a:latin typeface="Calibri"/>
              <a:ea typeface="Calibri"/>
              <a:cs typeface="Calibri"/>
              <a:sym typeface="Calibri"/>
            </a:endParaRPr>
          </a:p>
        </p:txBody>
      </p:sp>
      <p:sp>
        <p:nvSpPr>
          <p:cNvPr id="10" name="Google Shape;91;p13">
            <a:extLst>
              <a:ext uri="{FF2B5EF4-FFF2-40B4-BE49-F238E27FC236}">
                <a16:creationId xmlns:a16="http://schemas.microsoft.com/office/drawing/2014/main" id="{B3427543-3769-764A-9FCB-B5D6B9555AB0}"/>
              </a:ext>
            </a:extLst>
          </p:cNvPr>
          <p:cNvSpPr/>
          <p:nvPr/>
        </p:nvSpPr>
        <p:spPr>
          <a:xfrm>
            <a:off x="4329794" y="8603973"/>
            <a:ext cx="437716" cy="652017"/>
          </a:xfrm>
          <a:custGeom>
            <a:avLst/>
            <a:gdLst/>
            <a:ahLst/>
            <a:cxnLst/>
            <a:rect l="l" t="t" r="r" b="b"/>
            <a:pathLst>
              <a:path w="445280" h="663283" extrusionOk="0">
                <a:moveTo>
                  <a:pt x="6" y="450089"/>
                </a:moveTo>
                <a:cubicBezTo>
                  <a:pt x="-1319" y="339567"/>
                  <a:pt x="214177" y="8101"/>
                  <a:pt x="217867" y="150"/>
                </a:cubicBezTo>
                <a:cubicBezTo>
                  <a:pt x="221557" y="-7801"/>
                  <a:pt x="445280" y="300782"/>
                  <a:pt x="445280" y="450089"/>
                </a:cubicBezTo>
                <a:cubicBezTo>
                  <a:pt x="445280" y="599396"/>
                  <a:pt x="348777" y="663283"/>
                  <a:pt x="225818" y="663283"/>
                </a:cubicBezTo>
                <a:cubicBezTo>
                  <a:pt x="102859" y="663283"/>
                  <a:pt x="1331" y="560611"/>
                  <a:pt x="6" y="450089"/>
                </a:cubicBezTo>
                <a:close/>
              </a:path>
            </a:pathLst>
          </a:custGeom>
          <a:gradFill flip="none" rotWithShape="1">
            <a:gsLst>
              <a:gs pos="100000">
                <a:srgbClr val="4E009F"/>
              </a:gs>
              <a:gs pos="59000">
                <a:srgbClr val="7030A0">
                  <a:lumMod val="92000"/>
                  <a:lumOff val="8000"/>
                </a:srgbClr>
              </a:gs>
              <a:gs pos="0">
                <a:srgbClr val="7030A0">
                  <a:lumMod val="52000"/>
                  <a:lumOff val="48000"/>
                </a:srgbClr>
              </a:gs>
            </a:gsLst>
            <a:path path="circle">
              <a:fillToRect l="50000" t="50000" r="50000" b="50000"/>
            </a:path>
            <a:tileRect/>
          </a:gradFill>
          <a:ln w="12700" cap="flat" cmpd="sng">
            <a:solidFill>
              <a:schemeClr val="lt1"/>
            </a:solidFill>
            <a:prstDash val="solid"/>
            <a:miter lim="800000"/>
            <a:headEnd type="none" w="sm" len="sm"/>
            <a:tailEnd type="none" w="sm" len="sm"/>
          </a:ln>
        </p:spPr>
        <p:txBody>
          <a:bodyPr spcFirstLastPara="1" wrap="square" lIns="0" tIns="150876" rIns="0" bIns="0" anchor="ctr" anchorCtr="0">
            <a:noAutofit/>
          </a:bodyPr>
          <a:lstStyle/>
          <a:p>
            <a:pPr algn="ctr"/>
            <a:r>
              <a:rPr lang="en-US" sz="2000" dirty="0">
                <a:solidFill>
                  <a:schemeClr val="tx1"/>
                </a:solidFill>
                <a:latin typeface="Calibri"/>
                <a:ea typeface="Calibri"/>
                <a:cs typeface="Calibri"/>
                <a:sym typeface="Calibri"/>
              </a:rPr>
              <a:t>CN</a:t>
            </a:r>
            <a:endParaRPr sz="2000" dirty="0">
              <a:solidFill>
                <a:schemeClr val="tx1"/>
              </a:solidFill>
              <a:latin typeface="Calibri"/>
              <a:ea typeface="Calibri"/>
              <a:cs typeface="Calibri"/>
              <a:sym typeface="Calibri"/>
            </a:endParaRPr>
          </a:p>
        </p:txBody>
      </p:sp>
      <p:sp>
        <p:nvSpPr>
          <p:cNvPr id="11" name="TextBox 10">
            <a:extLst>
              <a:ext uri="{FF2B5EF4-FFF2-40B4-BE49-F238E27FC236}">
                <a16:creationId xmlns:a16="http://schemas.microsoft.com/office/drawing/2014/main" id="{2EE65C17-C386-C84A-9AD0-D308A1CE14F4}"/>
              </a:ext>
            </a:extLst>
          </p:cNvPr>
          <p:cNvSpPr txBox="1"/>
          <p:nvPr/>
        </p:nvSpPr>
        <p:spPr>
          <a:xfrm>
            <a:off x="10490200" y="8912816"/>
            <a:ext cx="3721100" cy="338554"/>
          </a:xfrm>
          <a:prstGeom prst="rect">
            <a:avLst/>
          </a:prstGeom>
          <a:noFill/>
        </p:spPr>
        <p:txBody>
          <a:bodyPr wrap="square" rtlCol="0">
            <a:spAutoFit/>
          </a:bodyPr>
          <a:lstStyle/>
          <a:p>
            <a:r>
              <a:rPr lang="en-US" sz="1600" dirty="0">
                <a:solidFill>
                  <a:srgbClr val="00B0F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https://www.piliapp.com/random/dice/</a:t>
            </a:r>
            <a:endParaRPr lang="en-US" sz="1600" dirty="0">
              <a:solidFill>
                <a:srgbClr val="00B0F0"/>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FE4D6FA5-8A4C-7049-8E4E-68401662AE5E}"/>
              </a:ext>
            </a:extLst>
          </p:cNvPr>
          <p:cNvSpPr txBox="1"/>
          <p:nvPr/>
        </p:nvSpPr>
        <p:spPr>
          <a:xfrm>
            <a:off x="10490200" y="7835598"/>
            <a:ext cx="3977968" cy="830997"/>
          </a:xfrm>
          <a:prstGeom prst="rect">
            <a:avLst/>
          </a:prstGeom>
          <a:noFill/>
        </p:spPr>
        <p:txBody>
          <a:bodyPr wrap="square" rtlCol="0">
            <a:spAutoFit/>
          </a:bodyPr>
          <a:lstStyle/>
          <a:p>
            <a:r>
              <a:rPr lang="en-US" sz="1600" u="sng"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a:t>
            </a:r>
            <a:r>
              <a:rPr lang="en-US" sz="1600" u="sng" dirty="0" err="1">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www.nesdis.noaa.gov</a:t>
            </a:r>
            <a:r>
              <a:rPr lang="en-US" sz="1600" u="sng"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p>
          <a:p>
            <a:r>
              <a:rPr lang="en-US" sz="1600" u="sng"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about/k-12-education/</a:t>
            </a:r>
            <a:r>
              <a:rPr lang="en-US" sz="1600" u="sng" dirty="0" err="1">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jpss</a:t>
            </a:r>
            <a:r>
              <a:rPr lang="en-US" sz="1600" u="sng"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-education/</a:t>
            </a:r>
          </a:p>
          <a:p>
            <a:r>
              <a:rPr lang="en-US" sz="1600" u="sng" dirty="0" err="1">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watercycle</a:t>
            </a:r>
            <a:r>
              <a:rPr lang="en-US" sz="1600" u="sng" dirty="0">
                <a:solidFill>
                  <a:srgbClr val="00B0F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-board-game</a:t>
            </a:r>
            <a:endParaRPr lang="en-US" sz="1600" u="sng" dirty="0">
              <a:solidFill>
                <a:srgbClr val="00B0F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16785628"/>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677D5F403FE94EAF353216A9E6BEF0" ma:contentTypeVersion="7" ma:contentTypeDescription="Create a new document." ma:contentTypeScope="" ma:versionID="cd7e18d4d1008fb0323651c1579b233b">
  <xsd:schema xmlns:xsd="http://www.w3.org/2001/XMLSchema" xmlns:xs="http://www.w3.org/2001/XMLSchema" xmlns:p="http://schemas.microsoft.com/office/2006/metadata/properties" xmlns:ns2="71302684-b066-4566-be36-2b5a5a4cb87c" targetNamespace="http://schemas.microsoft.com/office/2006/metadata/properties" ma:root="true" ma:fieldsID="3ffbb0c5ba042351ea6901af743cb54d" ns2:_="">
    <xsd:import namespace="71302684-b066-4566-be36-2b5a5a4cb8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302684-b066-4566-be36-2b5a5a4cb8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C11B32-708F-40EE-A453-0EFE76281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302684-b066-4566-be36-2b5a5a4cb8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F578C3-A16E-467D-9DA7-FAAB26C8E59B}">
  <ds:schemaRefs>
    <ds:schemaRef ds:uri="http://schemas.microsoft.com/sharepoint/v3/contenttype/forms"/>
  </ds:schemaRefs>
</ds:datastoreItem>
</file>

<file path=customXml/itemProps3.xml><?xml version="1.0" encoding="utf-8"?>
<ds:datastoreItem xmlns:ds="http://schemas.openxmlformats.org/officeDocument/2006/customXml" ds:itemID="{06E1FFFC-5B9F-4143-B241-B3E9081006D9}">
  <ds:schemaRefs>
    <ds:schemaRef ds:uri="http://schemas.microsoft.com/office/2006/documentManagement/types"/>
    <ds:schemaRef ds:uri="71302684-b066-4566-be36-2b5a5a4cb87c"/>
    <ds:schemaRef ds:uri="http://purl.org/dc/dcmitype/"/>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5653</TotalTime>
  <Words>37</Words>
  <Application>Microsoft Macintosh PowerPoint</Application>
  <PresentationFormat>Custom</PresentationFormat>
  <Paragraphs>12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Nguyen, Vi (GSFC-470.0)[ASRC FEDERAL SYSTEM SOLUTIONS]</cp:lastModifiedBy>
  <cp:revision>39</cp:revision>
  <dcterms:modified xsi:type="dcterms:W3CDTF">2022-10-06T15:20:10Z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0x01010021677D5F403FE94EAF353216A9E6BEF0</vt:lpwstr>
  </property>
</Properties>
</file>