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70" r:id="rId1"/>
    <p:sldMasterId id="2147483678" r:id="rId2"/>
    <p:sldMasterId id="2147483671" r:id="rId3"/>
    <p:sldMasterId id="2147483740" r:id="rId4"/>
    <p:sldMasterId id="2147483752" r:id="rId5"/>
    <p:sldMasterId id="2147483778" r:id="rId6"/>
    <p:sldMasterId id="2147483875" r:id="rId7"/>
  </p:sldMasterIdLst>
  <p:notesMasterIdLst>
    <p:notesMasterId r:id="rId14"/>
  </p:notesMasterIdLst>
  <p:sldIdLst>
    <p:sldId id="3258" r:id="rId8"/>
    <p:sldId id="307" r:id="rId9"/>
    <p:sldId id="535" r:id="rId10"/>
    <p:sldId id="471" r:id="rId11"/>
    <p:sldId id="3262" r:id="rId12"/>
    <p:sldId id="482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Argall" initials="MA" lastIdx="1" clrIdx="0">
    <p:extLst>
      <p:ext uri="{19B8F6BF-5375-455C-9EA6-DF929625EA0E}">
        <p15:presenceInfo xmlns:p15="http://schemas.microsoft.com/office/powerpoint/2012/main" userId="S::mry27@unh.edu::f0ffa6c3-83dc-4dec-9f49-91268d0b5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78"/>
    <a:srgbClr val="1A4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6" autoAdjust="0"/>
    <p:restoredTop sz="96238" autoAdjust="0"/>
  </p:normalViewPr>
  <p:slideViewPr>
    <p:cSldViewPr snapToGrid="0" snapToObjects="1">
      <p:cViewPr varScale="1">
        <p:scale>
          <a:sx n="127" d="100"/>
          <a:sy n="127" d="100"/>
        </p:scale>
        <p:origin x="37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31863" algn="l"/>
                <a:tab pos="1865313" algn="l"/>
                <a:tab pos="2797175" algn="l"/>
                <a:tab pos="3732213" algn="l"/>
                <a:tab pos="4665663" algn="l"/>
                <a:tab pos="5595938" algn="l"/>
                <a:tab pos="6530975" algn="l"/>
                <a:tab pos="7461250" algn="l"/>
                <a:tab pos="8397875" algn="l"/>
                <a:tab pos="9329738" algn="l"/>
                <a:tab pos="10263188" algn="l"/>
              </a:tabLst>
              <a:defRPr/>
            </a:pPr>
            <a:fld id="{969B8A5A-C948-3C46-81C2-022CBB8D48F5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31863" algn="l"/>
                  <a:tab pos="1865313" algn="l"/>
                  <a:tab pos="2797175" algn="l"/>
                  <a:tab pos="3732213" algn="l"/>
                  <a:tab pos="4665663" algn="l"/>
                  <a:tab pos="5595938" algn="l"/>
                  <a:tab pos="6530975" algn="l"/>
                  <a:tab pos="7461250" algn="l"/>
                  <a:tab pos="8397875" algn="l"/>
                  <a:tab pos="9329738" algn="l"/>
                  <a:tab pos="10263188" algn="l"/>
                </a:tabLst>
                <a:defRPr/>
              </a:pPr>
              <a:t>1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17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31863" algn="l"/>
                <a:tab pos="1865313" algn="l"/>
                <a:tab pos="2797175" algn="l"/>
                <a:tab pos="3732213" algn="l"/>
                <a:tab pos="4665663" algn="l"/>
                <a:tab pos="5595938" algn="l"/>
                <a:tab pos="6530975" algn="l"/>
                <a:tab pos="7461250" algn="l"/>
                <a:tab pos="8397875" algn="l"/>
                <a:tab pos="9329738" algn="l"/>
                <a:tab pos="10263188" algn="l"/>
              </a:tabLst>
              <a:defRPr/>
            </a:pPr>
            <a:fld id="{969B8A5A-C948-3C46-81C2-022CBB8D48F5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31863" algn="l"/>
                  <a:tab pos="1865313" algn="l"/>
                  <a:tab pos="2797175" algn="l"/>
                  <a:tab pos="3732213" algn="l"/>
                  <a:tab pos="4665663" algn="l"/>
                  <a:tab pos="5595938" algn="l"/>
                  <a:tab pos="6530975" algn="l"/>
                  <a:tab pos="7461250" algn="l"/>
                  <a:tab pos="8397875" algn="l"/>
                  <a:tab pos="9329738" algn="l"/>
                  <a:tab pos="10263188" algn="l"/>
                </a:tabLst>
                <a:defRPr/>
              </a:pPr>
              <a:t>2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96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31863" algn="l"/>
                <a:tab pos="1865313" algn="l"/>
                <a:tab pos="2797175" algn="l"/>
                <a:tab pos="3732213" algn="l"/>
                <a:tab pos="4665663" algn="l"/>
                <a:tab pos="5595938" algn="l"/>
                <a:tab pos="6530975" algn="l"/>
                <a:tab pos="7461250" algn="l"/>
                <a:tab pos="8397875" algn="l"/>
                <a:tab pos="9329738" algn="l"/>
                <a:tab pos="10263188" algn="l"/>
              </a:tabLst>
              <a:defRPr/>
            </a:pPr>
            <a:fld id="{C54E69B3-EABD-A74A-940F-CE8649EF7C2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31863" algn="l"/>
                  <a:tab pos="1865313" algn="l"/>
                  <a:tab pos="2797175" algn="l"/>
                  <a:tab pos="3732213" algn="l"/>
                  <a:tab pos="4665663" algn="l"/>
                  <a:tab pos="5595938" algn="l"/>
                  <a:tab pos="6530975" algn="l"/>
                  <a:tab pos="7461250" algn="l"/>
                  <a:tab pos="8397875" algn="l"/>
                  <a:tab pos="9329738" algn="l"/>
                  <a:tab pos="10263188" algn="l"/>
                </a:tabLst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76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Presents?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31863" algn="l"/>
                <a:tab pos="1865313" algn="l"/>
                <a:tab pos="2797175" algn="l"/>
                <a:tab pos="3732213" algn="l"/>
                <a:tab pos="4665663" algn="l"/>
                <a:tab pos="5595938" algn="l"/>
                <a:tab pos="6530975" algn="l"/>
                <a:tab pos="7461250" algn="l"/>
                <a:tab pos="8397875" algn="l"/>
                <a:tab pos="9329738" algn="l"/>
                <a:tab pos="10263188" algn="l"/>
              </a:tabLst>
              <a:defRPr/>
            </a:pPr>
            <a:fld id="{969B8A5A-C948-3C46-81C2-022CBB8D48F5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31863" algn="l"/>
                  <a:tab pos="1865313" algn="l"/>
                  <a:tab pos="2797175" algn="l"/>
                  <a:tab pos="3732213" algn="l"/>
                  <a:tab pos="4665663" algn="l"/>
                  <a:tab pos="5595938" algn="l"/>
                  <a:tab pos="6530975" algn="l"/>
                  <a:tab pos="7461250" algn="l"/>
                  <a:tab pos="8397875" algn="l"/>
                  <a:tab pos="9329738" algn="l"/>
                  <a:tab pos="10263188" algn="l"/>
                </a:tabLst>
                <a:defRPr/>
              </a:pPr>
              <a:t>5</a:t>
            </a:fld>
            <a:endParaRPr kumimoji="0" lang="en-GB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00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C49B-6C91-4044-B536-E546A1AE5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817" y="1853034"/>
            <a:ext cx="6960092" cy="24621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5000" b="0" i="0" u="none" strike="noStrike" cap="none" dirty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210535-4D67-4198-805C-D789CEF184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4450" y="4423720"/>
            <a:ext cx="6960458" cy="659026"/>
          </a:xfrm>
          <a:prstGeom prst="rect">
            <a:avLst/>
          </a:prstGeom>
        </p:spPr>
        <p:txBody>
          <a:bodyPr/>
          <a:lstStyle>
            <a:lvl1pPr>
              <a:defRPr lang="en-US" sz="3200" b="1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1pPr>
            <a:lvl2pPr>
              <a:defRPr lang="en-US" sz="1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2pPr>
            <a:lvl3pPr>
              <a:defRPr lang="en-US" sz="1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3pPr>
            <a:lvl4pPr>
              <a:defRPr lang="en-US" sz="1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4pPr>
            <a:lvl5pPr>
              <a:defRPr lang="en-US" sz="1400" b="0" i="0" u="none" strike="noStrike" cap="none" dirty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en-US" dirty="0"/>
              <a:t>Click to add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29E1098-ED58-4C3F-85D8-4753B9D41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4817" y="5342237"/>
            <a:ext cx="6960458" cy="1087137"/>
          </a:xfrm>
          <a:prstGeom prst="rect">
            <a:avLst/>
          </a:prstGeom>
        </p:spPr>
        <p:txBody>
          <a:bodyPr/>
          <a:lstStyle>
            <a:lvl1pPr>
              <a:defRPr lang="en-US" sz="2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1pPr>
            <a:lvl2pPr>
              <a:defRPr lang="en-US" sz="16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2pPr>
            <a:lvl3pPr>
              <a:defRPr lang="en-US" sz="16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3pPr>
            <a:lvl4pPr>
              <a:defRPr lang="en-US" sz="16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4pPr>
            <a:lvl5pPr>
              <a:defRPr lang="en-US" sz="1600" b="0" i="0" u="none" strike="noStrike" cap="none" dirty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en-US" dirty="0"/>
              <a:t>Click to add Name,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A98ADCF-6E47-46F5-9447-9F5FD08BA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994" y="6076604"/>
            <a:ext cx="3757862" cy="571331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660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BEABB8-2A1D-154F-B439-048ED83F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854A3-19A9-A946-A485-25FE0A85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DB956F-09D5-984E-9655-B1C69708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19C2-D26F-AC44-B46A-2A5F750C4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7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26FE07-7702-1B44-B5A9-96FCD026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9FA514-6B21-CA42-A9EE-3D65817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B462FE-7A86-5E41-8695-7B9C52D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7F16-563B-874F-BCEC-5511C51E8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3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DBFE79-842A-8346-9465-C6C952FB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00246-A09F-684A-ADC0-4F89898E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4239F-81C0-AB4E-AB1F-94E989B2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B6AE-32F7-8D4A-B770-B5730D030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6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D455F-FC6E-D141-BB94-C1FC0C87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F528A-427A-AA47-8649-4835F93E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5737F3-F0B6-CB40-A4BB-1E29E2B6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1806-AC29-A544-B29A-63D005C7E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1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F8F5-4F44-3049-8953-23A3E1DF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F44C-3D59-1D4E-8EB2-245411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60C2-221B-A047-A243-FA3CB86E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0547-A278-5847-BE81-B7539541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3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A0C0-A340-3047-AC44-54916471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5627-87BA-C746-BA75-13BC3085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DA678-93DA-F64A-8055-BB93023C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055B-6CAC-1B4C-A44F-0EB7BA783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9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6554462-C08C-F844-9F85-42A8869C2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518276"/>
            <a:ext cx="27432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E8CD98-45D7-2144-8C7A-8276B72E13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998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8A97B64-B411-9141-BE6B-FE505E46E3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518276"/>
            <a:ext cx="27432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09EA8A-B332-9C48-80A7-D6D2555E9A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5641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E0C-EC9C-C94F-8F1D-E622DB26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F00A736-BBDD-413F-B421-D7BC466B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02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A864-A6D0-1B4B-B794-2240F208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87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E0C-EC9C-C94F-8F1D-E622DB26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F00A736-BBDD-413F-B421-D7BC466B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487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959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425AB-F6B8-054E-93E2-13B482B9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6079-451E-2245-8470-319BA9D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A106-A63F-E04A-818C-0DF63197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1CCC-BEA6-6F46-B3CA-3ACEB2EFD3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53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A6F2E-4E3D-0945-8B41-0FA15CEB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D9A65-78C0-A246-9185-A83F78D3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1460-6D74-F941-ADC2-C0BF4429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EFF4-92FE-844E-B47A-F4B05EA14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41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B8E6-F391-9B4E-9C72-25CB86D6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08D63-FFF2-5D42-B7CA-1C82AD35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5B2A4-2F79-1B45-BFFD-3FE391AF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C50B-2324-474D-A877-B27C23C0C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16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E4C2BE-ECA4-834F-AA53-F40CE533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30E51-24FB-2E46-810B-6EF35CC7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85B373-477F-794D-9041-388F45BC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A0C6-7C19-7F42-8DB0-70028A4E5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58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A06760-ACBD-394A-A653-ECF3F8D0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3B81F4-BD13-7E44-B536-52442109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A6E4FD-1CC0-0C4E-8680-EEEAC242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14AB-A30D-984C-BC40-101FAFC59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14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BEABB8-2A1D-154F-B439-048ED83F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854A3-19A9-A946-A485-25FE0A85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DB956F-09D5-984E-9655-B1C69708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19C2-D26F-AC44-B46A-2A5F750C4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26FE07-7702-1B44-B5A9-96FCD026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9FA514-6B21-CA42-A9EE-3D65817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B462FE-7A86-5E41-8695-7B9C52D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7F16-563B-874F-BCEC-5511C51E8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21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DBFE79-842A-8346-9465-C6C952FB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00246-A09F-684A-ADC0-4F89898E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4239F-81C0-AB4E-AB1F-94E989B2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B6AE-32F7-8D4A-B770-B5730D030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61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D455F-FC6E-D141-BB94-C1FC0C87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F528A-427A-AA47-8649-4835F93E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5737F3-F0B6-CB40-A4BB-1E29E2B6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1806-AC29-A544-B29A-63D005C7E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E0C-EC9C-C94F-8F1D-E622DB26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C4FEE45-7791-4B1C-B18F-A4FD33C5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541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F8F5-4F44-3049-8953-23A3E1DF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F44C-3D59-1D4E-8EB2-245411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60C2-221B-A047-A243-FA3CB86E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0547-A278-5847-BE81-B7539541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8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A0C0-A340-3047-AC44-54916471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5627-87BA-C746-BA75-13BC3085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DA678-93DA-F64A-8055-BB93023C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055B-6CAC-1B4C-A44F-0EB7BA783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3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A864-A6D0-1B4B-B794-2240F208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62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425AB-F6B8-054E-93E2-13B482B9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6079-451E-2245-8470-319BA9D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A106-A63F-E04A-818C-0DF63197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1CCC-BEA6-6F46-B3CA-3ACEB2EFD3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5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A6F2E-4E3D-0945-8B41-0FA15CEB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D9A65-78C0-A246-9185-A83F78D3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1460-6D74-F941-ADC2-C0BF4429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EFF4-92FE-844E-B47A-F4B05EA14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3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B8E6-F391-9B4E-9C72-25CB86D6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08D63-FFF2-5D42-B7CA-1C82AD35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5B2A4-2F79-1B45-BFFD-3FE391AF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C50B-2324-474D-A877-B27C23C0C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4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E4C2BE-ECA4-834F-AA53-F40CE533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30E51-24FB-2E46-810B-6EF35CC7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85B373-477F-794D-9041-388F45BC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A0C6-7C19-7F42-8DB0-70028A4E5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1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A06760-ACBD-394A-A653-ECF3F8D0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3B81F4-BD13-7E44-B536-52442109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A6E4FD-1CC0-0C4E-8680-EEEAC242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14AB-A30D-984C-BC40-101FAFC59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7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3;p53">
            <a:extLst>
              <a:ext uri="{FF2B5EF4-FFF2-40B4-BE49-F238E27FC236}">
                <a16:creationId xmlns:a16="http://schemas.microsoft.com/office/drawing/2014/main" id="{03E89C42-732C-1241-9B49-4619D0C4CEF3}"/>
              </a:ext>
            </a:extLst>
          </p:cNvPr>
          <p:cNvSpPr/>
          <p:nvPr userDrawn="1"/>
        </p:nvSpPr>
        <p:spPr>
          <a:xfrm>
            <a:off x="3077428" y="1652985"/>
            <a:ext cx="9114571" cy="357808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694;p53">
            <a:extLst>
              <a:ext uri="{FF2B5EF4-FFF2-40B4-BE49-F238E27FC236}">
                <a16:creationId xmlns:a16="http://schemas.microsoft.com/office/drawing/2014/main" id="{B2E438F7-1275-3E48-B030-88D7CADB151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-6531"/>
            <a:ext cx="5681472" cy="687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3;p53">
            <a:extLst>
              <a:ext uri="{FF2B5EF4-FFF2-40B4-BE49-F238E27FC236}">
                <a16:creationId xmlns:a16="http://schemas.microsoft.com/office/drawing/2014/main" id="{411923B4-1641-7D4D-A84A-4540E5B2A26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7978" y="-6531"/>
            <a:ext cx="2554425" cy="2322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 userDrawn="1"/>
        </p:nvGrpSpPr>
        <p:grpSpPr>
          <a:xfrm>
            <a:off x="9118389" y="125955"/>
            <a:ext cx="2930073" cy="1343370"/>
            <a:chOff x="6481713" y="125955"/>
            <a:chExt cx="2930073" cy="134337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3" y="125955"/>
              <a:ext cx="1343370" cy="13433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895" y="161458"/>
              <a:ext cx="1508891" cy="126045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/>
          <a:stretch/>
        </p:blipFill>
        <p:spPr>
          <a:xfrm>
            <a:off x="42528" y="2068406"/>
            <a:ext cx="4306120" cy="2943388"/>
          </a:xfrm>
          <a:prstGeom prst="rect">
            <a:avLst/>
          </a:prstGeom>
        </p:spPr>
      </p:pic>
      <p:sp>
        <p:nvSpPr>
          <p:cNvPr id="10" name="Google Shape;701;p53">
            <a:extLst>
              <a:ext uri="{FF2B5EF4-FFF2-40B4-BE49-F238E27FC236}">
                <a16:creationId xmlns:a16="http://schemas.microsoft.com/office/drawing/2014/main" id="{1D03E609-44EC-BC47-A4B7-05ADA0D3891B}"/>
              </a:ext>
            </a:extLst>
          </p:cNvPr>
          <p:cNvSpPr txBox="1"/>
          <p:nvPr userDrawn="1"/>
        </p:nvSpPr>
        <p:spPr>
          <a:xfrm>
            <a:off x="407916" y="5329518"/>
            <a:ext cx="4174358" cy="103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National Oceanic and 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Atmospheric</a:t>
            </a:r>
            <a:r>
              <a:rPr lang="en-US" sz="2400" baseline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Administration</a:t>
            </a:r>
            <a:endParaRPr lang="en-US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73B46-884B-E84F-B974-E245A71D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646E-AFD3-1344-BA4A-45557BA5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034"/>
            <a:ext cx="10515600" cy="548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711;p54">
            <a:extLst>
              <a:ext uri="{FF2B5EF4-FFF2-40B4-BE49-F238E27FC236}">
                <a16:creationId xmlns:a16="http://schemas.microsoft.com/office/drawing/2014/main" id="{A3BA3C56-EDE4-8940-85F8-CCBCD770AF24}"/>
              </a:ext>
            </a:extLst>
          </p:cNvPr>
          <p:cNvSpPr txBox="1">
            <a:spLocks/>
          </p:cNvSpPr>
          <p:nvPr userDrawn="1"/>
        </p:nvSpPr>
        <p:spPr>
          <a:xfrm>
            <a:off x="11352437" y="6196353"/>
            <a:ext cx="830181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634EAF-3A5E-D443-B508-2B1841C4881F}"/>
              </a:ext>
            </a:extLst>
          </p:cNvPr>
          <p:cNvSpPr/>
          <p:nvPr userDrawn="1"/>
        </p:nvSpPr>
        <p:spPr>
          <a:xfrm>
            <a:off x="0" y="923716"/>
            <a:ext cx="12192000" cy="45719"/>
          </a:xfrm>
          <a:prstGeom prst="rect">
            <a:avLst/>
          </a:prstGeom>
          <a:solidFill>
            <a:srgbClr val="000078"/>
          </a:solidFill>
          <a:ln>
            <a:solidFill>
              <a:srgbClr val="00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78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0440215" y="85871"/>
            <a:ext cx="1698874" cy="811452"/>
            <a:chOff x="10533206" y="85874"/>
            <a:chExt cx="1587733" cy="7583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345F0FB-2B0B-0946-A4A8-51F7611BA1D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33206" y="85874"/>
              <a:ext cx="754966" cy="758366"/>
              <a:chOff x="310960" y="5520595"/>
              <a:chExt cx="1244130" cy="124973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7B9017E-5988-5844-9F5B-C9FF9C98F722}"/>
                  </a:ext>
                </a:extLst>
              </p:cNvPr>
              <p:cNvSpPr/>
              <p:nvPr userDrawn="1"/>
            </p:nvSpPr>
            <p:spPr>
              <a:xfrm>
                <a:off x="310960" y="5520595"/>
                <a:ext cx="1239704" cy="1239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1" name="Google Shape;713;p54">
                <a:extLst>
                  <a:ext uri="{FF2B5EF4-FFF2-40B4-BE49-F238E27FC236}">
                    <a16:creationId xmlns:a16="http://schemas.microsoft.com/office/drawing/2014/main" id="{970ACC8B-EF90-3C4B-8960-764C4981D66B}"/>
                  </a:ext>
                </a:extLst>
              </p:cNvPr>
              <p:cNvPicPr preferRelativeResize="0">
                <a:picLocks noChangeAspect="1"/>
              </p:cNvPicPr>
              <p:nvPr userDrawn="1"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2774" y="5568011"/>
                <a:ext cx="1202316" cy="12023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5960" y="126311"/>
              <a:ext cx="844979" cy="70585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7435" y="39190"/>
            <a:ext cx="1338427" cy="864054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 bwMode="auto">
          <a:xfrm>
            <a:off x="0" y="6646909"/>
            <a:ext cx="12192000" cy="2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 kern="1200" baseline="0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+mn-cs"/>
              </a:rPr>
              <a:t>SWFO GS PGD Preliminary Design Review – August 30-31, 2021</a:t>
            </a:r>
            <a:endParaRPr lang="en-US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646E-AFD3-1344-BA4A-45557BA5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034"/>
            <a:ext cx="10515600" cy="548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711;p54">
            <a:extLst>
              <a:ext uri="{FF2B5EF4-FFF2-40B4-BE49-F238E27FC236}">
                <a16:creationId xmlns:a16="http://schemas.microsoft.com/office/drawing/2014/main" id="{A3BA3C56-EDE4-8940-85F8-CCBCD770AF24}"/>
              </a:ext>
            </a:extLst>
          </p:cNvPr>
          <p:cNvSpPr txBox="1">
            <a:spLocks/>
          </p:cNvSpPr>
          <p:nvPr userDrawn="1"/>
        </p:nvSpPr>
        <p:spPr>
          <a:xfrm>
            <a:off x="11335185" y="6505146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b="0" i="0" smtClean="0">
                <a:solidFill>
                  <a:srgbClr val="CC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b="0" i="0" dirty="0">
              <a:solidFill>
                <a:srgbClr val="CC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68F21B-E883-4CA0-8318-592CFF1794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40215" y="85871"/>
            <a:ext cx="1698874" cy="811452"/>
            <a:chOff x="10533206" y="85874"/>
            <a:chExt cx="1587733" cy="75836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53435C-F143-4992-8829-06D93343CFE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33206" y="85874"/>
              <a:ext cx="754966" cy="758366"/>
              <a:chOff x="310960" y="5520595"/>
              <a:chExt cx="1244130" cy="12497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7B2B8CA-E3F6-4B8A-99C7-F7CF59640429}"/>
                  </a:ext>
                </a:extLst>
              </p:cNvPr>
              <p:cNvSpPr/>
              <p:nvPr userDrawn="1"/>
            </p:nvSpPr>
            <p:spPr>
              <a:xfrm>
                <a:off x="310960" y="5520595"/>
                <a:ext cx="1239704" cy="1239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2" name="Google Shape;713;p54">
                <a:extLst>
                  <a:ext uri="{FF2B5EF4-FFF2-40B4-BE49-F238E27FC236}">
                    <a16:creationId xmlns:a16="http://schemas.microsoft.com/office/drawing/2014/main" id="{ACD25E6D-3ABC-407B-9EC0-43F738577CB1}"/>
                  </a:ext>
                </a:extLst>
              </p:cNvPr>
              <p:cNvPicPr preferRelativeResize="0">
                <a:picLocks noChangeAspect="1"/>
              </p:cNvPicPr>
              <p:nvPr userDrawn="1"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2774" y="5568011"/>
                <a:ext cx="1202316" cy="12023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6F9A71-A67F-4018-8D22-62485328D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5960" y="126311"/>
              <a:ext cx="844979" cy="705856"/>
            </a:xfrm>
            <a:prstGeom prst="rect">
              <a:avLst/>
            </a:prstGeom>
          </p:spPr>
        </p:pic>
      </p:grp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AA0A5113-352A-4102-A8DB-6F9E12DE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7435" y="39190"/>
            <a:ext cx="1338427" cy="864054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0" y="6646909"/>
            <a:ext cx="12192000" cy="2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 i="0" u="none" strike="noStrike" kern="1200" cap="none" baseline="0" dirty="0">
                <a:solidFill>
                  <a:srgbClr val="002060"/>
                </a:solidFill>
                <a:effectLst/>
                <a:latin typeface="Arial" pitchFamily="34" charset="0"/>
                <a:ea typeface="Arial"/>
                <a:cs typeface="Arial"/>
                <a:sym typeface="Arial"/>
              </a:rPr>
              <a:t>PRESENTATION TITLE – DATE – RESTRICTIONS (update via master slides)</a:t>
            </a:r>
            <a:endParaRPr lang="en-US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846F250A-5F0B-B749-9CAC-0922795C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1" y="0"/>
            <a:ext cx="931756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EA05325-2E10-5344-9262-1616CBAE8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017" y="960439"/>
            <a:ext cx="1181946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74066-DAA2-3B4A-A1E4-A12E0F993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0118" y="6356351"/>
            <a:ext cx="1951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B243-703D-6847-8A0B-833DAA1C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10D3-4AE7-F446-9793-D34A8F8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571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E9973-8689-4C40-8990-F8D8957CB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AEF5F9-CE2E-8C4A-AF22-8B525EE6CDEB}"/>
              </a:ext>
            </a:extLst>
          </p:cNvPr>
          <p:cNvCxnSpPr>
            <a:cxnSpLocks/>
          </p:cNvCxnSpPr>
          <p:nvPr userDrawn="1"/>
        </p:nvCxnSpPr>
        <p:spPr>
          <a:xfrm>
            <a:off x="0" y="86995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>
            <a:extLst>
              <a:ext uri="{FF2B5EF4-FFF2-40B4-BE49-F238E27FC236}">
                <a16:creationId xmlns:a16="http://schemas.microsoft.com/office/drawing/2014/main" id="{2E444DF6-775B-8546-82A5-091085306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51"/>
          <a:stretch>
            <a:fillRect/>
          </a:stretch>
        </p:blipFill>
        <p:spPr bwMode="auto">
          <a:xfrm>
            <a:off x="34925" y="6265863"/>
            <a:ext cx="1187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CD9A7-8AFB-1C48-8606-4AAD74275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48418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C18897C7-AEC1-5E43-ACE4-DE364058DE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0" r="25327"/>
          <a:stretch>
            <a:fillRect/>
          </a:stretch>
        </p:blipFill>
        <p:spPr bwMode="auto">
          <a:xfrm>
            <a:off x="11353801" y="6108700"/>
            <a:ext cx="7762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5B507E38-9ECE-5B41-8B0C-5242D7AF64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7150"/>
            <a:ext cx="10017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3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>
            <a:extLst>
              <a:ext uri="{FF2B5EF4-FFF2-40B4-BE49-F238E27FC236}">
                <a16:creationId xmlns:a16="http://schemas.microsoft.com/office/drawing/2014/main" id="{79D6B69E-095D-6444-BE38-787939B39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1" y="838201"/>
            <a:ext cx="10970684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ED71B47D-50F6-C440-B25C-442DE7D8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87363"/>
            <a:ext cx="914400" cy="24840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625"/>
              </a:spcBef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en-GB" sz="1000" b="1" dirty="0">
                <a:solidFill>
                  <a:srgbClr val="FFFFFF"/>
                </a:solidFill>
                <a:cs typeface="Arial Unicode MS" charset="0"/>
              </a:rPr>
              <a:t>SMART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DC5972E-AC05-1A41-B661-D4E89CDE5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31750"/>
            <a:ext cx="955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33" name="Rectangle 7">
            <a:extLst>
              <a:ext uri="{FF2B5EF4-FFF2-40B4-BE49-F238E27FC236}">
                <a16:creationId xmlns:a16="http://schemas.microsoft.com/office/drawing/2014/main" id="{E8630D8D-B6B8-584A-A447-DCA04DCA9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6125"/>
            <a:ext cx="12192000" cy="46038"/>
          </a:xfrm>
          <a:prstGeom prst="rect">
            <a:avLst/>
          </a:prstGeom>
          <a:solidFill>
            <a:srgbClr val="993300"/>
          </a:solidFill>
          <a:ln w="9360">
            <a:solidFill>
              <a:srgbClr val="00007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B47F5-7710-0944-909B-6C21ABCAF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6518276"/>
            <a:ext cx="2743200" cy="227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r>
              <a:rPr lang="en-US" altLang="en-US" dirty="0"/>
              <a:t> </a:t>
            </a:r>
            <a:fld id="{E1072825-3618-7440-8DF1-45E8AA32077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2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hf sldNum="0" hdr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5pPr>
      <a:lvl6pPr marL="4572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6pPr>
      <a:lvl7pPr marL="9144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7pPr>
      <a:lvl8pPr marL="1371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8pPr>
      <a:lvl9pPr marL="18288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76"/>
        </a:buClr>
        <a:buSzPct val="125000"/>
        <a:buFont typeface="Arial" panose="020B0604020202020204" pitchFamily="34" charset="0"/>
        <a:buChar char="•"/>
        <a:defRPr sz="2400" b="1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990000"/>
        </a:buClr>
        <a:buSzPct val="125000"/>
        <a:buFont typeface="Arial" panose="020B0604020202020204" pitchFamily="34" charset="0"/>
        <a:buChar char="▪"/>
        <a:defRPr sz="22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108426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142716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▪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177006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−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22272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6844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1416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5988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73B46-884B-E84F-B974-E245A71D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646E-AFD3-1344-BA4A-45557BA5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034"/>
            <a:ext cx="10515600" cy="548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711;p54">
            <a:extLst>
              <a:ext uri="{FF2B5EF4-FFF2-40B4-BE49-F238E27FC236}">
                <a16:creationId xmlns:a16="http://schemas.microsoft.com/office/drawing/2014/main" id="{A3BA3C56-EDE4-8940-85F8-CCBCD770AF24}"/>
              </a:ext>
            </a:extLst>
          </p:cNvPr>
          <p:cNvSpPr txBox="1">
            <a:spLocks/>
          </p:cNvSpPr>
          <p:nvPr userDrawn="1"/>
        </p:nvSpPr>
        <p:spPr>
          <a:xfrm>
            <a:off x="11361063" y="6159261"/>
            <a:ext cx="830181" cy="71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634EAF-3A5E-D443-B508-2B1841C4881F}"/>
              </a:ext>
            </a:extLst>
          </p:cNvPr>
          <p:cNvSpPr/>
          <p:nvPr userDrawn="1"/>
        </p:nvSpPr>
        <p:spPr>
          <a:xfrm>
            <a:off x="0" y="923716"/>
            <a:ext cx="12192000" cy="45719"/>
          </a:xfrm>
          <a:prstGeom prst="rect">
            <a:avLst/>
          </a:prstGeom>
          <a:solidFill>
            <a:srgbClr val="000078"/>
          </a:solidFill>
          <a:ln>
            <a:solidFill>
              <a:srgbClr val="00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78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0440215" y="85871"/>
            <a:ext cx="1698874" cy="811452"/>
            <a:chOff x="10533206" y="85874"/>
            <a:chExt cx="1587733" cy="7583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345F0FB-2B0B-0946-A4A8-51F7611BA1D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33206" y="85874"/>
              <a:ext cx="754966" cy="758366"/>
              <a:chOff x="310960" y="5520595"/>
              <a:chExt cx="1244130" cy="124973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7B9017E-5988-5844-9F5B-C9FF9C98F722}"/>
                  </a:ext>
                </a:extLst>
              </p:cNvPr>
              <p:cNvSpPr/>
              <p:nvPr userDrawn="1"/>
            </p:nvSpPr>
            <p:spPr>
              <a:xfrm>
                <a:off x="310960" y="5520595"/>
                <a:ext cx="1239704" cy="1239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1" name="Google Shape;713;p54">
                <a:extLst>
                  <a:ext uri="{FF2B5EF4-FFF2-40B4-BE49-F238E27FC236}">
                    <a16:creationId xmlns:a16="http://schemas.microsoft.com/office/drawing/2014/main" id="{970ACC8B-EF90-3C4B-8960-764C4981D66B}"/>
                  </a:ext>
                </a:extLst>
              </p:cNvPr>
              <p:cNvPicPr preferRelativeResize="0">
                <a:picLocks noChangeAspect="1"/>
              </p:cNvPicPr>
              <p:nvPr userDrawn="1"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2774" y="5568011"/>
                <a:ext cx="1202316" cy="12023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5960" y="126311"/>
              <a:ext cx="844979" cy="70585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7435" y="39190"/>
            <a:ext cx="1338427" cy="864054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 bwMode="auto">
          <a:xfrm>
            <a:off x="0" y="6646909"/>
            <a:ext cx="12192000" cy="2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 kern="1200" baseline="0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+mn-cs"/>
              </a:rPr>
              <a:t>SWFO GS PGD Preliminary Design Review – August 30-31, 2021</a:t>
            </a:r>
            <a:endParaRPr lang="en-US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2" r:id="rId3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846F250A-5F0B-B749-9CAC-0922795C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1" y="0"/>
            <a:ext cx="931756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EA05325-2E10-5344-9262-1616CBAE8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017" y="960439"/>
            <a:ext cx="1181946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74066-DAA2-3B4A-A1E4-A12E0F993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0118" y="6356351"/>
            <a:ext cx="1951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B243-703D-6847-8A0B-833DAA1C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SWIPS Instrument &amp; Data Description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10D3-4AE7-F446-9793-D34A8F8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571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E9973-8689-4C40-8990-F8D8957CB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AEF5F9-CE2E-8C4A-AF22-8B525EE6CDEB}"/>
              </a:ext>
            </a:extLst>
          </p:cNvPr>
          <p:cNvCxnSpPr>
            <a:cxnSpLocks/>
          </p:cNvCxnSpPr>
          <p:nvPr userDrawn="1"/>
        </p:nvCxnSpPr>
        <p:spPr>
          <a:xfrm>
            <a:off x="0" y="86995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>
            <a:extLst>
              <a:ext uri="{FF2B5EF4-FFF2-40B4-BE49-F238E27FC236}">
                <a16:creationId xmlns:a16="http://schemas.microsoft.com/office/drawing/2014/main" id="{2E444DF6-775B-8546-82A5-091085306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51"/>
          <a:stretch>
            <a:fillRect/>
          </a:stretch>
        </p:blipFill>
        <p:spPr bwMode="auto">
          <a:xfrm>
            <a:off x="34925" y="6265863"/>
            <a:ext cx="1187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CD9A7-8AFB-1C48-8606-4AAD74275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48418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C18897C7-AEC1-5E43-ACE4-DE364058DE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0" r="25327"/>
          <a:stretch>
            <a:fillRect/>
          </a:stretch>
        </p:blipFill>
        <p:spPr bwMode="auto">
          <a:xfrm>
            <a:off x="11353801" y="6108700"/>
            <a:ext cx="7762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5B507E38-9ECE-5B41-8B0C-5242D7AF64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7150"/>
            <a:ext cx="10017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7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506A-F41E-2E41-94AA-96A9E3A1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Slide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591062-A37B-3342-AE34-0227366F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80118" y="6356351"/>
            <a:ext cx="195156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4/28/2025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BB5C90-DDB1-6042-96F2-9BC2C4C4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 Instrument &amp; Data 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3768DE4-4794-0344-9A74-75CF499CC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4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329F66C-DD96-3E49-836D-C504C2542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91209"/>
            <a:ext cx="11663649" cy="104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7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anose="020B0600070205080204" pitchFamily="34" charset="-128"/>
                <a:cs typeface="+mn-cs"/>
              </a:rPr>
              <a:t>April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anose="020B0600070205080204" pitchFamily="34" charset="-128"/>
                <a:cs typeface="+mn-cs"/>
              </a:rPr>
              <a:t>28, 2025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F8986D-593B-E748-AC3F-790AF3DE4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06789"/>
            <a:ext cx="11663649" cy="162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Heather Elliott, Brad Trantham, </a:t>
            </a: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Rebecca Perryman, Nicole Standiford, and Rob Ebert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F5C429-3073-332A-4D86-3F583294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67098"/>
            <a:ext cx="7391400" cy="162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hangingPunct="1"/>
            <a:r>
              <a:rPr lang="en-US" altLang="en-US" sz="4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SWFO-L1 </a:t>
            </a:r>
            <a:r>
              <a:rPr lang="en-US" altLang="en-US" sz="4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SWiPS</a:t>
            </a:r>
            <a:r>
              <a:rPr lang="en-US" altLang="en-US" sz="4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</a:p>
          <a:p>
            <a:pPr algn="ctr" defTabSz="914400" eaLnBrk="1" hangingPunct="1"/>
            <a:r>
              <a:rPr lang="en-US" altLang="en-US" sz="4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Instrument and Data Description</a:t>
            </a:r>
          </a:p>
        </p:txBody>
      </p:sp>
    </p:spTree>
    <p:extLst>
      <p:ext uri="{BB962C8B-B14F-4D97-AF65-F5344CB8AC3E}">
        <p14:creationId xmlns:p14="http://schemas.microsoft.com/office/powerpoint/2010/main" val="139041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69F17-E55D-7F41-904A-DBC15CDB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 Instrument &amp; Data 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CE899F-CAB1-4D48-B182-8EDF3955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58838"/>
          </a:xfrm>
        </p:spPr>
        <p:txBody>
          <a:bodyPr/>
          <a:lstStyle/>
          <a:p>
            <a:pPr algn="ctr"/>
            <a:r>
              <a:rPr lang="en-US" sz="4000" b="1" dirty="0" err="1"/>
              <a:t>SWiPS</a:t>
            </a:r>
            <a:r>
              <a:rPr lang="en-US" sz="4000" b="1" dirty="0"/>
              <a:t> Operational Goal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22CEB-6E57-3248-807C-F76EE7AD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7650" y="910346"/>
            <a:ext cx="2809456" cy="2654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0D524D-96B9-2042-805C-71F75E075235}"/>
              </a:ext>
            </a:extLst>
          </p:cNvPr>
          <p:cNvSpPr txBox="1"/>
          <p:nvPr/>
        </p:nvSpPr>
        <p:spPr>
          <a:xfrm>
            <a:off x="6221815" y="3287927"/>
            <a:ext cx="137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Kilpua et al.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F51E51-27D1-8742-ACEA-13337735F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797" y="3505200"/>
            <a:ext cx="3640661" cy="32912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423081-055C-AE49-AA45-953B761C7654}"/>
              </a:ext>
            </a:extLst>
          </p:cNvPr>
          <p:cNvSpPr txBox="1"/>
          <p:nvPr/>
        </p:nvSpPr>
        <p:spPr>
          <a:xfrm>
            <a:off x="7086600" y="5763182"/>
            <a:ext cx="159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Deforest, de Koning, &amp; Elliott, 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5E6C77-10BB-CE42-8DE0-038B8A6A2B94}"/>
              </a:ext>
            </a:extLst>
          </p:cNvPr>
          <p:cNvSpPr txBox="1"/>
          <p:nvPr/>
        </p:nvSpPr>
        <p:spPr>
          <a:xfrm>
            <a:off x="9133661" y="3609201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shock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57CED7-92C0-284B-8C39-CACE69845FB7}"/>
              </a:ext>
            </a:extLst>
          </p:cNvPr>
          <p:cNvCxnSpPr>
            <a:cxnSpLocks/>
          </p:cNvCxnSpPr>
          <p:nvPr/>
        </p:nvCxnSpPr>
        <p:spPr>
          <a:xfrm>
            <a:off x="9601200" y="3772888"/>
            <a:ext cx="304800" cy="37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853156E-EB34-B346-9590-CDB6A81B42D0}"/>
              </a:ext>
            </a:extLst>
          </p:cNvPr>
          <p:cNvSpPr txBox="1"/>
          <p:nvPr/>
        </p:nvSpPr>
        <p:spPr>
          <a:xfrm>
            <a:off x="9380790" y="1076111"/>
            <a:ext cx="2647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CMEs and IP Shocks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069595-B405-B77F-F7B5-4ABF9009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" y="999351"/>
            <a:ext cx="6701168" cy="5301823"/>
          </a:xfrm>
        </p:spPr>
        <p:txBody>
          <a:bodyPr>
            <a:noAutofit/>
          </a:bodyPr>
          <a:lstStyle/>
          <a:p>
            <a:r>
              <a:rPr lang="en-US" sz="2400" u="sng" dirty="0"/>
              <a:t>Purpose</a:t>
            </a:r>
            <a:r>
              <a:rPr lang="en-US" sz="2400" dirty="0"/>
              <a:t>: Measure solar wind ions from Earth’s L1 point to provide early warning of events which can affect the </a:t>
            </a:r>
            <a:r>
              <a:rPr lang="en-US" sz="2400" dirty="0" err="1"/>
              <a:t>geospace</a:t>
            </a:r>
            <a:r>
              <a:rPr lang="en-US" sz="2400" dirty="0"/>
              <a:t> environment.</a:t>
            </a:r>
          </a:p>
          <a:p>
            <a:pPr marL="114300" indent="0">
              <a:buNone/>
            </a:pPr>
            <a:endParaRPr lang="en-US" sz="1200" dirty="0"/>
          </a:p>
          <a:p>
            <a:r>
              <a:rPr lang="en-US" sz="2400" dirty="0"/>
              <a:t>The measurements are used to characterize Space Weather causing events such as: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Coronal mass ejections (CMEs).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Interplanetary (IP) shocks.</a:t>
            </a:r>
          </a:p>
          <a:p>
            <a:pPr lvl="1"/>
            <a:r>
              <a:rPr lang="en-US" dirty="0"/>
              <a:t>Corotating interaction regions (CIRs).</a:t>
            </a:r>
          </a:p>
          <a:p>
            <a:pPr lvl="1"/>
            <a:r>
              <a:rPr lang="en-US" dirty="0"/>
              <a:t>High-speed flows associated with coronal holes. </a:t>
            </a:r>
          </a:p>
          <a:p>
            <a:pPr marL="571500" lvl="1" indent="0">
              <a:buNone/>
            </a:pPr>
            <a:endParaRPr lang="en-US" sz="1200" dirty="0"/>
          </a:p>
          <a:p>
            <a:r>
              <a:rPr lang="en-US" sz="2400" dirty="0"/>
              <a:t>Solar wind ion velocity, density, temperature, &amp; dynamic pressure are provided every minute. 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22CCD-7225-47F5-B88E-7D2A17EC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3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4F64-33FB-734F-A5D7-2E6F266B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SWiPS</a:t>
            </a:r>
            <a:r>
              <a:rPr lang="en-US" b="1" dirty="0"/>
              <a:t> Performance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1D01F4-A9A9-F34A-BC64-8A792B936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572266"/>
              </p:ext>
            </p:extLst>
          </p:nvPr>
        </p:nvGraphicFramePr>
        <p:xfrm>
          <a:off x="914400" y="1295400"/>
          <a:ext cx="9525000" cy="463149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761736">
                  <a:extLst>
                    <a:ext uri="{9D8B030D-6E8A-4147-A177-3AD203B41FA5}">
                      <a16:colId xmlns:a16="http://schemas.microsoft.com/office/drawing/2014/main" val="605126759"/>
                    </a:ext>
                  </a:extLst>
                </a:gridCol>
                <a:gridCol w="4763264">
                  <a:extLst>
                    <a:ext uri="{9D8B030D-6E8A-4147-A177-3AD203B41FA5}">
                      <a16:colId xmlns:a16="http://schemas.microsoft.com/office/drawing/2014/main" val="2784826754"/>
                    </a:ext>
                  </a:extLst>
                </a:gridCol>
              </a:tblGrid>
              <a:tr h="595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1500" algn="r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Measurement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5537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SWFO-L1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5537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Performance Requirement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656279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Cadence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 minute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776670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Velocity Range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200-2500 km s</a:t>
                      </a:r>
                      <a:r>
                        <a:rPr lang="en-US" sz="2400" baseline="30000" dirty="0">
                          <a:effectLst/>
                          <a:latin typeface="+mn-lt"/>
                        </a:rPr>
                        <a:t>-1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746548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Velocity Accuracy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+/- 10%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695838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Density Range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0.1 -150 cm</a:t>
                      </a:r>
                      <a:r>
                        <a:rPr lang="en-US" sz="2400" baseline="30000" dirty="0">
                          <a:effectLst/>
                          <a:latin typeface="+mn-lt"/>
                        </a:rPr>
                        <a:t>-3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908491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Density Accuracy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+/- 10%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848862"/>
                  </a:ext>
                </a:extLst>
              </a:tr>
              <a:tr h="7799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Temperature Range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40,000 -2,000,000 K (3.45 to 172.3 eV)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117063"/>
                  </a:ext>
                </a:extLst>
              </a:tr>
              <a:tr h="389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H+ Temperature Accuracy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+/- 10%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361884"/>
                  </a:ext>
                </a:extLst>
              </a:tr>
              <a:tr h="7799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SW H+ &amp; He++ Dynamic Pressure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 – 100 </a:t>
                      </a:r>
                      <a:r>
                        <a:rPr lang="en-US" sz="2400" dirty="0" err="1">
                          <a:effectLst/>
                          <a:latin typeface="+mn-lt"/>
                        </a:rPr>
                        <a:t>nPa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46180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82BC8-EA59-AC41-8DC5-F25FE1BA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 Instrument &amp; Data 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3D15C-11E1-7484-AD74-19A58F3F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3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59FB-E80B-FC49-9143-07C57DFA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195" y="63374"/>
            <a:ext cx="6988233" cy="80575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SWiPS Data Products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8C2F2-5974-5E47-9822-594D02D2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 Instrument &amp; Data 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F007D9-E224-C270-155C-D93CCF8ECE6B}"/>
              </a:ext>
            </a:extLst>
          </p:cNvPr>
          <p:cNvGraphicFramePr>
            <a:graphicFrameLocks noGrp="1"/>
          </p:cNvGraphicFramePr>
          <p:nvPr/>
        </p:nvGraphicFramePr>
        <p:xfrm>
          <a:off x="217488" y="960438"/>
          <a:ext cx="11811000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872020056"/>
                    </a:ext>
                  </a:extLst>
                </a:gridCol>
                <a:gridCol w="5265774">
                  <a:extLst>
                    <a:ext uri="{9D8B030D-6E8A-4147-A177-3AD203B41FA5}">
                      <a16:colId xmlns:a16="http://schemas.microsoft.com/office/drawing/2014/main" val="1930560026"/>
                    </a:ext>
                  </a:extLst>
                </a:gridCol>
                <a:gridCol w="5630826">
                  <a:extLst>
                    <a:ext uri="{9D8B030D-6E8A-4147-A177-3AD203B41FA5}">
                      <a16:colId xmlns:a16="http://schemas.microsoft.com/office/drawing/2014/main" val="3308272290"/>
                    </a:ext>
                  </a:extLst>
                </a:gridCol>
              </a:tblGrid>
              <a:tr h="796290">
                <a:tc>
                  <a:txBody>
                    <a:bodyPr/>
                    <a:lstStyle/>
                    <a:p>
                      <a:r>
                        <a:rPr lang="en-US" sz="20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Target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955184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r>
                        <a:rPr lang="en-US" sz="2000" dirty="0"/>
                        <a:t>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CCSDS packets unpacked into complete energy angle sweeps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Real-time latency NOAA internal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 starting point for SWPC and NCEI pipelines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92517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r>
                        <a:rPr lang="en-US" sz="2000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Full resolution science data count rates at full energy, azimuth, and elevation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Real-time latency, NOAA internal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Retrospective, external; NCEI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447233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r>
                        <a:rPr lang="en-US" sz="2000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Phase space distribution as a function of energy, elevation, and azimuth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Real-time latency, SWPC internal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Retrospective, external, base product for science users wanting to apply their own calibration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039366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Full temporal resolution moments of protons (p) and alphas (a); n</a:t>
                      </a:r>
                      <a:r>
                        <a:rPr lang="en-US" sz="2000" baseline="-25000" dirty="0"/>
                        <a:t>p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</a:t>
                      </a:r>
                      <a:r>
                        <a:rPr lang="en-US" sz="2000" baseline="-25000" dirty="0" err="1"/>
                        <a:t>p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dirty="0" err="1"/>
                        <a:t>V</a:t>
                      </a:r>
                      <a:r>
                        <a:rPr lang="en-US" sz="2000" baseline="-25000" dirty="0" err="1"/>
                        <a:t>p</a:t>
                      </a:r>
                      <a:r>
                        <a:rPr lang="en-US" sz="2000" b="0" dirty="0"/>
                        <a:t>,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</a:t>
                      </a:r>
                      <a:r>
                        <a:rPr lang="en-US" sz="2000" baseline="-25000" dirty="0" err="1"/>
                        <a:t>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baseline="0" dirty="0" err="1"/>
                        <a:t>V</a:t>
                      </a:r>
                      <a:r>
                        <a:rPr lang="en-US" sz="2000" b="1" baseline="-25000" dirty="0" err="1"/>
                        <a:t>a</a:t>
                      </a:r>
                      <a:r>
                        <a:rPr lang="en-US" sz="2000" b="0" baseline="0" dirty="0"/>
                        <a:t>, and Total Dynamic pressure (n</a:t>
                      </a:r>
                      <a:r>
                        <a:rPr lang="en-US" sz="2000" b="0" baseline="-25000" dirty="0"/>
                        <a:t>p</a:t>
                      </a:r>
                      <a:r>
                        <a:rPr lang="en-US" sz="2000" b="0" baseline="0" dirty="0"/>
                        <a:t>m</a:t>
                      </a:r>
                      <a:r>
                        <a:rPr lang="en-US" sz="2000" b="0" baseline="-25000" dirty="0"/>
                        <a:t>p</a:t>
                      </a:r>
                      <a:r>
                        <a:rPr lang="en-US" sz="2000" b="0" baseline="0" dirty="0"/>
                        <a:t>V</a:t>
                      </a:r>
                      <a:r>
                        <a:rPr lang="en-US" sz="2000" b="0" baseline="-25000" dirty="0"/>
                        <a:t>p</a:t>
                      </a:r>
                      <a:r>
                        <a:rPr lang="en-US" sz="2000" b="0" baseline="30000" dirty="0"/>
                        <a:t>2</a:t>
                      </a:r>
                      <a:r>
                        <a:rPr lang="en-US" sz="2000" b="0" baseline="0" dirty="0"/>
                        <a:t>+n</a:t>
                      </a:r>
                      <a:r>
                        <a:rPr lang="en-US" sz="2000" b="0" baseline="-25000" dirty="0"/>
                        <a:t>a</a:t>
                      </a:r>
                      <a:r>
                        <a:rPr lang="en-US" sz="2000" b="0" baseline="0" dirty="0"/>
                        <a:t>m</a:t>
                      </a:r>
                      <a:r>
                        <a:rPr lang="en-US" sz="2000" b="0" baseline="-25000" dirty="0"/>
                        <a:t>a</a:t>
                      </a:r>
                      <a:r>
                        <a:rPr lang="en-US" sz="2000" b="0" baseline="0" dirty="0"/>
                        <a:t>V</a:t>
                      </a:r>
                      <a:r>
                        <a:rPr lang="en-US" sz="2000" b="0" baseline="-25000" dirty="0"/>
                        <a:t>a</a:t>
                      </a:r>
                      <a:r>
                        <a:rPr lang="en-US" sz="2000" b="0" baseline="30000" dirty="0"/>
                        <a:t>2</a:t>
                      </a:r>
                      <a:r>
                        <a:rPr lang="en-US" sz="2000" b="0" baseline="0" dirty="0"/>
                        <a:t>)</a:t>
                      </a:r>
                      <a:endParaRPr lang="en-US" sz="20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Real-time SWPC data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18783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CFF5E-0B6A-8A69-E105-24446168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5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69F17-E55D-7F41-904A-DBC15CDB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 Instrument &amp; Data 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CE899F-CAB1-4D48-B182-8EDF3955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0"/>
            <a:ext cx="9317567" cy="858838"/>
          </a:xfrm>
        </p:spPr>
        <p:txBody>
          <a:bodyPr/>
          <a:lstStyle/>
          <a:p>
            <a:pPr algn="ctr"/>
            <a:r>
              <a:rPr lang="en-US" sz="4000" b="1" dirty="0" err="1"/>
              <a:t>SWiPS</a:t>
            </a:r>
            <a:r>
              <a:rPr lang="en-US" sz="4000" b="1" dirty="0"/>
              <a:t> Instrument Design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BAF7C-C19A-D765-1151-4A1A42C1F3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60" y="901959"/>
            <a:ext cx="8387254" cy="5117142"/>
          </a:xfrm>
          <a:prstGeom prst="rect">
            <a:avLst/>
          </a:prstGeom>
        </p:spPr>
      </p:pic>
      <p:sp>
        <p:nvSpPr>
          <p:cNvPr id="4" name="Google Shape;69;p3">
            <a:extLst>
              <a:ext uri="{FF2B5EF4-FFF2-40B4-BE49-F238E27FC236}">
                <a16:creationId xmlns:a16="http://schemas.microsoft.com/office/drawing/2014/main" id="{8BA541F3-C57D-9539-7C18-FDDC5EF1E6F0}"/>
              </a:ext>
            </a:extLst>
          </p:cNvPr>
          <p:cNvSpPr txBox="1"/>
          <p:nvPr/>
        </p:nvSpPr>
        <p:spPr>
          <a:xfrm>
            <a:off x="8544910" y="933491"/>
            <a:ext cx="3563007" cy="505407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006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en-US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Both sensors (Top and Bottom) can measure ions</a:t>
            </a:r>
          </a:p>
          <a:p>
            <a:pPr marL="13716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8006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en-US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Selective redundancy: ESAs, detectors, and front-end electronics</a:t>
            </a:r>
          </a:p>
          <a:p>
            <a:pPr marL="13716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8006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en-US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Broad energy/charge range</a:t>
            </a:r>
          </a:p>
          <a:p>
            <a:pPr marL="13716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8006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en-US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Cross-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cal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between both sensors is possible. </a:t>
            </a:r>
          </a:p>
          <a:p>
            <a:pPr marL="13716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37160" lvl="3">
              <a:buClr>
                <a:schemeClr val="dk1"/>
              </a:buClr>
              <a:buSzPts val="1800"/>
            </a:pPr>
            <a:endParaRPr lang="en-US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74320" lvl="3" indent="-137160">
              <a:buClr>
                <a:schemeClr val="dk1"/>
              </a:buClr>
              <a:buSzPts val="1800"/>
              <a:buChar char="•"/>
            </a:pPr>
            <a:endParaRPr lang="en-US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74320" lvl="0" indent="-1371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FA736459-696F-987B-B479-C65CA57C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8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69F17-E55D-7F41-904A-DBC15CDB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56351"/>
            <a:ext cx="4090476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SWIPS Instrument &amp; Data 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CE899F-CAB1-4D48-B182-8EDF3955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4" y="55562"/>
            <a:ext cx="12191999" cy="858838"/>
          </a:xfrm>
        </p:spPr>
        <p:txBody>
          <a:bodyPr/>
          <a:lstStyle/>
          <a:p>
            <a:pPr algn="ctr"/>
            <a:r>
              <a:rPr lang="en-US" sz="4000" b="1" dirty="0" err="1"/>
              <a:t>SWiPS</a:t>
            </a:r>
            <a:r>
              <a:rPr lang="en-US" sz="4000" b="1" dirty="0"/>
              <a:t> Instrument Performance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8E71EABA-B4EC-4A49-AAD4-FD8A21B8B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539268"/>
              </p:ext>
            </p:extLst>
          </p:nvPr>
        </p:nvGraphicFramePr>
        <p:xfrm>
          <a:off x="1734719" y="1455452"/>
          <a:ext cx="8323883" cy="435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906">
                <a:tc>
                  <a:txBody>
                    <a:bodyPr/>
                    <a:lstStyle/>
                    <a:p>
                      <a:r>
                        <a:rPr lang="en-US" sz="2400" dirty="0"/>
                        <a:t>Key Instrument Parameters</a:t>
                      </a:r>
                    </a:p>
                  </a:txBody>
                  <a:tcPr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  <a:endParaRPr lang="en-US" sz="2400" i="1" baseline="-25000" dirty="0"/>
                    </a:p>
                  </a:txBody>
                  <a:tcPr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20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Energy</a:t>
                      </a:r>
                      <a:r>
                        <a:rPr lang="en-US" sz="2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range</a:t>
                      </a: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0.17 - 33</a:t>
                      </a:r>
                      <a:r>
                        <a:rPr lang="en-US" sz="2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keV</a:t>
                      </a:r>
                      <a:r>
                        <a:rPr lang="en-US" sz="2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/q (ions)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(128 discrete steps)</a:t>
                      </a: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3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Energy resolution, ∆E/E (FWHM)</a:t>
                      </a: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0.07 eV/eV</a:t>
                      </a: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20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Field-of-view</a:t>
                      </a: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  <a:r>
                        <a:rPr lang="en-US" sz="2000" baseline="30000" dirty="0"/>
                        <a:t>∘</a:t>
                      </a:r>
                      <a:r>
                        <a:rPr lang="en-US" sz="2000" baseline="0" dirty="0"/>
                        <a:t> (azimuth)</a:t>
                      </a:r>
                    </a:p>
                    <a:p>
                      <a:pPr algn="ctr"/>
                      <a:r>
                        <a:rPr lang="en-US" sz="2000" baseline="0" dirty="0"/>
                        <a:t>  45</a:t>
                      </a:r>
                      <a:r>
                        <a:rPr lang="en-US" sz="2000" baseline="30000" dirty="0"/>
                        <a:t>∘</a:t>
                      </a:r>
                      <a:r>
                        <a:rPr lang="en-US" sz="2000" baseline="0" dirty="0"/>
                        <a:t> (elevation)</a:t>
                      </a:r>
                      <a:endParaRPr lang="en-US" sz="2000" baseline="30000" dirty="0"/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20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Azimuth Angular Resolution</a:t>
                      </a: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  <a:r>
                        <a:rPr lang="en-US" sz="2000" dirty="0">
                          <a:sym typeface="Symbol"/>
                        </a:rPr>
                        <a:t></a:t>
                      </a:r>
                      <a:r>
                        <a:rPr lang="en-US" sz="2000" dirty="0"/>
                        <a:t> (&lt; ±25</a:t>
                      </a:r>
                      <a:r>
                        <a:rPr lang="en-US" sz="2000" dirty="0">
                          <a:sym typeface="Symbol"/>
                        </a:rPr>
                        <a:t>)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ctr"/>
                      <a:r>
                        <a:rPr lang="en-US" sz="2000" dirty="0"/>
                        <a:t>10</a:t>
                      </a:r>
                      <a:r>
                        <a:rPr lang="en-US" sz="2000" dirty="0">
                          <a:sym typeface="Symbol"/>
                        </a:rPr>
                        <a:t> (</a:t>
                      </a:r>
                      <a:r>
                        <a:rPr lang="en-US" sz="2000" dirty="0"/>
                        <a:t>&gt; ±25</a:t>
                      </a:r>
                      <a:r>
                        <a:rPr lang="en-US" sz="2000" dirty="0">
                          <a:sym typeface="Symbol"/>
                        </a:rPr>
                        <a:t>)</a:t>
                      </a:r>
                      <a:endParaRPr lang="en-US" sz="2000" dirty="0"/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3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Elevation Angular Resolution</a:t>
                      </a: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 – 3</a:t>
                      </a:r>
                      <a:r>
                        <a:rPr lang="en-US" sz="2000" dirty="0">
                          <a:sym typeface="Symbol"/>
                        </a:rPr>
                        <a:t> </a:t>
                      </a:r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(FWHM)</a:t>
                      </a: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8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Analyzer Constant (k)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10.6 eV/V</a:t>
                      </a: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Geometric Factor (per anode)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~1x10</a:t>
                      </a:r>
                      <a:r>
                        <a:rPr lang="en-US" sz="2000" b="0" i="0" baseline="30000" dirty="0">
                          <a:solidFill>
                            <a:schemeClr val="tx1"/>
                          </a:solidFill>
                        </a:rPr>
                        <a:t>-5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 cm</a:t>
                      </a:r>
                      <a:r>
                        <a:rPr lang="en-US" sz="2000" b="0" i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i="0" dirty="0" err="1">
                          <a:solidFill>
                            <a:schemeClr val="tx1"/>
                          </a:solidFill>
                        </a:rPr>
                        <a:t>sr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</a:rPr>
                        <a:t> eV/eV</a:t>
                      </a:r>
                    </a:p>
                  </a:txBody>
                  <a:tcPr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C51F1-9148-0CCD-F685-E66BC5F4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4/28/2025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3621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 Heading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thout Heading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lIns="90000" tIns="46800" rIns="90000" bIns="46800"/>
      <a:lstStyle>
        <a:defPPr>
          <a:spcBef>
            <a:spcPts val="0"/>
          </a:spcBef>
          <a:buFont typeface="Arial" charset="0"/>
          <a:buChar char="•"/>
          <a:defRPr sz="1600" b="1" dirty="0" smtClean="0">
            <a:solidFill>
              <a:srgbClr val="000000"/>
            </a:solidFill>
            <a:cs typeface="Arial Unicode MS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ith Heading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500</Words>
  <Application>Microsoft Macintosh PowerPoint</Application>
  <PresentationFormat>Widescreen</PresentationFormat>
  <Paragraphs>106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ＭＳ Ｐゴシック</vt:lpstr>
      <vt:lpstr>System Font Regular</vt:lpstr>
      <vt:lpstr>Arial</vt:lpstr>
      <vt:lpstr>Calibri</vt:lpstr>
      <vt:lpstr>Calibri Light</vt:lpstr>
      <vt:lpstr>Courier New</vt:lpstr>
      <vt:lpstr>Symbol</vt:lpstr>
      <vt:lpstr>Title Slide</vt:lpstr>
      <vt:lpstr>With Heading Bar</vt:lpstr>
      <vt:lpstr>Without Heading Bar</vt:lpstr>
      <vt:lpstr>Office Theme</vt:lpstr>
      <vt:lpstr>4_Office Theme</vt:lpstr>
      <vt:lpstr>2_With Heading Bar</vt:lpstr>
      <vt:lpstr>2_Office Theme</vt:lpstr>
      <vt:lpstr>Slide Title</vt:lpstr>
      <vt:lpstr>SWiPS Operational Goal</vt:lpstr>
      <vt:lpstr>SWiPS Performance Requirements</vt:lpstr>
      <vt:lpstr>SWiPS Data Products</vt:lpstr>
      <vt:lpstr>SWiPS Instrument Design</vt:lpstr>
      <vt:lpstr>SWiPS Instrument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Vargas, Marco (GSFC-4170)[NOAA]</dc:creator>
  <cp:lastModifiedBy>Rob Ebert</cp:lastModifiedBy>
  <cp:revision>214</cp:revision>
  <dcterms:modified xsi:type="dcterms:W3CDTF">2025-04-28T16:10:11Z</dcterms:modified>
</cp:coreProperties>
</file>