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F266A4-A647-4FF4-851B-7324FD66B100}">
  <a:tblStyle styleId="{DFF266A4-A647-4FF4-851B-7324FD66B1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2bba070a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2bba070a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morning. Today I’m going to talk about operational data products from the SWFO program, which includes both GOES-19 and SWFO-L1. But first I’d like to thank my co-authors, along with others who helped with this </a:t>
            </a:r>
            <a:r>
              <a:rPr lang="en"/>
              <a:t>presentation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2a6eff3572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2a6eff3572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2a6eff357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2a6eff357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a6eff3572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a6eff3572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Good morning. Today I’m going to talk about operational data products from the SWFO program, which includes both GOES-19 and SWFO-L1. But first I’d like to thank my co-authors, along with others who helped with this presentation.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a6eff3572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a6eff3572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a6eff357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a6eff357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a6eff357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a6eff357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be76883a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be76883a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a6eff357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a6eff357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a6eff3572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2a6eff3572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a6eff357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a6eff357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14600" y="1314450"/>
            <a:ext cx="6638400" cy="25182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007475" y="1309975"/>
            <a:ext cx="6149700" cy="25146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91425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libri"/>
              <a:buNone/>
              <a:defRPr b="1" sz="5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574925" y="3829050"/>
            <a:ext cx="5577900" cy="1326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-139" l="0" r="0" t="140"/>
          <a:stretch/>
        </p:blipFill>
        <p:spPr>
          <a:xfrm>
            <a:off x="-7085" y="-7035"/>
            <a:ext cx="4343399" cy="51662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 flipH="1">
            <a:off x="1394938" y="0"/>
            <a:ext cx="1828800" cy="18288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2464325" y="0"/>
            <a:ext cx="66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i="1" sz="1900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Light">
  <p:cSld name="TITLE_AND_BODY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228600" y="914400"/>
            <a:ext cx="8686800" cy="3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Light">
  <p:cSld name="TITLE_ONL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- Light">
  <p:cSld name="CUSTOM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Light">
  <p:cSld name="SECTION_TITLE_AND_DESCRIPTION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228600" y="1233175"/>
            <a:ext cx="4114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228600" y="2803075"/>
            <a:ext cx="4114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2300"/>
              <a:buNone/>
              <a:defRPr>
                <a:solidFill>
                  <a:srgbClr val="0085C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4572000" y="-125"/>
            <a:ext cx="4572000" cy="4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○"/>
              <a:defRPr>
                <a:solidFill>
                  <a:srgbClr val="BF0A30"/>
                </a:solidFill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900"/>
              <a:buChar char="●"/>
              <a:defRPr>
                <a:solidFill>
                  <a:srgbClr val="003087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○"/>
              <a:defRPr>
                <a:solidFill>
                  <a:srgbClr val="BF0A30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900"/>
              <a:buChar char="●"/>
              <a:defRPr>
                <a:solidFill>
                  <a:srgbClr val="003087"/>
                </a:solidFill>
              </a:defRPr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○"/>
              <a:defRPr>
                <a:solidFill>
                  <a:srgbClr val="BF0A30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_3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2514600" y="1314450"/>
            <a:ext cx="6638400" cy="25182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>
            <p:ph type="ctrTitle"/>
          </p:nvPr>
        </p:nvSpPr>
        <p:spPr>
          <a:xfrm>
            <a:off x="3007475" y="1309975"/>
            <a:ext cx="6149700" cy="25146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91425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libri"/>
              <a:buNone/>
              <a:defRPr b="1" sz="5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3574925" y="3829050"/>
            <a:ext cx="5577900" cy="1326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3000"/>
              <a:buNone/>
              <a:defRPr b="1" sz="3000">
                <a:solidFill>
                  <a:srgbClr val="FFD7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9pPr>
          </a:lstStyle>
          <a:p/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-139" l="0" r="0" t="140"/>
          <a:stretch/>
        </p:blipFill>
        <p:spPr>
          <a:xfrm>
            <a:off x="-7085" y="-7035"/>
            <a:ext cx="4343399" cy="516629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 flipH="1">
            <a:off x="1394938" y="0"/>
            <a:ext cx="1828800" cy="18288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2464325" y="0"/>
            <a:ext cx="66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FFD700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i="1" sz="1900">
              <a:solidFill>
                <a:srgbClr val="FFD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NOAA Logo - Dark">
  <p:cSld name="TITLE_2_2"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2514600" y="1314450"/>
            <a:ext cx="6638400" cy="25182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/>
          <p:nvPr>
            <p:ph type="ctrTitle"/>
          </p:nvPr>
        </p:nvSpPr>
        <p:spPr>
          <a:xfrm>
            <a:off x="3875325" y="1309975"/>
            <a:ext cx="5257800" cy="24999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91425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libri"/>
              <a:buNone/>
              <a:defRPr b="1" sz="5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3879725" y="3829050"/>
            <a:ext cx="5257800" cy="131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3000"/>
              <a:buNone/>
              <a:defRPr b="1" sz="3000">
                <a:solidFill>
                  <a:srgbClr val="FFD7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2800"/>
              <a:buNone/>
              <a:defRPr b="1" sz="2800">
                <a:solidFill>
                  <a:srgbClr val="FFD700"/>
                </a:solidFill>
              </a:defRPr>
            </a:lvl9pPr>
          </a:lstStyle>
          <a:p/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-139" l="0" r="0" t="140"/>
          <a:stretch/>
        </p:blipFill>
        <p:spPr>
          <a:xfrm>
            <a:off x="-7085" y="-7035"/>
            <a:ext cx="4343399" cy="5166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 flipH="1">
            <a:off x="1394938" y="0"/>
            <a:ext cx="1828800" cy="18288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2391375" y="1885950"/>
            <a:ext cx="14023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464325" y="0"/>
            <a:ext cx="66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FFD700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i="1" sz="1900">
              <a:solidFill>
                <a:srgbClr val="FFD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SWPC Logo - Dark">
  <p:cSld name="TITLE_2_1_1"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2514600" y="1314450"/>
            <a:ext cx="6638400" cy="25182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 b="-139" l="0" r="0" t="140"/>
          <a:stretch/>
        </p:blipFill>
        <p:spPr>
          <a:xfrm>
            <a:off x="-7085" y="-7035"/>
            <a:ext cx="4343399" cy="5166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 flipH="1">
            <a:off x="1394938" y="0"/>
            <a:ext cx="1828800" cy="18288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 title="SWPC Office Symbol - DarkB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350" y="1428741"/>
            <a:ext cx="4274821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2464325" y="0"/>
            <a:ext cx="66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FFD700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i="1" sz="1900">
              <a:solidFill>
                <a:srgbClr val="FFD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Footer - Dark">
  <p:cSld name="SECTION_HEADER_2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85CA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228600" y="2150850"/>
            <a:ext cx="86868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Footer - Dark">
  <p:cSld name="TITLE_AND_BODY_2"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85CA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131325" y="914400"/>
            <a:ext cx="8686800" cy="3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  <a:defRPr>
                <a:solidFill>
                  <a:srgbClr val="FFFFFF"/>
                </a:solidFill>
              </a:defRPr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●"/>
              <a:defRPr>
                <a:solidFill>
                  <a:srgbClr val="FFD700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NOAA Logo - Light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514600" y="1314450"/>
            <a:ext cx="6638400" cy="25182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3875325" y="1309975"/>
            <a:ext cx="5257800" cy="24999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91425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libri"/>
              <a:buNone/>
              <a:defRPr b="1" sz="5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3879725" y="3829050"/>
            <a:ext cx="5257800" cy="131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2800">
                <a:solidFill>
                  <a:srgbClr val="003087"/>
                </a:solidFill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-139" l="0" r="0" t="140"/>
          <a:stretch/>
        </p:blipFill>
        <p:spPr>
          <a:xfrm>
            <a:off x="-7085" y="-7035"/>
            <a:ext cx="4343399" cy="516629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 flipH="1">
            <a:off x="1394938" y="0"/>
            <a:ext cx="1828800" cy="18288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2391375" y="1885950"/>
            <a:ext cx="14023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2464325" y="0"/>
            <a:ext cx="66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i="1" sz="1900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 Footer - Dark">
  <p:cSld name="TITLE_ONLY_2"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85CA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oter - Dark">
  <p:cSld name="CUSTOM_2"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85CA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footer - Dark">
  <p:cSld name="SECTION_TITLE_AND_DESCRIPTION_2"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85CA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228600" y="1233175"/>
            <a:ext cx="4114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2300"/>
              <a:buNone/>
              <a:defRPr>
                <a:solidFill>
                  <a:srgbClr val="0085C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4572000" y="0"/>
            <a:ext cx="4572000" cy="4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  <a:defRPr>
                <a:solidFill>
                  <a:srgbClr val="FFFFFF"/>
                </a:solidFill>
              </a:defRPr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>
                <a:solidFill>
                  <a:srgbClr val="FFFFFF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■"/>
              <a:defRPr>
                <a:solidFill>
                  <a:srgbClr val="BF0A30"/>
                </a:solidFill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>
                <a:solidFill>
                  <a:srgbClr val="FFFFFF"/>
                </a:solidFill>
              </a:defRPr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■"/>
              <a:defRPr>
                <a:solidFill>
                  <a:srgbClr val="BF0A3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Dark">
  <p:cSld name="SECTION_HEADER_1_1"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228600" y="2150850"/>
            <a:ext cx="86868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Dark">
  <p:cSld name="TITLE_AND_BODY_1_1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228600" y="914400"/>
            <a:ext cx="8686800" cy="3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  <a:defRPr>
                <a:solidFill>
                  <a:srgbClr val="FFFFFF"/>
                </a:solidFill>
              </a:defRPr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●"/>
              <a:defRPr>
                <a:solidFill>
                  <a:srgbClr val="FFD700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○"/>
              <a:defRPr>
                <a:solidFill>
                  <a:srgbClr val="FFFFFF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5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Dark">
  <p:cSld name="TITLE_ONLY_1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- Dark">
  <p:cSld name="TITLE_ONLY_1_1_1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Dark">
  <p:cSld name="SECTION_TITLE_AND_DESCRIPTION_1_1"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228600" y="1233175"/>
            <a:ext cx="4114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28"/>
          <p:cNvSpPr txBox="1"/>
          <p:nvPr>
            <p:ph idx="1" type="subTitle"/>
          </p:nvPr>
        </p:nvSpPr>
        <p:spPr>
          <a:xfrm>
            <a:off x="228600" y="2803075"/>
            <a:ext cx="4114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2300"/>
              <a:buNone/>
              <a:defRPr>
                <a:solidFill>
                  <a:srgbClr val="0085C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28"/>
          <p:cNvSpPr txBox="1"/>
          <p:nvPr>
            <p:ph idx="2" type="body"/>
          </p:nvPr>
        </p:nvSpPr>
        <p:spPr>
          <a:xfrm>
            <a:off x="4572000" y="0"/>
            <a:ext cx="4572000" cy="4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  <a:defRPr>
                <a:solidFill>
                  <a:srgbClr val="FFFFFF"/>
                </a:solidFill>
              </a:defRPr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>
                <a:solidFill>
                  <a:srgbClr val="FFFFFF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■"/>
              <a:defRPr>
                <a:solidFill>
                  <a:srgbClr val="BF0A30"/>
                </a:solidFill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>
                <a:solidFill>
                  <a:srgbClr val="FFFFFF"/>
                </a:solidFill>
              </a:defRPr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900"/>
              <a:buChar char="○"/>
              <a:defRPr>
                <a:solidFill>
                  <a:srgbClr val="FFD700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■"/>
              <a:defRPr>
                <a:solidFill>
                  <a:srgbClr val="BF0A30"/>
                </a:solidFill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1" name="Google Shape;171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SWPC Logo - Light">
  <p:cSld name="TITLE_2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514600" y="1314450"/>
            <a:ext cx="6638400" cy="25182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-139" l="0" r="0" t="140"/>
          <a:stretch/>
        </p:blipFill>
        <p:spPr>
          <a:xfrm>
            <a:off x="-7085" y="-7035"/>
            <a:ext cx="4343399" cy="51662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flipH="1">
            <a:off x="1394938" y="0"/>
            <a:ext cx="1828800" cy="18288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4" title="SWPC Office Symbol - DarkB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350" y="1428741"/>
            <a:ext cx="4274821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2464325" y="0"/>
            <a:ext cx="66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i="1" sz="1900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1600200" y="5048"/>
            <a:ext cx="73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205740" y="1200151"/>
            <a:ext cx="87096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31"/>
          <p:cNvSpPr txBox="1"/>
          <p:nvPr>
            <p:ph idx="10" type="dt"/>
          </p:nvPr>
        </p:nvSpPr>
        <p:spPr>
          <a:xfrm>
            <a:off x="670189" y="4932476"/>
            <a:ext cx="19725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7" name="Google Shape;177;p31"/>
          <p:cNvSpPr txBox="1"/>
          <p:nvPr>
            <p:ph idx="11" type="ftr"/>
          </p:nvPr>
        </p:nvSpPr>
        <p:spPr>
          <a:xfrm>
            <a:off x="3228113" y="4932476"/>
            <a:ext cx="28956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6761025" y="4932476"/>
            <a:ext cx="21336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1532025" y="0"/>
            <a:ext cx="7612200" cy="8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159550" y="1152475"/>
            <a:ext cx="41520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2" name="Google Shape;182;p32"/>
          <p:cNvSpPr txBox="1"/>
          <p:nvPr>
            <p:ph idx="2" type="body"/>
          </p:nvPr>
        </p:nvSpPr>
        <p:spPr>
          <a:xfrm>
            <a:off x="4832400" y="1152475"/>
            <a:ext cx="41889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628650" y="762026"/>
            <a:ext cx="7886700" cy="4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78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78"/>
              </a:buClr>
              <a:buSzPts val="1800"/>
              <a:buFont typeface="NTR"/>
              <a:buChar char="–"/>
              <a:defRPr b="0" i="0" sz="18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78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type="title"/>
          </p:nvPr>
        </p:nvSpPr>
        <p:spPr>
          <a:xfrm>
            <a:off x="1133330" y="48710"/>
            <a:ext cx="6690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1534900" y="0"/>
            <a:ext cx="76092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114150" y="1169250"/>
            <a:ext cx="4292400" cy="38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Footer - Light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28600" y="2150850"/>
            <a:ext cx="8686800" cy="9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3087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footer - Light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3087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228600" y="914400"/>
            <a:ext cx="8686800" cy="3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900"/>
              <a:buChar char="■"/>
              <a:defRPr>
                <a:solidFill>
                  <a:srgbClr val="003087"/>
                </a:solidFill>
              </a:defRPr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 Footer - Light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3087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oter - Light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3087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Footer - Light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4830281"/>
            <a:ext cx="8685470" cy="31638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3087"/>
          </a:solidFill>
          <a:ln>
            <a:noFill/>
          </a:ln>
        </p:spPr>
        <p:txBody>
          <a:bodyPr anchorCtr="0" anchor="ctr" bIns="0" lIns="73150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Department of Commerce // National Oceanic and Atmospheric Administration // National Weather Service // Space Weather Prediction Center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228600" y="1233175"/>
            <a:ext cx="4114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228600" y="2803075"/>
            <a:ext cx="4114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2300"/>
              <a:buNone/>
              <a:defRPr>
                <a:solidFill>
                  <a:srgbClr val="0085C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0" y="-125"/>
            <a:ext cx="4572000" cy="4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○"/>
              <a:defRPr>
                <a:solidFill>
                  <a:srgbClr val="BF0A30"/>
                </a:solidFill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900"/>
              <a:buChar char="●"/>
              <a:defRPr>
                <a:solidFill>
                  <a:srgbClr val="003087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○"/>
              <a:defRPr>
                <a:solidFill>
                  <a:srgbClr val="BF0A30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900"/>
              <a:buChar char="●"/>
              <a:defRPr>
                <a:solidFill>
                  <a:srgbClr val="003087"/>
                </a:solidFill>
              </a:defRPr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Char char="○"/>
              <a:defRPr>
                <a:solidFill>
                  <a:srgbClr val="BF0A30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 b="0" l="16481" r="16300" t="0"/>
          <a:stretch/>
        </p:blipFill>
        <p:spPr>
          <a:xfrm>
            <a:off x="76200" y="4678194"/>
            <a:ext cx="4663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Light">
  <p:cSld name="SECTION_HEADER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28600" y="2150850"/>
            <a:ext cx="86868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750"/>
            <a:ext cx="9144000" cy="3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8600" y="329184"/>
            <a:ext cx="868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4400"/>
              <a:buFont typeface="Calibri"/>
              <a:buNone/>
              <a:defRPr b="1" sz="44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100"/>
              <a:buFont typeface="Calibri"/>
              <a:buNone/>
              <a:defRPr sz="3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8600" y="914400"/>
            <a:ext cx="8686800" cy="3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300"/>
              <a:buFont typeface="Calibri"/>
              <a:buChar char="●"/>
              <a:defRPr sz="2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1900"/>
              <a:buFont typeface="Calibri"/>
              <a:buChar char="○"/>
              <a:defRPr sz="1900">
                <a:solidFill>
                  <a:srgbClr val="0085C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Font typeface="Calibri"/>
              <a:buChar char="■"/>
              <a:defRPr sz="1900">
                <a:solidFill>
                  <a:srgbClr val="BF0A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900"/>
              <a:buFont typeface="Calibri"/>
              <a:buChar char="○"/>
              <a:defRPr sz="19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1900"/>
              <a:buFont typeface="Calibri"/>
              <a:buChar char="■"/>
              <a:defRPr sz="1900">
                <a:solidFill>
                  <a:srgbClr val="0085C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1900"/>
              <a:buFont typeface="Calibri"/>
              <a:buChar char="●"/>
              <a:defRPr sz="1900">
                <a:solidFill>
                  <a:srgbClr val="BF0A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  <a:defRPr sz="1900"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■"/>
              <a:defRPr sz="19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paceweather.gov/products" TargetMode="External"/><Relationship Id="rId4" Type="http://schemas.openxmlformats.org/officeDocument/2006/relationships/hyperlink" Target="https://spaceweather.gov/products/real-time-solar-wind" TargetMode="External"/><Relationship Id="rId5" Type="http://schemas.openxmlformats.org/officeDocument/2006/relationships/hyperlink" Target="https://spaceweather.gov/content/data-access" TargetMode="External"/><Relationship Id="rId6" Type="http://schemas.openxmlformats.org/officeDocument/2006/relationships/hyperlink" Target="https://services.swpc.noaa.gov" TargetMode="External"/><Relationship Id="rId7" Type="http://schemas.openxmlformats.org/officeDocument/2006/relationships/hyperlink" Target="https://services.swpc.noaa.gov/js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zv_yCxZkmLBfqzw21UU-hSkXbGf7nboC/view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ctrTitle"/>
          </p:nvPr>
        </p:nvSpPr>
        <p:spPr>
          <a:xfrm>
            <a:off x="3007475" y="1309975"/>
            <a:ext cx="6149700" cy="2514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50"/>
              <a:t>SWFO Data: </a:t>
            </a:r>
            <a:endParaRPr sz="39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50"/>
              <a:t>Operational Users</a:t>
            </a:r>
            <a:endParaRPr sz="3950"/>
          </a:p>
        </p:txBody>
      </p:sp>
      <p:sp>
        <p:nvSpPr>
          <p:cNvPr id="196" name="Google Shape;196;p35"/>
          <p:cNvSpPr txBox="1"/>
          <p:nvPr>
            <p:ph idx="1" type="subTitle"/>
          </p:nvPr>
        </p:nvSpPr>
        <p:spPr>
          <a:xfrm>
            <a:off x="3910950" y="3829050"/>
            <a:ext cx="5194500" cy="1326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User Readiness for Space Weather Data from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NOAA Program of Record 2025 Mission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January 14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Hill</a:t>
            </a:r>
            <a:endParaRPr sz="2550"/>
          </a:p>
        </p:txBody>
      </p:sp>
      <p:sp>
        <p:nvSpPr>
          <p:cNvPr id="197" name="Google Shape;197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44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330" name="Google Shape;330;p44"/>
          <p:cNvSpPr txBox="1"/>
          <p:nvPr/>
        </p:nvSpPr>
        <p:spPr>
          <a:xfrm>
            <a:off x="528600" y="4010625"/>
            <a:ext cx="4635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New Display and data services based on HAPI and KNMI timeline viewer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89675"/>
            <a:ext cx="5235891" cy="2945226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2" name="Google Shape;33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650" y="1258075"/>
            <a:ext cx="1717575" cy="6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7650" y="76800"/>
            <a:ext cx="3417625" cy="1135925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4" name="Google Shape;33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6974" y="1306925"/>
            <a:ext cx="1590575" cy="65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4"/>
          <p:cNvPicPr preferRelativeResize="0"/>
          <p:nvPr/>
        </p:nvPicPr>
        <p:blipFill rotWithShape="1">
          <a:blip r:embed="rId7">
            <a:alphaModFix/>
          </a:blip>
          <a:srcRect b="11276" l="0" r="0" t="20631"/>
          <a:stretch/>
        </p:blipFill>
        <p:spPr>
          <a:xfrm>
            <a:off x="6497675" y="4176700"/>
            <a:ext cx="1437226" cy="415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44"/>
          <p:cNvGrpSpPr/>
          <p:nvPr/>
        </p:nvGrpSpPr>
        <p:grpSpPr>
          <a:xfrm>
            <a:off x="6497675" y="2008425"/>
            <a:ext cx="1717575" cy="2121184"/>
            <a:chOff x="5952550" y="2055525"/>
            <a:chExt cx="1717575" cy="2121184"/>
          </a:xfrm>
        </p:grpSpPr>
        <p:pic>
          <p:nvPicPr>
            <p:cNvPr id="337" name="Google Shape;337;p4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52550" y="2055525"/>
              <a:ext cx="1018949" cy="2121184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38" name="Google Shape;338;p4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12605" y="2381955"/>
              <a:ext cx="1057520" cy="1576948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</a:t>
            </a:r>
            <a:endParaRPr/>
          </a:p>
        </p:txBody>
      </p:sp>
      <p:sp>
        <p:nvSpPr>
          <p:cNvPr id="344" name="Google Shape;344;p45"/>
          <p:cNvSpPr txBox="1"/>
          <p:nvPr>
            <p:ph idx="1" type="body"/>
          </p:nvPr>
        </p:nvSpPr>
        <p:spPr>
          <a:xfrm>
            <a:off x="228600" y="914400"/>
            <a:ext cx="8686800" cy="3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SWPC data products served to the public via SWPC’s website: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https://spaceweather.gov/products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Char char="●"/>
            </a:pPr>
            <a:r>
              <a:rPr lang="en" sz="2400">
                <a:solidFill>
                  <a:srgbClr val="000078"/>
                </a:solidFill>
              </a:rPr>
              <a:t>Visualization tools are provided; data files can be downloaded:</a:t>
            </a:r>
            <a:endParaRPr sz="2400">
              <a:solidFill>
                <a:srgbClr val="000078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https://spaceweather.gov/products/real-time-solar-wind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 service provided for use by automated systems: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https://spaceweather.gov/content/data-access</a:t>
            </a:r>
            <a:endParaRPr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https://services.swpc.noaa.gov</a:t>
            </a:r>
            <a:r>
              <a:rPr lang="en" sz="2000"/>
              <a:t> </a:t>
            </a:r>
            <a:r>
              <a:rPr lang="en"/>
              <a:t>(base services URL)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https://services.swpc.noaa.gov/json/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etc.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6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159675" y="1625675"/>
            <a:ext cx="2864400" cy="23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087"/>
                </a:solidFill>
              </a:rPr>
              <a:t>Background</a:t>
            </a:r>
            <a:endParaRPr b="1">
              <a:solidFill>
                <a:srgbClr val="003087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087"/>
                </a:solidFill>
              </a:rPr>
              <a:t>GOES-</a:t>
            </a:r>
            <a:r>
              <a:rPr b="1" lang="en"/>
              <a:t>19</a:t>
            </a:r>
            <a:endParaRPr b="1">
              <a:solidFill>
                <a:srgbClr val="003087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087"/>
                </a:solidFill>
              </a:rPr>
              <a:t>SWFO-L1</a:t>
            </a:r>
            <a:endParaRPr b="1">
              <a:solidFill>
                <a:srgbClr val="003087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3087"/>
                </a:solidFill>
              </a:rPr>
              <a:t>Conclusion</a:t>
            </a:r>
            <a:endParaRPr b="1">
              <a:solidFill>
                <a:srgbClr val="003087"/>
              </a:solidFill>
            </a:endParaRPr>
          </a:p>
        </p:txBody>
      </p:sp>
      <p:sp>
        <p:nvSpPr>
          <p:cNvPr id="205" name="Google Shape;205;p36"/>
          <p:cNvSpPr txBox="1"/>
          <p:nvPr>
            <p:ph idx="4294967295" type="body"/>
          </p:nvPr>
        </p:nvSpPr>
        <p:spPr>
          <a:xfrm>
            <a:off x="6009525" y="242025"/>
            <a:ext cx="2576100" cy="45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2620"/>
              <a:t>Team</a:t>
            </a:r>
            <a:endParaRPr b="1" sz="2620"/>
          </a:p>
          <a:p>
            <a:pPr indent="-3454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40"/>
              <a:buChar char="●"/>
            </a:pPr>
            <a:r>
              <a:rPr b="1" lang="en" sz="1840"/>
              <a:t>Lead</a:t>
            </a:r>
            <a:endParaRPr b="1" sz="1840"/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Jeff Johnson</a:t>
            </a:r>
            <a:endParaRPr b="1" sz="1620">
              <a:solidFill>
                <a:srgbClr val="003087"/>
              </a:solidFill>
            </a:endParaRPr>
          </a:p>
          <a:p>
            <a:pPr indent="-3454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40"/>
              <a:buChar char="●"/>
            </a:pPr>
            <a:r>
              <a:rPr b="1" lang="en" sz="1840"/>
              <a:t>Developers</a:t>
            </a:r>
            <a:endParaRPr b="1" sz="1840"/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Nathan Miles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Martin Aubrey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Michael Burek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Mark Nakasone</a:t>
            </a:r>
            <a:endParaRPr b="1" sz="1620">
              <a:solidFill>
                <a:srgbClr val="003087"/>
              </a:solidFill>
            </a:endParaRPr>
          </a:p>
          <a:p>
            <a:pPr indent="-3454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40"/>
              <a:buChar char="●"/>
            </a:pPr>
            <a:r>
              <a:rPr b="1" lang="en" sz="1840"/>
              <a:t>Scientists</a:t>
            </a:r>
            <a:endParaRPr b="1" sz="1840"/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George Millward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Lois Landwer</a:t>
            </a:r>
            <a:endParaRPr b="1" sz="1620">
              <a:solidFill>
                <a:srgbClr val="003087"/>
              </a:solidFill>
            </a:endParaRPr>
          </a:p>
          <a:p>
            <a:pPr indent="-3454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40"/>
              <a:buChar char="●"/>
            </a:pPr>
            <a:r>
              <a:rPr b="1" lang="en" sz="1840"/>
              <a:t>Other Contributors</a:t>
            </a:r>
            <a:endParaRPr b="1" sz="1840"/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Mark Miesch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Tibor Durgonics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Ratina Dodani</a:t>
            </a:r>
            <a:endParaRPr b="1" sz="1620">
              <a:solidFill>
                <a:srgbClr val="003087"/>
              </a:solidFill>
            </a:endParaRPr>
          </a:p>
          <a:p>
            <a:pPr indent="-33146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20"/>
              <a:buChar char="○"/>
            </a:pPr>
            <a:r>
              <a:rPr b="1" lang="en" sz="1620">
                <a:solidFill>
                  <a:srgbClr val="003087"/>
                </a:solidFill>
              </a:rPr>
              <a:t>Vic Pizzo</a:t>
            </a:r>
            <a:endParaRPr b="1" sz="1620">
              <a:solidFill>
                <a:srgbClr val="003087"/>
              </a:solidFill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225" y="2972300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300" y="594346"/>
            <a:ext cx="2667000" cy="229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228600" y="805100"/>
            <a:ext cx="8686800" cy="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hlink"/>
                </a:solidFill>
              </a:rPr>
              <a:t>Models, Applications, and Displays associated with coronagraph images and real-time solar wind data</a:t>
            </a:r>
            <a:endParaRPr/>
          </a:p>
        </p:txBody>
      </p:sp>
      <p:sp>
        <p:nvSpPr>
          <p:cNvPr id="213" name="Google Shape;213;p37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7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SWPC Mission and SWFO</a:t>
            </a:r>
            <a:endParaRPr/>
          </a:p>
        </p:txBody>
      </p:sp>
      <p:grpSp>
        <p:nvGrpSpPr>
          <p:cNvPr id="215" name="Google Shape;215;p37"/>
          <p:cNvGrpSpPr/>
          <p:nvPr/>
        </p:nvGrpSpPr>
        <p:grpSpPr>
          <a:xfrm>
            <a:off x="841375" y="1534300"/>
            <a:ext cx="7461250" cy="3289400"/>
            <a:chOff x="113325" y="1839100"/>
            <a:chExt cx="7461250" cy="3289400"/>
          </a:xfrm>
        </p:grpSpPr>
        <p:sp>
          <p:nvSpPr>
            <p:cNvPr id="216" name="Google Shape;216;p37"/>
            <p:cNvSpPr/>
            <p:nvPr/>
          </p:nvSpPr>
          <p:spPr>
            <a:xfrm>
              <a:off x="1970450" y="4474025"/>
              <a:ext cx="2743800" cy="642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Web Displays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Coronagraph images and movies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Real-Time Solar Wind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4830775" y="1839100"/>
              <a:ext cx="2743800" cy="726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National Critical Notifications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Power Grid (NERC Hotline)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FEMA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4830775" y="2677850"/>
              <a:ext cx="2743800" cy="2439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Forecasts, Reports, Watches, and Warnings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Geomagnetic Storm Watches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Aviation Advisories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Forecast Discussion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Weekly Highlights and 27-day Forecast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Solar and Geophysical Event Reports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1970450" y="3004101"/>
              <a:ext cx="2743800" cy="139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Dashboards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Aviation, Electric Power, Emergency Management, Satellites, GPS, Radio Communications, Space Weather Enthusiasts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1970450" y="1839100"/>
              <a:ext cx="2743800" cy="107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Forecaster tools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CME Analysis Tool (CAT)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CME Naming Tool (CMENT)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Near-real-time movie loops (24-hr, 7-day, 27-day)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113325" y="4485600"/>
              <a:ext cx="1740600" cy="642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SWPC Data Service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113325" y="1839100"/>
              <a:ext cx="1740600" cy="255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Models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WSA-Enlil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OVATION (Aurora)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Geospace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WAM-IPE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REFM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CTIPe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Geoelectric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Magnetopause crossing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/>
          <p:nvPr/>
        </p:nvSpPr>
        <p:spPr>
          <a:xfrm>
            <a:off x="3831875" y="1096750"/>
            <a:ext cx="3431400" cy="971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8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Philosophy</a:t>
            </a:r>
            <a:endParaRPr/>
          </a:p>
        </p:txBody>
      </p:sp>
      <p:sp>
        <p:nvSpPr>
          <p:cNvPr id="229" name="Google Shape;229;p38"/>
          <p:cNvSpPr/>
          <p:nvPr/>
        </p:nvSpPr>
        <p:spPr>
          <a:xfrm>
            <a:off x="-17100" y="1250025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DSCOVR</a:t>
            </a:r>
            <a:endParaRPr b="1"/>
          </a:p>
        </p:txBody>
      </p:sp>
      <p:sp>
        <p:nvSpPr>
          <p:cNvPr id="230" name="Google Shape;230;p38"/>
          <p:cNvSpPr/>
          <p:nvPr/>
        </p:nvSpPr>
        <p:spPr>
          <a:xfrm>
            <a:off x="1999362" y="1250475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ACE</a:t>
            </a:r>
            <a:endParaRPr b="1"/>
          </a:p>
        </p:txBody>
      </p:sp>
      <p:sp>
        <p:nvSpPr>
          <p:cNvPr id="231" name="Google Shape;231;p38"/>
          <p:cNvSpPr/>
          <p:nvPr/>
        </p:nvSpPr>
        <p:spPr>
          <a:xfrm>
            <a:off x="3993387" y="1245675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SWFO-L1</a:t>
            </a:r>
            <a:endParaRPr b="1"/>
          </a:p>
        </p:txBody>
      </p:sp>
      <p:sp>
        <p:nvSpPr>
          <p:cNvPr id="232" name="Google Shape;232;p38"/>
          <p:cNvSpPr/>
          <p:nvPr/>
        </p:nvSpPr>
        <p:spPr>
          <a:xfrm>
            <a:off x="5982141" y="1250400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GOES-19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(CCOR-1)</a:t>
            </a:r>
            <a:endParaRPr b="1"/>
          </a:p>
        </p:txBody>
      </p:sp>
      <p:sp>
        <p:nvSpPr>
          <p:cNvPr id="233" name="Google Shape;233;p38"/>
          <p:cNvSpPr/>
          <p:nvPr/>
        </p:nvSpPr>
        <p:spPr>
          <a:xfrm>
            <a:off x="2368958" y="3550950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SOHO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(LASCO)</a:t>
            </a:r>
            <a:endParaRPr b="1"/>
          </a:p>
        </p:txBody>
      </p:sp>
      <p:sp>
        <p:nvSpPr>
          <p:cNvPr id="234" name="Google Shape;234;p38"/>
          <p:cNvSpPr/>
          <p:nvPr/>
        </p:nvSpPr>
        <p:spPr>
          <a:xfrm>
            <a:off x="987462" y="3550950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IMAP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I-ALiRT</a:t>
            </a:r>
            <a:endParaRPr b="1"/>
          </a:p>
        </p:txBody>
      </p:sp>
      <p:sp>
        <p:nvSpPr>
          <p:cNvPr id="235" name="Google Shape;235;p38"/>
          <p:cNvSpPr/>
          <p:nvPr/>
        </p:nvSpPr>
        <p:spPr>
          <a:xfrm>
            <a:off x="3775499" y="3546150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PUNCH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(NFI)</a:t>
            </a:r>
            <a:endParaRPr b="1"/>
          </a:p>
        </p:txBody>
      </p:sp>
      <p:sp>
        <p:nvSpPr>
          <p:cNvPr id="236" name="Google Shape;236;p38"/>
          <p:cNvSpPr/>
          <p:nvPr/>
        </p:nvSpPr>
        <p:spPr>
          <a:xfrm>
            <a:off x="127800" y="2501325"/>
            <a:ext cx="822900" cy="612600"/>
          </a:xfrm>
          <a:prstGeom prst="rect">
            <a:avLst/>
          </a:prstGeom>
          <a:solidFill>
            <a:srgbClr val="F9CB9C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Mag field, plasma</a:t>
            </a:r>
            <a:endParaRPr/>
          </a:p>
        </p:txBody>
      </p:sp>
      <p:cxnSp>
        <p:nvCxnSpPr>
          <p:cNvPr id="237" name="Google Shape;237;p38"/>
          <p:cNvCxnSpPr>
            <a:stCxn id="229" idx="2"/>
            <a:endCxn id="236" idx="0"/>
          </p:cNvCxnSpPr>
          <p:nvPr/>
        </p:nvCxnSpPr>
        <p:spPr>
          <a:xfrm>
            <a:off x="539100" y="1909425"/>
            <a:ext cx="300" cy="59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38"/>
          <p:cNvCxnSpPr>
            <a:stCxn id="230" idx="2"/>
            <a:endCxn id="236" idx="0"/>
          </p:cNvCxnSpPr>
          <p:nvPr/>
        </p:nvCxnSpPr>
        <p:spPr>
          <a:xfrm flipH="1">
            <a:off x="539262" y="1909875"/>
            <a:ext cx="2016300" cy="5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8"/>
          <p:cNvCxnSpPr>
            <a:stCxn id="231" idx="2"/>
            <a:endCxn id="236" idx="0"/>
          </p:cNvCxnSpPr>
          <p:nvPr/>
        </p:nvCxnSpPr>
        <p:spPr>
          <a:xfrm flipH="1">
            <a:off x="539187" y="1905075"/>
            <a:ext cx="4010400" cy="5964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8"/>
          <p:cNvCxnSpPr>
            <a:stCxn id="234" idx="0"/>
            <a:endCxn id="236" idx="2"/>
          </p:cNvCxnSpPr>
          <p:nvPr/>
        </p:nvCxnSpPr>
        <p:spPr>
          <a:xfrm rot="10800000">
            <a:off x="539262" y="3113850"/>
            <a:ext cx="1004400" cy="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38"/>
          <p:cNvSpPr/>
          <p:nvPr/>
        </p:nvSpPr>
        <p:spPr>
          <a:xfrm>
            <a:off x="1132212" y="2505825"/>
            <a:ext cx="822900" cy="603600"/>
          </a:xfrm>
          <a:prstGeom prst="rect">
            <a:avLst/>
          </a:prstGeom>
          <a:solidFill>
            <a:srgbClr val="F9CB9C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Low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energy particles</a:t>
            </a:r>
            <a:endParaRPr/>
          </a:p>
        </p:txBody>
      </p:sp>
      <p:sp>
        <p:nvSpPr>
          <p:cNvPr id="242" name="Google Shape;242;p38"/>
          <p:cNvSpPr/>
          <p:nvPr/>
        </p:nvSpPr>
        <p:spPr>
          <a:xfrm>
            <a:off x="2136594" y="2505825"/>
            <a:ext cx="822900" cy="603600"/>
          </a:xfrm>
          <a:prstGeom prst="rect">
            <a:avLst/>
          </a:prstGeom>
          <a:solidFill>
            <a:srgbClr val="F9CB9C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High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energy particles</a:t>
            </a:r>
            <a:endParaRPr/>
          </a:p>
        </p:txBody>
      </p:sp>
      <p:cxnSp>
        <p:nvCxnSpPr>
          <p:cNvPr id="243" name="Google Shape;243;p38"/>
          <p:cNvCxnSpPr>
            <a:stCxn id="230" idx="2"/>
            <a:endCxn id="241" idx="0"/>
          </p:cNvCxnSpPr>
          <p:nvPr/>
        </p:nvCxnSpPr>
        <p:spPr>
          <a:xfrm flipH="1">
            <a:off x="1543662" y="1909875"/>
            <a:ext cx="1011900" cy="5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38"/>
          <p:cNvCxnSpPr>
            <a:stCxn id="230" idx="2"/>
            <a:endCxn id="242" idx="0"/>
          </p:cNvCxnSpPr>
          <p:nvPr/>
        </p:nvCxnSpPr>
        <p:spPr>
          <a:xfrm flipH="1">
            <a:off x="2548062" y="1909875"/>
            <a:ext cx="7500" cy="5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38"/>
          <p:cNvCxnSpPr>
            <a:stCxn id="231" idx="2"/>
            <a:endCxn id="242" idx="0"/>
          </p:cNvCxnSpPr>
          <p:nvPr/>
        </p:nvCxnSpPr>
        <p:spPr>
          <a:xfrm flipH="1">
            <a:off x="2547987" y="1905075"/>
            <a:ext cx="2001600" cy="6009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38"/>
          <p:cNvCxnSpPr>
            <a:stCxn id="234" idx="0"/>
            <a:endCxn id="242" idx="2"/>
          </p:cNvCxnSpPr>
          <p:nvPr/>
        </p:nvCxnSpPr>
        <p:spPr>
          <a:xfrm flipH="1" rot="10800000">
            <a:off x="1543662" y="3109350"/>
            <a:ext cx="1004400" cy="4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38"/>
          <p:cNvCxnSpPr>
            <a:stCxn id="234" idx="0"/>
            <a:endCxn id="241" idx="2"/>
          </p:cNvCxnSpPr>
          <p:nvPr/>
        </p:nvCxnSpPr>
        <p:spPr>
          <a:xfrm rot="10800000">
            <a:off x="1543662" y="3109350"/>
            <a:ext cx="0" cy="4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38"/>
          <p:cNvSpPr/>
          <p:nvPr/>
        </p:nvSpPr>
        <p:spPr>
          <a:xfrm>
            <a:off x="3140992" y="2505300"/>
            <a:ext cx="822900" cy="603600"/>
          </a:xfrm>
          <a:prstGeom prst="rect">
            <a:avLst/>
          </a:prstGeom>
          <a:solidFill>
            <a:srgbClr val="F9CB9C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Corona-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images</a:t>
            </a:r>
            <a:endParaRPr/>
          </a:p>
        </p:txBody>
      </p:sp>
      <p:cxnSp>
        <p:nvCxnSpPr>
          <p:cNvPr id="249" name="Google Shape;249;p38"/>
          <p:cNvCxnSpPr>
            <a:stCxn id="233" idx="0"/>
            <a:endCxn id="248" idx="2"/>
          </p:cNvCxnSpPr>
          <p:nvPr/>
        </p:nvCxnSpPr>
        <p:spPr>
          <a:xfrm flipH="1" rot="10800000">
            <a:off x="2925158" y="3109050"/>
            <a:ext cx="627300" cy="4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38"/>
          <p:cNvCxnSpPr>
            <a:stCxn id="232" idx="2"/>
            <a:endCxn id="248" idx="0"/>
          </p:cNvCxnSpPr>
          <p:nvPr/>
        </p:nvCxnSpPr>
        <p:spPr>
          <a:xfrm flipH="1">
            <a:off x="3552441" y="1909800"/>
            <a:ext cx="2985900" cy="5955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8"/>
          <p:cNvCxnSpPr>
            <a:stCxn id="235" idx="0"/>
            <a:endCxn id="248" idx="2"/>
          </p:cNvCxnSpPr>
          <p:nvPr/>
        </p:nvCxnSpPr>
        <p:spPr>
          <a:xfrm rot="10800000">
            <a:off x="3552299" y="3108750"/>
            <a:ext cx="779400" cy="43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38"/>
          <p:cNvCxnSpPr>
            <a:stCxn id="231" idx="2"/>
            <a:endCxn id="248" idx="0"/>
          </p:cNvCxnSpPr>
          <p:nvPr/>
        </p:nvCxnSpPr>
        <p:spPr>
          <a:xfrm flipH="1">
            <a:off x="3552387" y="1905075"/>
            <a:ext cx="997200" cy="6003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8"/>
          <p:cNvSpPr/>
          <p:nvPr/>
        </p:nvSpPr>
        <p:spPr>
          <a:xfrm>
            <a:off x="6148061" y="2505152"/>
            <a:ext cx="818700" cy="6039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Protons</a:t>
            </a: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7149376" y="2505138"/>
            <a:ext cx="818700" cy="6039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Electrons</a:t>
            </a:r>
            <a:endParaRPr/>
          </a:p>
        </p:txBody>
      </p:sp>
      <p:cxnSp>
        <p:nvCxnSpPr>
          <p:cNvPr id="255" name="Google Shape;255;p38"/>
          <p:cNvCxnSpPr>
            <a:stCxn id="256" idx="2"/>
            <a:endCxn id="254" idx="0"/>
          </p:cNvCxnSpPr>
          <p:nvPr/>
        </p:nvCxnSpPr>
        <p:spPr>
          <a:xfrm flipH="1">
            <a:off x="7558641" y="1909788"/>
            <a:ext cx="100140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8"/>
          <p:cNvSpPr/>
          <p:nvPr/>
        </p:nvSpPr>
        <p:spPr>
          <a:xfrm>
            <a:off x="8003841" y="1250388"/>
            <a:ext cx="1112400" cy="659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GOES 16-18</a:t>
            </a:r>
            <a:endParaRPr b="1"/>
          </a:p>
        </p:txBody>
      </p:sp>
      <p:sp>
        <p:nvSpPr>
          <p:cNvPr id="257" name="Google Shape;257;p38"/>
          <p:cNvSpPr/>
          <p:nvPr/>
        </p:nvSpPr>
        <p:spPr>
          <a:xfrm>
            <a:off x="8150698" y="2505152"/>
            <a:ext cx="818700" cy="6039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Mag</a:t>
            </a: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5146725" y="2505150"/>
            <a:ext cx="822900" cy="6039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Xray/EUV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Flux</a:t>
            </a: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4145398" y="2505665"/>
            <a:ext cx="818700" cy="6039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Xray/EUV Images</a:t>
            </a:r>
            <a:endParaRPr/>
          </a:p>
        </p:txBody>
      </p:sp>
      <p:cxnSp>
        <p:nvCxnSpPr>
          <p:cNvPr id="260" name="Google Shape;260;p38"/>
          <p:cNvCxnSpPr>
            <a:stCxn id="256" idx="2"/>
            <a:endCxn id="257" idx="0"/>
          </p:cNvCxnSpPr>
          <p:nvPr/>
        </p:nvCxnSpPr>
        <p:spPr>
          <a:xfrm>
            <a:off x="8560041" y="1909788"/>
            <a:ext cx="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38"/>
          <p:cNvCxnSpPr>
            <a:stCxn id="256" idx="2"/>
            <a:endCxn id="253" idx="0"/>
          </p:cNvCxnSpPr>
          <p:nvPr/>
        </p:nvCxnSpPr>
        <p:spPr>
          <a:xfrm flipH="1">
            <a:off x="6557541" y="1909788"/>
            <a:ext cx="200250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38"/>
          <p:cNvCxnSpPr>
            <a:stCxn id="256" idx="2"/>
            <a:endCxn id="258" idx="0"/>
          </p:cNvCxnSpPr>
          <p:nvPr/>
        </p:nvCxnSpPr>
        <p:spPr>
          <a:xfrm flipH="1">
            <a:off x="5558241" y="1909788"/>
            <a:ext cx="300180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8"/>
          <p:cNvCxnSpPr>
            <a:stCxn id="256" idx="2"/>
            <a:endCxn id="259" idx="0"/>
          </p:cNvCxnSpPr>
          <p:nvPr/>
        </p:nvCxnSpPr>
        <p:spPr>
          <a:xfrm flipH="1">
            <a:off x="4554741" y="1909788"/>
            <a:ext cx="4005300" cy="59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38"/>
          <p:cNvCxnSpPr>
            <a:stCxn id="232" idx="2"/>
            <a:endCxn id="253" idx="0"/>
          </p:cNvCxnSpPr>
          <p:nvPr/>
        </p:nvCxnSpPr>
        <p:spPr>
          <a:xfrm>
            <a:off x="6538341" y="1909800"/>
            <a:ext cx="1920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38"/>
          <p:cNvCxnSpPr>
            <a:stCxn id="232" idx="2"/>
            <a:endCxn id="258" idx="0"/>
          </p:cNvCxnSpPr>
          <p:nvPr/>
        </p:nvCxnSpPr>
        <p:spPr>
          <a:xfrm flipH="1">
            <a:off x="5558241" y="1909800"/>
            <a:ext cx="98010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38"/>
          <p:cNvCxnSpPr>
            <a:stCxn id="232" idx="2"/>
            <a:endCxn id="259" idx="0"/>
          </p:cNvCxnSpPr>
          <p:nvPr/>
        </p:nvCxnSpPr>
        <p:spPr>
          <a:xfrm flipH="1">
            <a:off x="4554741" y="1909800"/>
            <a:ext cx="1983600" cy="59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38"/>
          <p:cNvCxnSpPr>
            <a:stCxn id="232" idx="2"/>
            <a:endCxn id="254" idx="0"/>
          </p:cNvCxnSpPr>
          <p:nvPr/>
        </p:nvCxnSpPr>
        <p:spPr>
          <a:xfrm>
            <a:off x="6538341" y="1909800"/>
            <a:ext cx="1020300" cy="59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38"/>
          <p:cNvCxnSpPr>
            <a:stCxn id="232" idx="2"/>
            <a:endCxn id="257" idx="0"/>
          </p:cNvCxnSpPr>
          <p:nvPr/>
        </p:nvCxnSpPr>
        <p:spPr>
          <a:xfrm>
            <a:off x="6538341" y="1909800"/>
            <a:ext cx="2021700" cy="5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38"/>
          <p:cNvSpPr txBox="1"/>
          <p:nvPr/>
        </p:nvSpPr>
        <p:spPr>
          <a:xfrm>
            <a:off x="5329650" y="3318425"/>
            <a:ext cx="3490500" cy="138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Customer-focused 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 agnostic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formats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content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continuity of users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4876800" y="469425"/>
            <a:ext cx="1292100" cy="3405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NOAA Mission</a:t>
            </a:r>
            <a:endParaRPr b="1" sz="1200"/>
          </a:p>
        </p:txBody>
      </p:sp>
      <p:sp>
        <p:nvSpPr>
          <p:cNvPr id="271" name="Google Shape;271;p38"/>
          <p:cNvSpPr/>
          <p:nvPr/>
        </p:nvSpPr>
        <p:spPr>
          <a:xfrm>
            <a:off x="6216150" y="460852"/>
            <a:ext cx="1292100" cy="3405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Observation</a:t>
            </a:r>
            <a:endParaRPr b="1" sz="1200"/>
          </a:p>
        </p:txBody>
      </p:sp>
      <p:sp>
        <p:nvSpPr>
          <p:cNvPr id="272" name="Google Shape;272;p38"/>
          <p:cNvSpPr/>
          <p:nvPr/>
        </p:nvSpPr>
        <p:spPr>
          <a:xfrm>
            <a:off x="7555500" y="469549"/>
            <a:ext cx="1292100" cy="340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</a:t>
            </a:r>
            <a:r>
              <a:rPr b="1" lang="en" sz="1200"/>
              <a:t>on-NOAA Mission</a:t>
            </a:r>
            <a:endParaRPr b="1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Continuity and Change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278" name="Google Shape;278;p39"/>
          <p:cNvGraphicFramePr/>
          <p:nvPr/>
        </p:nvGraphicFramePr>
        <p:xfrm>
          <a:off x="455175" y="1064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{DFF266A4-A647-4FF4-851B-7324FD66B100}</a:tableStyleId>
              </a:tblPr>
              <a:tblGrid>
                <a:gridCol w="2214975"/>
                <a:gridCol w="2756450"/>
                <a:gridCol w="3262225"/>
              </a:tblGrid>
              <a:tr h="448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Measurement</a:t>
                      </a:r>
                      <a:endParaRPr b="1" sz="1800"/>
                    </a:p>
                  </a:txBody>
                  <a:tcPr marT="36575" marB="36575" marR="36575" marL="3657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Today</a:t>
                      </a:r>
                      <a:endParaRPr b="1" sz="1800"/>
                    </a:p>
                  </a:txBody>
                  <a:tcPr marT="36575" marB="36575" marR="36575" marL="3657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SWFO-L1 &amp; GOES-19</a:t>
                      </a:r>
                      <a:endParaRPr b="1" sz="1800"/>
                    </a:p>
                  </a:txBody>
                  <a:tcPr marT="36575" marB="36575" marR="36575" marL="36575">
                    <a:solidFill>
                      <a:srgbClr val="6FA8DC"/>
                    </a:solidFill>
                  </a:tcPr>
                </a:tc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Coronal Images</a:t>
                      </a:r>
                      <a:endParaRPr b="1"/>
                    </a:p>
                  </a:txBody>
                  <a:tcPr marT="36575" marB="36575" marR="36575" marL="3657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SOHO LASCO C2 &amp; C3</a:t>
                      </a:r>
                      <a:endParaRPr b="1"/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Pass through from NASA/GSFC, 12 min cadence</a:t>
                      </a:r>
                      <a:endParaRPr b="1" sz="1200"/>
                    </a:p>
                  </a:txBody>
                  <a:tcPr marT="36575" marB="36575" marR="36575" marL="3657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GOES-19 CCOR-1, SWFO-L1 CCOR-2</a:t>
                      </a:r>
                      <a:endParaRPr b="1"/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2048x1920 pix; 15 min cadence; jpeg files; 1, 7, 27 day animations, FITS</a:t>
                      </a:r>
                      <a:endParaRPr b="1" sz="1200"/>
                    </a:p>
                  </a:txBody>
                  <a:tcPr marT="36575" marB="36575" marR="36575" marL="36575" anchor="ctr">
                    <a:solidFill>
                      <a:srgbClr val="CFE2F3"/>
                    </a:solidFill>
                  </a:tcPr>
                </a:tc>
              </a:tr>
              <a:tr h="84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Thermal Plasma Velocity, Density, &amp; Temperature</a:t>
                      </a:r>
                      <a:endParaRPr b="1"/>
                    </a:p>
                  </a:txBody>
                  <a:tcPr marT="36575" marB="36575" marR="36575" marL="36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ACE SWEPAM, DSCOVR FC</a:t>
                      </a:r>
                      <a:endParaRPr b="1"/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1 min cadence, ASCII, JSON</a:t>
                      </a:r>
                      <a:endParaRPr b="1" sz="1200"/>
                    </a:p>
                  </a:txBody>
                  <a:tcPr marT="36575" marB="36575" marR="36575" marL="36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SWFO-L1 SWiPS</a:t>
                      </a:r>
                      <a:endParaRPr b="1"/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1 min cadence, JSON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, Dynamic displays</a:t>
                      </a:r>
                      <a:endParaRPr b="1" sz="1200"/>
                    </a:p>
                  </a:txBody>
                  <a:tcPr marT="36575" marB="36575" marR="36575" marL="36575" anchor="ctr"/>
                </a:tc>
              </a:tr>
              <a:tr h="6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Suprathermal Ion Differential Flux</a:t>
                      </a:r>
                      <a:endParaRPr b="1"/>
                    </a:p>
                  </a:txBody>
                  <a:tcPr marT="36575" marB="36575" marR="36575" marL="3657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ACE EPAM</a:t>
                      </a:r>
                      <a:endParaRPr b="1"/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5 min cadence, ASCII, JSON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36575" marB="36575" marR="36575" marL="3657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SWFO-L1 STIS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1 min cadence, JSON, Dynamic displays</a:t>
                      </a:r>
                      <a:endParaRPr b="1"/>
                    </a:p>
                  </a:txBody>
                  <a:tcPr marT="36575" marB="36575" marR="36575" marL="36575" anchor="ctr">
                    <a:solidFill>
                      <a:srgbClr val="CFE2F3"/>
                    </a:solidFill>
                  </a:tcPr>
                </a:tc>
              </a:tr>
              <a:tr h="8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Vector Magnetic Field</a:t>
                      </a:r>
                      <a:endParaRPr b="1"/>
                    </a:p>
                  </a:txBody>
                  <a:tcPr marT="36575" marB="36575" marR="36575" marL="36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DSCOVR MAG</a:t>
                      </a:r>
                      <a:endParaRPr b="1"/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1 min cadence, ASCII, JSON</a:t>
                      </a:r>
                      <a:endParaRPr b="1" sz="1200"/>
                    </a:p>
                  </a:txBody>
                  <a:tcPr marT="36575" marB="36575" marR="36575" marL="36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SWFO-L1 MAG;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1 sec cadence, 1 min cadence, JSON, Dynamic displays</a:t>
                      </a:r>
                      <a:endParaRPr b="1"/>
                    </a:p>
                  </a:txBody>
                  <a:tcPr marT="36575" marB="36575" marR="36575" marL="36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idx="1" type="body"/>
          </p:nvPr>
        </p:nvSpPr>
        <p:spPr>
          <a:xfrm>
            <a:off x="228600" y="914400"/>
            <a:ext cx="4343400" cy="3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CCOR</a:t>
            </a:r>
            <a:endParaRPr sz="24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Images at 15 minute cadence</a:t>
            </a:r>
            <a:endParaRPr sz="1800">
              <a:solidFill>
                <a:srgbClr val="003087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Incorporated into animations</a:t>
            </a:r>
            <a:endParaRPr sz="1800">
              <a:solidFill>
                <a:srgbClr val="00308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MAG</a:t>
            </a:r>
            <a:endParaRPr sz="24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1 sec cadence</a:t>
            </a:r>
            <a:endParaRPr sz="1800">
              <a:solidFill>
                <a:srgbClr val="003087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1 min cadence synced with UTC</a:t>
            </a:r>
            <a:endParaRPr sz="1800">
              <a:solidFill>
                <a:srgbClr val="00308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SWiPS</a:t>
            </a:r>
            <a:endParaRPr sz="24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1 min cadence synced with UTC</a:t>
            </a:r>
            <a:endParaRPr sz="1800">
              <a:solidFill>
                <a:srgbClr val="00308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STIS</a:t>
            </a:r>
            <a:endParaRPr sz="24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1 min cadence synced with UTC</a:t>
            </a:r>
            <a:endParaRPr sz="1800">
              <a:solidFill>
                <a:srgbClr val="003087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Char char="○"/>
            </a:pPr>
            <a:r>
              <a:rPr lang="en" sz="1800">
                <a:solidFill>
                  <a:srgbClr val="003087"/>
                </a:solidFill>
              </a:rPr>
              <a:t>ACE/EPAM (8/4 ion/electron channels) for data continuity</a:t>
            </a:r>
            <a:endParaRPr sz="2400"/>
          </a:p>
        </p:txBody>
      </p:sp>
      <p:sp>
        <p:nvSpPr>
          <p:cNvPr id="284" name="Google Shape;284;p40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40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Level 3 Data Products</a:t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5100775" y="2926625"/>
            <a:ext cx="3717600" cy="14160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From full resolution right now extending to back to the start of the ACE mission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2hr/6h/1d/3d/7d/30d/54d/1y/5y/30y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4374275" y="2533925"/>
            <a:ext cx="501000" cy="2202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0"/>
          <p:cNvSpPr txBox="1"/>
          <p:nvPr/>
        </p:nvSpPr>
        <p:spPr>
          <a:xfrm>
            <a:off x="5100775" y="1152475"/>
            <a:ext cx="3717600" cy="12930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060"/>
                </a:solidFill>
              </a:rPr>
              <a:t>Level 3 </a:t>
            </a:r>
            <a:r>
              <a:rPr lang="en" sz="1600">
                <a:solidFill>
                  <a:srgbClr val="002060"/>
                </a:solidFill>
              </a:rPr>
              <a:t>data products are derived environmental variables that have been resampled. They are the primary products used by forecasters and customers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type="title"/>
          </p:nvPr>
        </p:nvSpPr>
        <p:spPr>
          <a:xfrm>
            <a:off x="228600" y="325050"/>
            <a:ext cx="69525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GOES-19: CCOR and More</a:t>
            </a:r>
            <a:endParaRPr/>
          </a:p>
        </p:txBody>
      </p:sp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311700" y="913950"/>
            <a:ext cx="6952500" cy="4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●"/>
            </a:pPr>
            <a:r>
              <a:rPr lang="en" sz="2400">
                <a:solidFill>
                  <a:schemeClr val="dk1"/>
                </a:solidFill>
              </a:rPr>
              <a:t>Replaces GOES-16 in April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CCOR - New SWFO instrument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Continuity </a:t>
            </a:r>
            <a:r>
              <a:rPr lang="en" sz="2400">
                <a:solidFill>
                  <a:schemeClr val="dk1"/>
                </a:solidFill>
              </a:rPr>
              <a:t>Instruments</a:t>
            </a:r>
            <a:endParaRPr sz="24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EUV and X-ray Irradiance Sensor (EXIS)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Magnetometer (MAG)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Space Environment </a:t>
            </a:r>
            <a:r>
              <a:rPr i="1" lang="en" sz="1800">
                <a:solidFill>
                  <a:schemeClr val="dk1"/>
                </a:solidFill>
              </a:rPr>
              <a:t>In-Situ</a:t>
            </a:r>
            <a:r>
              <a:rPr lang="en" sz="1800">
                <a:solidFill>
                  <a:schemeClr val="dk1"/>
                </a:solidFill>
              </a:rPr>
              <a:t> Suite (SEISS) - Energetic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Heavy Ion Sensor (EHIS), Magnetospheric Particle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Sensors - High and Low (MPS-HI and MPS-L</a:t>
            </a:r>
            <a:r>
              <a:rPr lang="en" sz="1800">
                <a:solidFill>
                  <a:schemeClr val="dk1"/>
                </a:solidFill>
              </a:rPr>
              <a:t>O),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Solar and Galactic Proton Sensor (SGPS).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SUVI: Solar Ultraviolet Imager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5" name="Google Shape;295;p41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600" y="2895425"/>
            <a:ext cx="2537275" cy="1861173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3737" y="944950"/>
            <a:ext cx="1327325" cy="13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600" y="649225"/>
            <a:ext cx="2537275" cy="1641426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41"/>
          <p:cNvSpPr txBox="1"/>
          <p:nvPr/>
        </p:nvSpPr>
        <p:spPr>
          <a:xfrm>
            <a:off x="6048200" y="218125"/>
            <a:ext cx="323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X-ray flux</a:t>
            </a:r>
            <a:endParaRPr b="1" sz="1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6119500" y="2263200"/>
            <a:ext cx="309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Proton, Electron Flux &amp; Magnetic Field</a:t>
            </a:r>
            <a:endParaRPr b="1" sz="1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5093950" y="2272275"/>
            <a:ext cx="108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SUVI</a:t>
            </a:r>
            <a:endParaRPr b="1" sz="1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idx="1" type="body"/>
          </p:nvPr>
        </p:nvSpPr>
        <p:spPr>
          <a:xfrm>
            <a:off x="228600" y="914400"/>
            <a:ext cx="4938300" cy="31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High-quality images for use with movies, applications, forecasts, alerts for s</a:t>
            </a:r>
            <a:r>
              <a:rPr lang="en" sz="2400">
                <a:solidFill>
                  <a:schemeClr val="dk1"/>
                </a:solidFill>
              </a:rPr>
              <a:t>ituational awareness.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Downsample 50% for use by SWPC forecasters and stakeholders.</a:t>
            </a:r>
            <a:endParaRPr sz="2400">
              <a:solidFill>
                <a:schemeClr val="dk1"/>
              </a:solidFill>
            </a:endParaRPr>
          </a:p>
          <a:p>
            <a:pPr indent="-33528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400">
                <a:solidFill>
                  <a:schemeClr val="dk1"/>
                </a:solidFill>
              </a:rPr>
              <a:t>1024 x 960 for optimal viewing on computer screens.</a:t>
            </a:r>
            <a:endParaRPr sz="2400">
              <a:solidFill>
                <a:schemeClr val="dk1"/>
              </a:solidFill>
            </a:endParaRPr>
          </a:p>
          <a:p>
            <a:pPr indent="-33528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400">
                <a:solidFill>
                  <a:schemeClr val="dk1"/>
                </a:solidFill>
              </a:rPr>
              <a:t>Movies 1 day, 7 day, 27 day (no decimation, 96 frames/day).</a:t>
            </a:r>
            <a:endParaRPr sz="2400">
              <a:solidFill>
                <a:schemeClr val="dk1"/>
              </a:solidFill>
            </a:endParaRPr>
          </a:p>
          <a:p>
            <a:pPr indent="-33528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400">
                <a:solidFill>
                  <a:schemeClr val="dk1"/>
                </a:solidFill>
              </a:rPr>
              <a:t>Soon to go live to the public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33528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400">
                <a:solidFill>
                  <a:schemeClr val="dk1"/>
                </a:solidFill>
              </a:rPr>
              <a:t>Real-time JPEG, JPEG2000, and MPEG files provided for download.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07" name="Google Shape;307;p42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42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CCOR Level 3 Products</a:t>
            </a:r>
            <a:endParaRPr/>
          </a:p>
        </p:txBody>
      </p:sp>
      <p:pic>
        <p:nvPicPr>
          <p:cNvPr id="309" name="Google Shape;309;p42" title="Screen Recording 2025-01-13 16063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275" y="67600"/>
            <a:ext cx="3745801" cy="4758499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0" name="Google Shape;31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2000" y="4027029"/>
            <a:ext cx="783591" cy="77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6990" y="4027025"/>
            <a:ext cx="783585" cy="78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228600" y="325051"/>
            <a:ext cx="8686800" cy="5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SWFO-L1 Launch NET September 2025</a:t>
            </a:r>
            <a:endParaRPr sz="3600"/>
          </a:p>
        </p:txBody>
      </p:sp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311700" y="978375"/>
            <a:ext cx="5534700" cy="41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Joins ACE and DSCOVR as a new forward monitoring post at L1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SWiPS - Thermal Plasma </a:t>
            </a:r>
            <a:endParaRPr sz="24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Ion velocity, density, and temperature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MAG - Vector Magnetic Field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STIS</a:t>
            </a:r>
            <a:endParaRPr sz="24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Suprathermal Ion Differential Flux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8/4 ion/electron channels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Data continuity with ACE/EPAM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CCOR-2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8" name="Google Shape;318;p43"/>
          <p:cNvSpPr txBox="1"/>
          <p:nvPr>
            <p:ph idx="12" type="sldNum"/>
          </p:nvPr>
        </p:nvSpPr>
        <p:spPr>
          <a:xfrm>
            <a:off x="8671508" y="4826092"/>
            <a:ext cx="45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9649" y="1140399"/>
            <a:ext cx="2421826" cy="1935850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0" name="Google Shape;320;p43"/>
          <p:cNvSpPr txBox="1"/>
          <p:nvPr/>
        </p:nvSpPr>
        <p:spPr>
          <a:xfrm>
            <a:off x="5892500" y="785500"/>
            <a:ext cx="323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“SWiPS” and MAG (DSCOVR)</a:t>
            </a:r>
            <a:endParaRPr b="1" sz="1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6032150" y="3003558"/>
            <a:ext cx="295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“STIS” Suprathermal protons (ACE/EPAM)</a:t>
            </a:r>
            <a:endParaRPr b="1" sz="1700">
              <a:solidFill>
                <a:srgbClr val="1C4587"/>
              </a:solidFill>
            </a:endParaRPr>
          </a:p>
        </p:txBody>
      </p:sp>
      <p:sp>
        <p:nvSpPr>
          <p:cNvPr id="322" name="Google Shape;322;p43"/>
          <p:cNvSpPr txBox="1"/>
          <p:nvPr/>
        </p:nvSpPr>
        <p:spPr>
          <a:xfrm>
            <a:off x="7317159" y="4496717"/>
            <a:ext cx="150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Thampi et al (2019) </a:t>
            </a:r>
            <a:endParaRPr b="1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9649" y="3673350"/>
            <a:ext cx="2421823" cy="914076"/>
          </a:xfrm>
          <a:prstGeom prst="rect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P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3087"/>
      </a:accent1>
      <a:accent2>
        <a:srgbClr val="0085CA"/>
      </a:accent2>
      <a:accent3>
        <a:srgbClr val="C9DAF8"/>
      </a:accent3>
      <a:accent4>
        <a:srgbClr val="BF0A30"/>
      </a:accent4>
      <a:accent5>
        <a:srgbClr val="00FFFF"/>
      </a:accent5>
      <a:accent6>
        <a:srgbClr val="FFD700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