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1" r:id="rId3"/>
    <p:sldId id="3899" r:id="rId4"/>
    <p:sldId id="3855" r:id="rId5"/>
    <p:sldId id="367" r:id="rId6"/>
    <p:sldId id="377" r:id="rId7"/>
    <p:sldId id="390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DDDC"/>
    <a:srgbClr val="D0D8E7"/>
    <a:srgbClr val="EBEDF2"/>
    <a:srgbClr val="EBEDF3"/>
    <a:srgbClr val="5EFFA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/>
    <p:restoredTop sz="96921" autoAdjust="0"/>
  </p:normalViewPr>
  <p:slideViewPr>
    <p:cSldViewPr snapToGrid="0" snapToObjects="1">
      <p:cViewPr varScale="1">
        <p:scale>
          <a:sx n="127" d="100"/>
          <a:sy n="127" d="100"/>
        </p:scale>
        <p:origin x="568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6A60-ACD2-1C42-BB2B-24D1539B36C8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199F-F3BC-4A48-86F6-8C7E0B4D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0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460C4-239B-4C4A-8E72-6D4870800407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C3583-E79A-514C-B8CD-D74A2C5FF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C3583-E79A-514C-B8CD-D74A2C5FFCA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37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586" y="254000"/>
            <a:ext cx="8756285" cy="60579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9" y="1046480"/>
            <a:ext cx="11353235" cy="532384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536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5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1241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95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009" y="711785"/>
            <a:ext cx="10972800" cy="600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Google Shape;10;p24">
            <a:extLst>
              <a:ext uri="{FF2B5EF4-FFF2-40B4-BE49-F238E27FC236}">
                <a16:creationId xmlns:a16="http://schemas.microsoft.com/office/drawing/2014/main" id="{20A8C8BB-26D6-0E37-B394-E1B01A0398F8}"/>
              </a:ext>
            </a:extLst>
          </p:cNvPr>
          <p:cNvSpPr/>
          <p:nvPr userDrawn="1"/>
        </p:nvSpPr>
        <p:spPr>
          <a:xfrm>
            <a:off x="-1" y="6404214"/>
            <a:ext cx="11652691" cy="453786"/>
          </a:xfrm>
          <a:custGeom>
            <a:avLst/>
            <a:gdLst/>
            <a:ahLst/>
            <a:cxnLst/>
            <a:rect l="l" t="t" r="r" b="b"/>
            <a:pathLst>
              <a:path w="11671300" h="469900" extrusionOk="0">
                <a:moveTo>
                  <a:pt x="11404600" y="0"/>
                </a:moveTo>
                <a:lnTo>
                  <a:pt x="11671300" y="469900"/>
                </a:lnTo>
                <a:lnTo>
                  <a:pt x="0" y="469900"/>
                </a:lnTo>
                <a:lnTo>
                  <a:pt x="0" y="25400"/>
                </a:lnTo>
                <a:lnTo>
                  <a:pt x="11404600" y="0"/>
                </a:lnTo>
                <a:close/>
              </a:path>
            </a:pathLst>
          </a:custGeom>
          <a:solidFill>
            <a:srgbClr val="4A9B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Constellation Observing System for Meteorology, Ionosphere, and Climate-2</a:t>
            </a:r>
            <a:endParaRPr dirty="0"/>
          </a:p>
        </p:txBody>
      </p:sp>
      <p:sp>
        <p:nvSpPr>
          <p:cNvPr id="4" name="Google Shape;13;p24">
            <a:extLst>
              <a:ext uri="{FF2B5EF4-FFF2-40B4-BE49-F238E27FC236}">
                <a16:creationId xmlns:a16="http://schemas.microsoft.com/office/drawing/2014/main" id="{43E92152-3FE7-D153-DA21-48D2FA75C70C}"/>
              </a:ext>
            </a:extLst>
          </p:cNvPr>
          <p:cNvSpPr txBox="1"/>
          <p:nvPr userDrawn="1"/>
        </p:nvSpPr>
        <p:spPr>
          <a:xfrm>
            <a:off x="11361819" y="6443000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14;p24">
            <a:extLst>
              <a:ext uri="{FF2B5EF4-FFF2-40B4-BE49-F238E27FC236}">
                <a16:creationId xmlns:a16="http://schemas.microsoft.com/office/drawing/2014/main" id="{C70EC48D-A609-19F9-8C9E-972507F7733D}"/>
              </a:ext>
            </a:extLst>
          </p:cNvPr>
          <p:cNvGrpSpPr/>
          <p:nvPr userDrawn="1"/>
        </p:nvGrpSpPr>
        <p:grpSpPr>
          <a:xfrm>
            <a:off x="241257" y="6453730"/>
            <a:ext cx="365760" cy="365760"/>
            <a:chOff x="310960" y="5520595"/>
            <a:chExt cx="1239704" cy="1239704"/>
          </a:xfrm>
        </p:grpSpPr>
        <p:sp>
          <p:nvSpPr>
            <p:cNvPr id="6" name="Google Shape;15;p24">
              <a:extLst>
                <a:ext uri="{FF2B5EF4-FFF2-40B4-BE49-F238E27FC236}">
                  <a16:creationId xmlns:a16="http://schemas.microsoft.com/office/drawing/2014/main" id="{C936790C-8324-AB4E-7C3A-015A4714FFA6}"/>
                </a:ext>
              </a:extLst>
            </p:cNvPr>
            <p:cNvSpPr/>
            <p:nvPr/>
          </p:nvSpPr>
          <p:spPr>
            <a:xfrm>
              <a:off x="310960" y="5520595"/>
              <a:ext cx="1239704" cy="123970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16;p24">
              <a:extLst>
                <a:ext uri="{FF2B5EF4-FFF2-40B4-BE49-F238E27FC236}">
                  <a16:creationId xmlns:a16="http://schemas.microsoft.com/office/drawing/2014/main" id="{E89F47CD-23D3-8157-BDFD-29BB33DD5DE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Google Shape;18;p24">
            <a:extLst>
              <a:ext uri="{FF2B5EF4-FFF2-40B4-BE49-F238E27FC236}">
                <a16:creationId xmlns:a16="http://schemas.microsoft.com/office/drawing/2014/main" id="{6C33C1B7-51DF-BBAF-3B50-D92991C858F2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1032069" y="6453730"/>
            <a:ext cx="437322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;p24" descr="Our structure | University Corporation for Atmospheric Research">
            <a:extLst>
              <a:ext uri="{FF2B5EF4-FFF2-40B4-BE49-F238E27FC236}">
                <a16:creationId xmlns:a16="http://schemas.microsoft.com/office/drawing/2014/main" id="{F9E1239E-4203-3FC3-914B-92B513E8D009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 t="30953" r="75681"/>
          <a:stretch/>
        </p:blipFill>
        <p:spPr>
          <a:xfrm>
            <a:off x="2215418" y="6453730"/>
            <a:ext cx="372447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;p24">
            <a:extLst>
              <a:ext uri="{FF2B5EF4-FFF2-40B4-BE49-F238E27FC236}">
                <a16:creationId xmlns:a16="http://schemas.microsoft.com/office/drawing/2014/main" id="{9137D8A6-D46C-BD4A-19B4-AFA9FB055F7A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656619" y="6467636"/>
            <a:ext cx="347472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;p24" descr="The Aerospace Corporation | Archinect">
            <a:extLst>
              <a:ext uri="{FF2B5EF4-FFF2-40B4-BE49-F238E27FC236}">
                <a16:creationId xmlns:a16="http://schemas.microsoft.com/office/drawing/2014/main" id="{7FFCC41D-046D-8B28-55FC-C1041C766071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 l="7895" r="6211" b="16631"/>
          <a:stretch/>
        </p:blipFill>
        <p:spPr>
          <a:xfrm>
            <a:off x="2597197" y="6488495"/>
            <a:ext cx="336464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;p24">
            <a:extLst>
              <a:ext uri="{FF2B5EF4-FFF2-40B4-BE49-F238E27FC236}">
                <a16:creationId xmlns:a16="http://schemas.microsoft.com/office/drawing/2014/main" id="{F2C1A3FE-7666-BAEE-B891-95A1A1FB2BCA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1466871" y="6461350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;p24">
            <a:extLst>
              <a:ext uri="{FF2B5EF4-FFF2-40B4-BE49-F238E27FC236}">
                <a16:creationId xmlns:a16="http://schemas.microsoft.com/office/drawing/2014/main" id="{6F68E8DB-C1FA-5B53-2804-BDD3BE099C53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9466" y1="33189" x2="40745" y2="53697"/>
                        <a14:foregroundMark x1="40745" y1="53697" x2="29682" y2="57043"/>
                        <a14:foregroundMark x1="29682" y1="57043" x2="23961" y2="57043"/>
                        <a14:foregroundMark x1="46141" y1="76039" x2="52995" y2="64652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781659" y="6401206"/>
            <a:ext cx="486047" cy="48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>
            <a:extLst>
              <a:ext uri="{FF2B5EF4-FFF2-40B4-BE49-F238E27FC236}">
                <a16:creationId xmlns:a16="http://schemas.microsoft.com/office/drawing/2014/main" id="{AF98AE68-46BD-5370-3167-071468A98D97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328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7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391" y="3418609"/>
            <a:ext cx="9144000" cy="2878282"/>
          </a:xfrm>
        </p:spPr>
        <p:txBody>
          <a:bodyPr/>
          <a:lstStyle/>
          <a:p>
            <a:r>
              <a:rPr lang="en-US" sz="3500" dirty="0"/>
              <a:t>COSMIC-2 Space Weather Products Status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J. Braun and J. Weiss (UCAR/COSMIC) and the COSMIC-2 Team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Space Weather Meeting at AMS</a:t>
            </a:r>
            <a:br>
              <a:rPr lang="en-US" sz="2400" dirty="0"/>
            </a:br>
            <a:r>
              <a:rPr lang="en-US" sz="2400" dirty="0"/>
              <a:t>January 14, 2025</a:t>
            </a:r>
          </a:p>
        </p:txBody>
      </p:sp>
      <p:pic>
        <p:nvPicPr>
          <p:cNvPr id="5" name="Picture 12" descr="C:\Users\peter.wilczynski\Documents\Current Projects\COSMIC II\Pictures\Formosat-7-close-up_re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78" y="703643"/>
            <a:ext cx="3788802" cy="247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03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FFB8-6075-E24E-B1F8-70947023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7121"/>
            <a:ext cx="10972800" cy="37698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COSMIC-2: A Mission Designed for Space Weather 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FFC228-6A74-4F40-9F54-C92C82F77F93}"/>
              </a:ext>
            </a:extLst>
          </p:cNvPr>
          <p:cNvSpPr txBox="1">
            <a:spLocks noChangeArrowheads="1"/>
          </p:cNvSpPr>
          <p:nvPr/>
        </p:nvSpPr>
        <p:spPr>
          <a:xfrm>
            <a:off x="454186" y="5226013"/>
            <a:ext cx="7588034" cy="931321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dirty="0"/>
              <a:t>The COSMIC-2 mission is unique in its ability to monitor and deliver multiple space weather data products across all local times for both operational and research applications.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6EC0F3-12F5-244E-8DAD-EB4E8CDA3BF4}"/>
              </a:ext>
            </a:extLst>
          </p:cNvPr>
          <p:cNvGrpSpPr/>
          <p:nvPr/>
        </p:nvGrpSpPr>
        <p:grpSpPr>
          <a:xfrm>
            <a:off x="251044" y="645751"/>
            <a:ext cx="8578315" cy="4542587"/>
            <a:chOff x="388696" y="763735"/>
            <a:chExt cx="8578315" cy="45425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EE55EA-87F7-B34B-9C36-57E57CB59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" t="10138" r="7500" b="19861"/>
            <a:stretch/>
          </p:blipFill>
          <p:spPr>
            <a:xfrm>
              <a:off x="388696" y="1599388"/>
              <a:ext cx="7696056" cy="328972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87EF43-2A47-EA45-BE82-DFC9A09AF65D}"/>
                </a:ext>
              </a:extLst>
            </p:cNvPr>
            <p:cNvSpPr txBox="1"/>
            <p:nvPr/>
          </p:nvSpPr>
          <p:spPr>
            <a:xfrm>
              <a:off x="6017766" y="876055"/>
              <a:ext cx="540479" cy="357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IVM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D5C0F7-A360-0B4D-A139-38FDCA06CFD6}"/>
                </a:ext>
              </a:extLst>
            </p:cNvPr>
            <p:cNvCxnSpPr/>
            <p:nvPr/>
          </p:nvCxnSpPr>
          <p:spPr>
            <a:xfrm>
              <a:off x="6299539" y="1119791"/>
              <a:ext cx="306459" cy="7842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DCC9FB-1A6C-FD40-8671-573FFB016A01}"/>
                </a:ext>
              </a:extLst>
            </p:cNvPr>
            <p:cNvSpPr txBox="1"/>
            <p:nvPr/>
          </p:nvSpPr>
          <p:spPr>
            <a:xfrm>
              <a:off x="7255922" y="763735"/>
              <a:ext cx="1711089" cy="61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TGRS POD Antenna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A125CB-13A9-354F-B813-ED9050DED63B}"/>
                </a:ext>
              </a:extLst>
            </p:cNvPr>
            <p:cNvSpPr txBox="1"/>
            <p:nvPr/>
          </p:nvSpPr>
          <p:spPr>
            <a:xfrm>
              <a:off x="6589658" y="4306085"/>
              <a:ext cx="1711090" cy="357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TGRS RO Antenna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988434A-0876-D644-98E4-6AF85E69D4C4}"/>
                </a:ext>
              </a:extLst>
            </p:cNvPr>
            <p:cNvCxnSpPr/>
            <p:nvPr/>
          </p:nvCxnSpPr>
          <p:spPr>
            <a:xfrm flipV="1">
              <a:off x="7432860" y="3815381"/>
              <a:ext cx="0" cy="5296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29CCA84-E1AD-B646-A725-590BF9397A0F}"/>
                </a:ext>
              </a:extLst>
            </p:cNvPr>
            <p:cNvCxnSpPr/>
            <p:nvPr/>
          </p:nvCxnSpPr>
          <p:spPr>
            <a:xfrm flipV="1">
              <a:off x="5635479" y="4139436"/>
              <a:ext cx="227058" cy="5296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01F4D0-8395-A749-81E7-76DA51ACAB38}"/>
                </a:ext>
              </a:extLst>
            </p:cNvPr>
            <p:cNvSpPr txBox="1"/>
            <p:nvPr/>
          </p:nvSpPr>
          <p:spPr>
            <a:xfrm>
              <a:off x="4763988" y="4688870"/>
              <a:ext cx="1711090" cy="61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RF Beacon Antenna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37B435-F82B-8E41-8A8D-A97F503A4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7444" y="1320443"/>
              <a:ext cx="334622" cy="3696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315046-AB37-AD75-C447-D3D09EA4E777}"/>
                  </a:ext>
                </a:extLst>
              </p:cNvPr>
              <p:cNvSpPr txBox="1"/>
              <p:nvPr/>
            </p:nvSpPr>
            <p:spPr>
              <a:xfrm>
                <a:off x="8271259" y="1819003"/>
                <a:ext cx="3920741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Numerous components of the COSMIC-2 mission were specifically designed to improve equatorial space weather data collection.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All three payloads (TGRS, IVM, and RFB) are space weather instruments. </a:t>
                </a:r>
              </a:p>
              <a:p>
                <a:pPr marL="285750" lvl="3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lvl="3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Satellite orbit configuration (both inclination (23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and altitude (~550 km)) supports equatorial space weather applications. </a:t>
                </a:r>
              </a:p>
              <a:p>
                <a:pPr marL="0" lvl="3"/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315046-AB37-AD75-C447-D3D09EA4E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59" y="1819003"/>
                <a:ext cx="3920741" cy="3693319"/>
              </a:xfrm>
              <a:prstGeom prst="rect">
                <a:avLst/>
              </a:prstGeom>
              <a:blipFill>
                <a:blip r:embed="rId3"/>
                <a:stretch>
                  <a:fillRect l="-968" t="-687" r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6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A84A-CD2E-774A-8E6F-0771E861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COSMIC-2 Space Weather Data Products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461C82-A005-14A2-98E0-29A257609840}"/>
              </a:ext>
            </a:extLst>
          </p:cNvPr>
          <p:cNvGrpSpPr/>
          <p:nvPr/>
        </p:nvGrpSpPr>
        <p:grpSpPr>
          <a:xfrm>
            <a:off x="5966387" y="972361"/>
            <a:ext cx="3110147" cy="2536684"/>
            <a:chOff x="6290848" y="638065"/>
            <a:chExt cx="3110147" cy="25366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0A118B-F9A2-F829-96DD-721A309C8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1921" y="888749"/>
              <a:ext cx="3048000" cy="2286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E12CEF-C747-B1EB-03AF-117D5AF8AFF1}"/>
                </a:ext>
              </a:extLst>
            </p:cNvPr>
            <p:cNvSpPr txBox="1"/>
            <p:nvPr/>
          </p:nvSpPr>
          <p:spPr>
            <a:xfrm>
              <a:off x="6290848" y="638065"/>
              <a:ext cx="3110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 Electron Content (TEC) and S4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342EF3-9E9C-F135-89C7-1198D4210F81}"/>
              </a:ext>
            </a:extLst>
          </p:cNvPr>
          <p:cNvGrpSpPr/>
          <p:nvPr/>
        </p:nvGrpSpPr>
        <p:grpSpPr>
          <a:xfrm>
            <a:off x="9488129" y="923201"/>
            <a:ext cx="2587752" cy="2536684"/>
            <a:chOff x="9478296" y="638065"/>
            <a:chExt cx="2587752" cy="2536684"/>
          </a:xfrm>
        </p:grpSpPr>
        <p:pic>
          <p:nvPicPr>
            <p:cNvPr id="13" name="Content Placeholder 13">
              <a:extLst>
                <a:ext uri="{FF2B5EF4-FFF2-40B4-BE49-F238E27FC236}">
                  <a16:creationId xmlns:a16="http://schemas.microsoft.com/office/drawing/2014/main" id="{7B32B552-8840-383F-005B-B09CE49AF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8296" y="886798"/>
              <a:ext cx="2587752" cy="22879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C0A360-362F-E5A4-CFA6-EF90F9E9F955}"/>
                </a:ext>
              </a:extLst>
            </p:cNvPr>
            <p:cNvSpPr txBox="1"/>
            <p:nvPr/>
          </p:nvSpPr>
          <p:spPr>
            <a:xfrm>
              <a:off x="9554691" y="638065"/>
              <a:ext cx="2375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Scintillation High-Rate 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DABA5E-B1FE-B868-5443-4ED03A26E60A}"/>
              </a:ext>
            </a:extLst>
          </p:cNvPr>
          <p:cNvGrpSpPr/>
          <p:nvPr/>
        </p:nvGrpSpPr>
        <p:grpSpPr>
          <a:xfrm>
            <a:off x="5860579" y="3791364"/>
            <a:ext cx="6234968" cy="1914986"/>
            <a:chOff x="5968731" y="3221093"/>
            <a:chExt cx="6234968" cy="19149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1F4CBB-2B12-0211-76AC-D3614F865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53"/>
            <a:stretch/>
          </p:blipFill>
          <p:spPr bwMode="auto">
            <a:xfrm>
              <a:off x="5968731" y="3474593"/>
              <a:ext cx="6234968" cy="16614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9B71BB-CD25-17A8-C432-F0896BAB2318}"/>
                </a:ext>
              </a:extLst>
            </p:cNvPr>
            <p:cNvSpPr txBox="1"/>
            <p:nvPr/>
          </p:nvSpPr>
          <p:spPr>
            <a:xfrm>
              <a:off x="7831373" y="3221093"/>
              <a:ext cx="25096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Electron Density Profiles</a:t>
              </a:r>
            </a:p>
          </p:txBody>
        </p:sp>
      </p:grp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5F724E4-C124-1FFB-DF5F-0C750C336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21150"/>
              </p:ext>
            </p:extLst>
          </p:nvPr>
        </p:nvGraphicFramePr>
        <p:xfrm>
          <a:off x="116119" y="1280138"/>
          <a:ext cx="5551151" cy="369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807">
                  <a:extLst>
                    <a:ext uri="{9D8B030D-6E8A-4147-A177-3AD203B41FA5}">
                      <a16:colId xmlns:a16="http://schemas.microsoft.com/office/drawing/2014/main" val="4229198875"/>
                    </a:ext>
                  </a:extLst>
                </a:gridCol>
                <a:gridCol w="870769">
                  <a:extLst>
                    <a:ext uri="{9D8B030D-6E8A-4147-A177-3AD203B41FA5}">
                      <a16:colId xmlns:a16="http://schemas.microsoft.com/office/drawing/2014/main" val="2955475797"/>
                    </a:ext>
                  </a:extLst>
                </a:gridCol>
                <a:gridCol w="2209575">
                  <a:extLst>
                    <a:ext uri="{9D8B030D-6E8A-4147-A177-3AD203B41FA5}">
                      <a16:colId xmlns:a16="http://schemas.microsoft.com/office/drawing/2014/main" val="3963422232"/>
                    </a:ext>
                  </a:extLst>
                </a:gridCol>
              </a:tblGrid>
              <a:tr h="32919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666137"/>
                  </a:ext>
                </a:extLst>
              </a:tr>
              <a:tr h="3746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Abs total electron 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Operational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156089"/>
                  </a:ext>
                </a:extLst>
              </a:tr>
              <a:tr h="3746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Electron density profiles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Operational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473949"/>
                  </a:ext>
                </a:extLst>
              </a:tr>
              <a:tr h="5596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Line of sight scintillation amplitude and phase indices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Operational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82357"/>
                  </a:ext>
                </a:extLst>
              </a:tr>
              <a:tr h="3746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Scintillation all-clear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Operational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744883"/>
                  </a:ext>
                </a:extLst>
              </a:tr>
              <a:tr h="3746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Scintillation geolocation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Operational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496208"/>
                  </a:ext>
                </a:extLst>
              </a:tr>
              <a:tr h="3746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Scintillation bubble 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Operational</a:t>
                      </a:r>
                      <a:r>
                        <a:rPr lang="en-US" sz="1400" dirty="0"/>
                        <a:t> since Feb.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000694"/>
                  </a:ext>
                </a:extLst>
              </a:tr>
              <a:tr h="37460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Limb-to-disk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Future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976140"/>
                  </a:ext>
                </a:extLst>
              </a:tr>
              <a:tr h="5596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 situ plasma density, composition,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IVM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Operational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833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4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611CB-13A0-0CEE-C686-870F7FD0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3D056A-3057-1BB8-5E36-7BEA8F80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11" y="3922473"/>
            <a:ext cx="7804355" cy="243704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5DB296C9-0BAD-A680-09CB-84B13084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TEC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89862-F96B-C3AB-3E18-03BA7979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" y="991169"/>
            <a:ext cx="7164475" cy="2881064"/>
          </a:xfrm>
        </p:spPr>
        <p:txBody>
          <a:bodyPr>
            <a:normAutofit/>
          </a:bodyPr>
          <a:lstStyle/>
          <a:p>
            <a:r>
              <a:rPr lang="en-US" sz="2800" dirty="0"/>
              <a:t>COSMIC-2 mission requirement for TEC latency is 30 minutes (median)</a:t>
            </a:r>
          </a:p>
          <a:p>
            <a:r>
              <a:rPr lang="en-US" sz="2800" dirty="0"/>
              <a:t>Recent latency ~34 minutes</a:t>
            </a:r>
          </a:p>
          <a:p>
            <a:r>
              <a:rPr lang="en-US" sz="2800" dirty="0"/>
              <a:t>To meet 30 minute latency would require increase ground station contacts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5CB468-3BBB-EA6A-A769-B9225EAD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180" y="704791"/>
            <a:ext cx="4075611" cy="31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2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A9816-5C91-7779-F622-DC23D09AAC84}"/>
              </a:ext>
            </a:extLst>
          </p:cNvPr>
          <p:cNvGrpSpPr/>
          <p:nvPr/>
        </p:nvGrpSpPr>
        <p:grpSpPr>
          <a:xfrm>
            <a:off x="84069" y="2547070"/>
            <a:ext cx="12107931" cy="3383280"/>
            <a:chOff x="84069" y="2646460"/>
            <a:chExt cx="12107931" cy="33832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435A8E-E026-FA92-A500-4A01E200A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10" r="4807" b="10754"/>
            <a:stretch/>
          </p:blipFill>
          <p:spPr>
            <a:xfrm>
              <a:off x="84069" y="2877047"/>
              <a:ext cx="5595730" cy="30016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55E477-68B2-2667-9C36-DB418F986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3" t="1666" r="1832" b="10020"/>
            <a:stretch/>
          </p:blipFill>
          <p:spPr>
            <a:xfrm>
              <a:off x="5984147" y="2646460"/>
              <a:ext cx="6207853" cy="338328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599F99-DD89-2768-3E4E-19D513C5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Ionosphere Scintillation Bubble Map and All-Clear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A6F4AB-48D6-6B5B-E05B-53209ED3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828260"/>
            <a:ext cx="11953875" cy="23644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UCAR CDAAC operationally implemented two algorithms developed by Boston College</a:t>
            </a:r>
          </a:p>
          <a:p>
            <a:r>
              <a:rPr lang="en-US" dirty="0"/>
              <a:t>Bubble map generated from UCAR/CDAAC scintillation geolocations over a time window</a:t>
            </a:r>
          </a:p>
          <a:p>
            <a:r>
              <a:rPr lang="en-US" dirty="0"/>
              <a:t>Scintillation all-clear algorithm utilizes estimates when scintillation is not likely along a signal path</a:t>
            </a:r>
          </a:p>
          <a:p>
            <a:r>
              <a:rPr lang="en-US" dirty="0"/>
              <a:t>Both run at 15 min cadence with output to web dashboards available to NOAA SWPC and USAF557WW</a:t>
            </a:r>
          </a:p>
          <a:p>
            <a:r>
              <a:rPr lang="en-US" dirty="0"/>
              <a:t>Examples below show bubble and all-clear maps for similar data window</a:t>
            </a:r>
          </a:p>
          <a:p>
            <a:pPr lvl="1"/>
            <a:r>
              <a:rPr lang="en-US" dirty="0"/>
              <a:t>Consistent bubble identification and corresponding all-clear indication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E2D469A-2B20-CAE6-24DD-DAE24D9A559E}"/>
              </a:ext>
            </a:extLst>
          </p:cNvPr>
          <p:cNvSpPr/>
          <p:nvPr/>
        </p:nvSpPr>
        <p:spPr>
          <a:xfrm>
            <a:off x="1847850" y="5953540"/>
            <a:ext cx="8496300" cy="4184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Likely no other system produces such information globally and with low latency</a:t>
            </a:r>
          </a:p>
        </p:txBody>
      </p:sp>
    </p:spTree>
    <p:extLst>
      <p:ext uri="{BB962C8B-B14F-4D97-AF65-F5344CB8AC3E}">
        <p14:creationId xmlns:p14="http://schemas.microsoft.com/office/powerpoint/2010/main" val="59456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18D9-A8F1-FE87-FE9C-E9985E7B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Weather User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0887C-A075-51F9-CBFA-47E899F5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" y="1091044"/>
            <a:ext cx="11252663" cy="49379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NOAA Space Weather Prediction Center (SWPC)</a:t>
            </a:r>
          </a:p>
          <a:p>
            <a:pPr lvl="1"/>
            <a:r>
              <a:rPr lang="en-US" dirty="0"/>
              <a:t>Operational use of absolute TEC since Mar 2022</a:t>
            </a:r>
          </a:p>
          <a:p>
            <a:r>
              <a:rPr lang="en-US" b="1" dirty="0"/>
              <a:t>USAF 557th Weather Wing</a:t>
            </a:r>
          </a:p>
          <a:p>
            <a:pPr lvl="1"/>
            <a:r>
              <a:rPr lang="en-US" dirty="0"/>
              <a:t>Operational use of neutral atmosphere products began July 2022</a:t>
            </a:r>
          </a:p>
          <a:p>
            <a:pPr lvl="1"/>
            <a:r>
              <a:rPr lang="en-US" dirty="0"/>
              <a:t>Operational use of ionosphere products since Jan 2021</a:t>
            </a:r>
          </a:p>
          <a:p>
            <a:r>
              <a:rPr lang="en-US" b="1" dirty="0"/>
              <a:t>Taiwan Central Weather Administration (CWA)</a:t>
            </a:r>
          </a:p>
          <a:p>
            <a:pPr lvl="1"/>
            <a:r>
              <a:rPr lang="en-US" dirty="0"/>
              <a:t>Ionospheric profiles assimilated into CWA Global Ionospheric Specification and Ionospheric Space Weather Forecast System since Feb 2020</a:t>
            </a:r>
          </a:p>
          <a:p>
            <a:pPr marL="342900" lvl="1" indent="-342900">
              <a:buFont typeface="Arial"/>
              <a:buChar char="•"/>
            </a:pPr>
            <a:r>
              <a:rPr lang="en-US" sz="3000" b="1" dirty="0"/>
              <a:t>Research community</a:t>
            </a:r>
          </a:p>
          <a:p>
            <a:pPr lvl="1"/>
            <a:r>
              <a:rPr lang="en-US" dirty="0"/>
              <a:t>TEC, scintillation amplitude (S4), electron density profiles, and IVM in-situ density and composition products published daily to </a:t>
            </a:r>
            <a:r>
              <a:rPr lang="en-US" dirty="0" err="1"/>
              <a:t>data.cosmic.ucar.edu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1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3CB3-5D1F-AA39-1B80-4D26C5B8A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92D05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8923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28682</TotalTime>
  <Words>426</Words>
  <Application>Microsoft Macintosh PowerPoint</Application>
  <PresentationFormat>Widescreen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Consolas</vt:lpstr>
      <vt:lpstr>Helvetica Neue</vt:lpstr>
      <vt:lpstr>Office Theme</vt:lpstr>
      <vt:lpstr>COSMIC-2 Space Weather Products Status   J. Braun and J. Weiss (UCAR/COSMIC) and the COSMIC-2 Team  Space Weather Meeting at AMS January 14, 2025</vt:lpstr>
      <vt:lpstr>COSMIC-2: A Mission Designed for Space Weather </vt:lpstr>
      <vt:lpstr>COSMIC-2 Space Weather Data Products</vt:lpstr>
      <vt:lpstr>TEC Latency</vt:lpstr>
      <vt:lpstr>Ionosphere Scintillation Bubble Map and All-Clear</vt:lpstr>
      <vt:lpstr>Space Weather User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Weiss</dc:creator>
  <cp:lastModifiedBy>John Braun</cp:lastModifiedBy>
  <cp:revision>2168</cp:revision>
  <cp:lastPrinted>2023-07-06T14:27:10Z</cp:lastPrinted>
  <dcterms:created xsi:type="dcterms:W3CDTF">2014-11-14T16:13:16Z</dcterms:created>
  <dcterms:modified xsi:type="dcterms:W3CDTF">2025-01-14T15:37:18Z</dcterms:modified>
</cp:coreProperties>
</file>