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70" r:id="rId1"/>
    <p:sldMasterId id="2147483678" r:id="rId2"/>
    <p:sldMasterId id="2147483671" r:id="rId3"/>
    <p:sldMasterId id="2147483740" r:id="rId4"/>
    <p:sldMasterId id="2147483752" r:id="rId5"/>
    <p:sldMasterId id="2147483778" r:id="rId6"/>
    <p:sldMasterId id="2147483858" r:id="rId7"/>
    <p:sldMasterId id="2147483875" r:id="rId8"/>
  </p:sldMasterIdLst>
  <p:notesMasterIdLst>
    <p:notesMasterId r:id="rId13"/>
  </p:notesMasterIdLst>
  <p:sldIdLst>
    <p:sldId id="3170" r:id="rId9"/>
    <p:sldId id="3171" r:id="rId10"/>
    <p:sldId id="449" r:id="rId11"/>
    <p:sldId id="3172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Argall" initials="MA" lastIdx="1" clrIdx="0">
    <p:extLst>
      <p:ext uri="{19B8F6BF-5375-455C-9EA6-DF929625EA0E}">
        <p15:presenceInfo xmlns:p15="http://schemas.microsoft.com/office/powerpoint/2012/main" userId="S::mry27@unh.edu::f0ffa6c3-83dc-4dec-9f49-91268d0b57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0078"/>
    <a:srgbClr val="1A4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238" autoAdjust="0"/>
  </p:normalViewPr>
  <p:slideViewPr>
    <p:cSldViewPr snapToGrid="0" snapToObjects="1">
      <p:cViewPr varScale="1">
        <p:scale>
          <a:sx n="84" d="100"/>
          <a:sy n="84" d="100"/>
        </p:scale>
        <p:origin x="442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8C49B-6C91-4044-B536-E546A1AE59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4817" y="1853034"/>
            <a:ext cx="6960092" cy="2462111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5000" b="0" i="0" u="none" strike="noStrike" cap="none" dirty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22210535-4D67-4198-805C-D789CEF184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4450" y="4423720"/>
            <a:ext cx="6960458" cy="659026"/>
          </a:xfrm>
          <a:prstGeom prst="rect">
            <a:avLst/>
          </a:prstGeom>
        </p:spPr>
        <p:txBody>
          <a:bodyPr/>
          <a:lstStyle>
            <a:lvl1pPr>
              <a:defRPr lang="en-US" sz="3200" b="1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1pPr>
            <a:lvl2pPr>
              <a:defRPr lang="en-US" sz="1400" b="0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2pPr>
            <a:lvl3pPr>
              <a:defRPr lang="en-US" sz="1400" b="0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3pPr>
            <a:lvl4pPr>
              <a:defRPr lang="en-US" sz="1400" b="0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4pPr>
            <a:lvl5pPr>
              <a:defRPr lang="en-US" sz="1400" b="0" i="0" u="none" strike="noStrike" cap="none" dirty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5pPr>
          </a:lstStyle>
          <a:p>
            <a:pPr lvl="0"/>
            <a:r>
              <a:rPr lang="en-US" dirty="0"/>
              <a:t>Click to add 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29E1098-ED58-4C3F-85D8-4753B9D41E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4817" y="5342237"/>
            <a:ext cx="6960458" cy="1087137"/>
          </a:xfrm>
          <a:prstGeom prst="rect">
            <a:avLst/>
          </a:prstGeom>
        </p:spPr>
        <p:txBody>
          <a:bodyPr/>
          <a:lstStyle>
            <a:lvl1pPr>
              <a:defRPr lang="en-US" sz="2400" b="0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1pPr>
            <a:lvl2pPr>
              <a:defRPr lang="en-US" sz="1600" b="0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2pPr>
            <a:lvl3pPr>
              <a:defRPr lang="en-US" sz="1600" b="0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3pPr>
            <a:lvl4pPr>
              <a:defRPr lang="en-US" sz="1600" b="0" i="0" u="none" strike="noStrike" cap="none" dirty="0" smtClean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4pPr>
            <a:lvl5pPr>
              <a:defRPr lang="en-US" sz="1600" b="0" i="0" u="none" strike="noStrike" cap="none" dirty="0">
                <a:solidFill>
                  <a:srgbClr val="2F5496"/>
                </a:solidFill>
                <a:latin typeface="+mj-lt"/>
                <a:ea typeface="Arial Narrow"/>
                <a:cs typeface="Calibri" panose="020F0502020204030204" pitchFamily="34" charset="0"/>
                <a:sym typeface="Arial"/>
              </a:defRPr>
            </a:lvl5pPr>
          </a:lstStyle>
          <a:p>
            <a:pPr lvl="0"/>
            <a:r>
              <a:rPr lang="en-US" dirty="0"/>
              <a:t>Click to add Name,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6A98ADCF-6E47-46F5-9447-9F5FD08BA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0994" y="6076604"/>
            <a:ext cx="3757862" cy="571331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 algn="l"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66607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BEABB8-2A1D-154F-B439-048ED83F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854A3-19A9-A946-A485-25FE0A85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DB956F-09D5-984E-9655-B1C69708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19C2-D26F-AC44-B46A-2A5F750C4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7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26FE07-7702-1B44-B5A9-96FCD026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9FA514-6B21-CA42-A9EE-3D658175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B462FE-7A86-5E41-8695-7B9C52D3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7F16-563B-874F-BCEC-5511C51E8A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234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DBFE79-842A-8346-9465-C6C952FB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00246-A09F-684A-ADC0-4F89898E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44239F-81C0-AB4E-AB1F-94E989B2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CB6AE-32F7-8D4A-B770-B5730D030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6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CD455F-FC6E-D141-BB94-C1FC0C87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1F528A-427A-AA47-8649-4835F93E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5737F3-F0B6-CB40-A4BB-1E29E2B6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C1806-AC29-A544-B29A-63D005C7E0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13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5F8F5-4F44-3049-8953-23A3E1DF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1F44C-3D59-1D4E-8EB2-24541139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C60C2-221B-A047-A243-FA3CB86E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0547-A278-5847-BE81-B7539541F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35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CA0C0-A340-3047-AC44-54916471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75627-87BA-C746-BA75-13BC3085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DA678-93DA-F64A-8055-BB93023C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055B-6CAC-1B4C-A44F-0EB7BA783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96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A6554462-C08C-F844-9F85-42A8869C2D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7200" y="6518276"/>
            <a:ext cx="27432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E8CD98-45D7-2144-8C7A-8276B72E139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9998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8A97B64-B411-9141-BE6B-FE505E46E3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7200" y="6518276"/>
            <a:ext cx="27432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09EA8A-B332-9C48-80A7-D6D2555E9AB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5641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BAE0C-EC9C-C94F-8F1D-E622DB264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F00A736-BBDD-413F-B421-D7BC466BD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07" y="64947"/>
            <a:ext cx="8920156" cy="8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1024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7A864-A6D0-1B4B-B794-2240F208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387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BAE0C-EC9C-C94F-8F1D-E622DB264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F00A736-BBDD-413F-B421-D7BC466BD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07" y="64947"/>
            <a:ext cx="8920156" cy="8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5487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9596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56865" y="3846248"/>
            <a:ext cx="6436784" cy="1177925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666833" y="1990068"/>
            <a:ext cx="7816851" cy="1470025"/>
          </a:xfrm>
        </p:spPr>
        <p:txBody>
          <a:bodyPr/>
          <a:lstStyle>
            <a:lvl1pPr algn="ctr">
              <a:lnSpc>
                <a:spcPct val="85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SSD_logo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5819" y="3881852"/>
            <a:ext cx="1989567" cy="1494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0664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76659"/>
            <a:ext cx="8797252" cy="10871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655" y="1552354"/>
            <a:ext cx="11377668" cy="48238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180993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2" y="1590678"/>
            <a:ext cx="5516033" cy="46212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4036" y="1590678"/>
            <a:ext cx="5516033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054396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7233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425AB-F6B8-054E-93E2-13B482B9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D3758-4ED3-4C49-949A-A7D973AB207A}" type="datetime1">
              <a:rPr lang="en-US" smtClean="0"/>
              <a:t>1/12/2025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C6079-451E-2245-8470-319BA9D4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5A106-A63F-E04A-818C-0DF63197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1CCC-BEA6-6F46-B3CA-3ACEB2EFD3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53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A6F2E-4E3D-0945-8B41-0FA15CEB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E5EDA-4D1D-4E4F-B923-91A20B302470}" type="datetime1">
              <a:rPr lang="en-US" smtClean="0"/>
              <a:pPr>
                <a:defRPr/>
              </a:pPr>
              <a:t>1/12/2025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D9A65-78C0-A246-9185-A83F78D3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41460-6D74-F941-ADC2-C0BF4429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FEFF4-92FE-844E-B47A-F4B05EA146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41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0B8E6-F391-9B4E-9C72-25CB86D6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5A274-1677-DF4A-A4CC-900C460A1BB8}" type="datetime1">
              <a:rPr lang="en-US" smtClean="0"/>
              <a:t>1/12/2025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08D63-FFF2-5D42-B7CA-1C82AD35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5B2A4-2F79-1B45-BFFD-3FE391AF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C50B-2324-474D-A877-B27C23C0C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16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E4C2BE-ECA4-834F-AA53-F40CE533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A78EE-2A7F-7443-8EF5-B1A8131621F2}" type="datetime1">
              <a:rPr lang="en-US" smtClean="0"/>
              <a:pPr>
                <a:defRPr/>
              </a:pPr>
              <a:t>1/12/2025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830E51-24FB-2E46-810B-6EF35CC7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85B373-477F-794D-9041-388F45BC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AA0C6-7C19-7F42-8DB0-70028A4E53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58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A06760-ACBD-394A-A653-ECF3F8D0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6306E-5B9A-294B-BBE6-6250B9786595}" type="datetime1">
              <a:rPr lang="en-US" smtClean="0"/>
              <a:pPr>
                <a:defRPr/>
              </a:pPr>
              <a:t>1/12/2025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3B81F4-BD13-7E44-B536-52442109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A6E4FD-1CC0-0C4E-8680-EEEAC242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14AB-A30D-984C-BC40-101FAFC59F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11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BAE0C-EC9C-C94F-8F1D-E622DB264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C4FEE45-7791-4B1C-B18F-A4FD33C5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07" y="64947"/>
            <a:ext cx="8920156" cy="8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5541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BBEABB8-2A1D-154F-B439-048ED83F5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C47E0-96A4-8A40-A62C-E9DCF35BFE40}" type="datetime1">
              <a:rPr lang="en-US" smtClean="0"/>
              <a:pPr>
                <a:defRPr/>
              </a:pPr>
              <a:t>1/12/2025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854A3-19A9-A946-A485-25FE0A85C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DB956F-09D5-984E-9655-B1C69708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A19C2-D26F-AC44-B46A-2A5F750C4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4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26FE07-7702-1B44-B5A9-96FCD026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AA3D-4CA3-AC4D-BE62-3D27750F470A}" type="datetime1">
              <a:rPr lang="en-US" smtClean="0"/>
              <a:pPr>
                <a:defRPr/>
              </a:pPr>
              <a:t>1/12/2025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9FA514-6B21-CA42-A9EE-3D658175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8B462FE-7A86-5E41-8695-7B9C52D3A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7F16-563B-874F-BCEC-5511C51E8A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21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8DBFE79-842A-8346-9465-C6C952FB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9479A-6BA1-6B4D-A361-FC8D4DC5E8A6}" type="datetime1">
              <a:rPr lang="en-US" smtClean="0"/>
              <a:pPr>
                <a:defRPr/>
              </a:pPr>
              <a:t>1/12/2025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00246-A09F-684A-ADC0-4F89898EE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44239F-81C0-AB4E-AB1F-94E989B2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CB6AE-32F7-8D4A-B770-B5730D030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61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CD455F-FC6E-D141-BB94-C1FC0C87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64D89-F61F-314A-BEF2-E0E7BD5C0C42}" type="datetime1">
              <a:rPr lang="en-US" smtClean="0"/>
              <a:pPr>
                <a:defRPr/>
              </a:pPr>
              <a:t>1/12/2025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1F528A-427A-AA47-8649-4835F93E7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5737F3-F0B6-CB40-A4BB-1E29E2B6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C1806-AC29-A544-B29A-63D005C7E0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78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5F8F5-4F44-3049-8953-23A3E1DF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07B80-6A5D-0246-9E2A-38807FB360DF}" type="datetime1">
              <a:rPr lang="en-US" smtClean="0"/>
              <a:pPr>
                <a:defRPr/>
              </a:pPr>
              <a:t>1/12/2025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1F44C-3D59-1D4E-8EB2-245411399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C60C2-221B-A047-A243-FA3CB86E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0547-A278-5847-BE81-B7539541F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88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CA0C0-A340-3047-AC44-54916471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8EFBF-6AF3-AC47-A0CB-CE216EFF1907}" type="datetime1">
              <a:rPr lang="en-US" smtClean="0"/>
              <a:pPr>
                <a:defRPr/>
              </a:pPr>
              <a:t>1/12/2025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75627-87BA-C746-BA75-13BC3085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DA678-93DA-F64A-8055-BB93023C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055B-6CAC-1B4C-A44F-0EB7BA783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3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7A864-A6D0-1B4B-B794-2240F208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07" y="64947"/>
            <a:ext cx="8920156" cy="81878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462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425AB-F6B8-054E-93E2-13B482B9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C6079-451E-2245-8470-319BA9D4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5A106-A63F-E04A-818C-0DF63197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1CCC-BEA6-6F46-B3CA-3ACEB2EFD3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59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A6F2E-4E3D-0945-8B41-0FA15CEB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D9A65-78C0-A246-9185-A83F78D3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41460-6D74-F941-ADC2-C0BF4429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FEFF4-92FE-844E-B47A-F4B05EA146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3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0B8E6-F391-9B4E-9C72-25CB86D6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08D63-FFF2-5D42-B7CA-1C82AD35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5B2A4-2F79-1B45-BFFD-3FE391AF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C50B-2324-474D-A877-B27C23C0C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4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E4C2BE-ECA4-834F-AA53-F40CE533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830E51-24FB-2E46-810B-6EF35CC7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85B373-477F-794D-9041-388F45BC2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AA0C6-7C19-7F42-8DB0-70028A4E53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1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A06760-ACBD-394A-A653-ECF3F8D0C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3B81F4-BD13-7E44-B536-52442109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A6E4FD-1CC0-0C4E-8680-EEEAC242C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914AB-A30D-984C-BC40-101FAFC59F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7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93;p53">
            <a:extLst>
              <a:ext uri="{FF2B5EF4-FFF2-40B4-BE49-F238E27FC236}">
                <a16:creationId xmlns:a16="http://schemas.microsoft.com/office/drawing/2014/main" id="{03E89C42-732C-1241-9B49-4619D0C4CEF3}"/>
              </a:ext>
            </a:extLst>
          </p:cNvPr>
          <p:cNvSpPr/>
          <p:nvPr userDrawn="1"/>
        </p:nvSpPr>
        <p:spPr>
          <a:xfrm>
            <a:off x="3077428" y="1652985"/>
            <a:ext cx="9114571" cy="3578087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694;p53">
            <a:extLst>
              <a:ext uri="{FF2B5EF4-FFF2-40B4-BE49-F238E27FC236}">
                <a16:creationId xmlns:a16="http://schemas.microsoft.com/office/drawing/2014/main" id="{B2E438F7-1275-3E48-B030-88D7CADB151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0" y="-6531"/>
            <a:ext cx="5681472" cy="6877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03;p53">
            <a:extLst>
              <a:ext uri="{FF2B5EF4-FFF2-40B4-BE49-F238E27FC236}">
                <a16:creationId xmlns:a16="http://schemas.microsoft.com/office/drawing/2014/main" id="{411923B4-1641-7D4D-A84A-4540E5B2A267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7978" y="-6531"/>
            <a:ext cx="2554425" cy="23226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 userDrawn="1"/>
        </p:nvGrpSpPr>
        <p:grpSpPr>
          <a:xfrm>
            <a:off x="9118389" y="125955"/>
            <a:ext cx="2930073" cy="1343370"/>
            <a:chOff x="6481713" y="125955"/>
            <a:chExt cx="2930073" cy="1343370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1713" y="125955"/>
              <a:ext cx="1343370" cy="13433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895" y="161458"/>
              <a:ext cx="1508891" cy="1260457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"/>
          <a:stretch/>
        </p:blipFill>
        <p:spPr>
          <a:xfrm>
            <a:off x="42528" y="2068406"/>
            <a:ext cx="4306120" cy="2943388"/>
          </a:xfrm>
          <a:prstGeom prst="rect">
            <a:avLst/>
          </a:prstGeom>
        </p:spPr>
      </p:pic>
      <p:sp>
        <p:nvSpPr>
          <p:cNvPr id="10" name="Google Shape;701;p53">
            <a:extLst>
              <a:ext uri="{FF2B5EF4-FFF2-40B4-BE49-F238E27FC236}">
                <a16:creationId xmlns:a16="http://schemas.microsoft.com/office/drawing/2014/main" id="{1D03E609-44EC-BC47-A4B7-05ADA0D3891B}"/>
              </a:ext>
            </a:extLst>
          </p:cNvPr>
          <p:cNvSpPr txBox="1"/>
          <p:nvPr userDrawn="1"/>
        </p:nvSpPr>
        <p:spPr>
          <a:xfrm>
            <a:off x="407916" y="5329518"/>
            <a:ext cx="4174358" cy="103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National Oceanic and </a:t>
            </a:r>
          </a:p>
          <a:p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Atmospheric</a:t>
            </a:r>
            <a:r>
              <a:rPr lang="en-US" sz="2400" baseline="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Administration</a:t>
            </a:r>
            <a:endParaRPr lang="en-US" sz="24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873B46-884B-E84F-B974-E245A71D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07" y="64947"/>
            <a:ext cx="8920156" cy="8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D646E-AFD3-1344-BA4A-45557BA5A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6034"/>
            <a:ext cx="10515600" cy="548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Google Shape;711;p54">
            <a:extLst>
              <a:ext uri="{FF2B5EF4-FFF2-40B4-BE49-F238E27FC236}">
                <a16:creationId xmlns:a16="http://schemas.microsoft.com/office/drawing/2014/main" id="{A3BA3C56-EDE4-8940-85F8-CCBCD770AF24}"/>
              </a:ext>
            </a:extLst>
          </p:cNvPr>
          <p:cNvSpPr txBox="1">
            <a:spLocks/>
          </p:cNvSpPr>
          <p:nvPr userDrawn="1"/>
        </p:nvSpPr>
        <p:spPr>
          <a:xfrm>
            <a:off x="11352437" y="6196353"/>
            <a:ext cx="830181" cy="673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b="0" i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634EAF-3A5E-D443-B508-2B1841C4881F}"/>
              </a:ext>
            </a:extLst>
          </p:cNvPr>
          <p:cNvSpPr/>
          <p:nvPr userDrawn="1"/>
        </p:nvSpPr>
        <p:spPr>
          <a:xfrm>
            <a:off x="0" y="923716"/>
            <a:ext cx="12192000" cy="45719"/>
          </a:xfrm>
          <a:prstGeom prst="rect">
            <a:avLst/>
          </a:prstGeom>
          <a:solidFill>
            <a:srgbClr val="000078"/>
          </a:solidFill>
          <a:ln>
            <a:solidFill>
              <a:srgbClr val="00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0078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10440215" y="85871"/>
            <a:ext cx="1698874" cy="811452"/>
            <a:chOff x="10533206" y="85874"/>
            <a:chExt cx="1587733" cy="75836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345F0FB-2B0B-0946-A4A8-51F7611BA1D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33206" y="85874"/>
              <a:ext cx="754966" cy="758366"/>
              <a:chOff x="310960" y="5520595"/>
              <a:chExt cx="1244130" cy="124973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7B9017E-5988-5844-9F5B-C9FF9C98F722}"/>
                  </a:ext>
                </a:extLst>
              </p:cNvPr>
              <p:cNvSpPr/>
              <p:nvPr userDrawn="1"/>
            </p:nvSpPr>
            <p:spPr>
              <a:xfrm>
                <a:off x="310960" y="5520595"/>
                <a:ext cx="1239704" cy="12397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Calibri" panose="020F0502020204030204" pitchFamily="34" charset="0"/>
                </a:endParaRPr>
              </a:p>
            </p:txBody>
          </p:sp>
          <p:pic>
            <p:nvPicPr>
              <p:cNvPr id="21" name="Google Shape;713;p54">
                <a:extLst>
                  <a:ext uri="{FF2B5EF4-FFF2-40B4-BE49-F238E27FC236}">
                    <a16:creationId xmlns:a16="http://schemas.microsoft.com/office/drawing/2014/main" id="{970ACC8B-EF90-3C4B-8960-764C4981D66B}"/>
                  </a:ext>
                </a:extLst>
              </p:cNvPr>
              <p:cNvPicPr preferRelativeResize="0">
                <a:picLocks noChangeAspect="1"/>
              </p:cNvPicPr>
              <p:nvPr userDrawn="1"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352774" y="5568011"/>
                <a:ext cx="1202316" cy="12023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5960" y="126311"/>
              <a:ext cx="844979" cy="705856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7435" y="39190"/>
            <a:ext cx="1338427" cy="864054"/>
          </a:xfrm>
          <a:prstGeom prst="rect">
            <a:avLst/>
          </a:prstGeom>
        </p:spPr>
      </p:pic>
      <p:sp>
        <p:nvSpPr>
          <p:cNvPr id="15" name="Footer Placeholder 4"/>
          <p:cNvSpPr txBox="1">
            <a:spLocks/>
          </p:cNvSpPr>
          <p:nvPr userDrawn="1"/>
        </p:nvSpPr>
        <p:spPr bwMode="auto">
          <a:xfrm>
            <a:off x="0" y="6646909"/>
            <a:ext cx="12192000" cy="2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800" b="1" kern="1200" baseline="0" dirty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+mn-cs"/>
              </a:rPr>
              <a:t>SWFO GS PGD Preliminary Design Review – August 30-31, 2021</a:t>
            </a:r>
            <a:endParaRPr lang="en-US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8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2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D646E-AFD3-1344-BA4A-45557BA5A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6034"/>
            <a:ext cx="10515600" cy="548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Google Shape;711;p54">
            <a:extLst>
              <a:ext uri="{FF2B5EF4-FFF2-40B4-BE49-F238E27FC236}">
                <a16:creationId xmlns:a16="http://schemas.microsoft.com/office/drawing/2014/main" id="{A3BA3C56-EDE4-8940-85F8-CCBCD770AF24}"/>
              </a:ext>
            </a:extLst>
          </p:cNvPr>
          <p:cNvSpPr txBox="1">
            <a:spLocks/>
          </p:cNvSpPr>
          <p:nvPr userDrawn="1"/>
        </p:nvSpPr>
        <p:spPr>
          <a:xfrm>
            <a:off x="11335185" y="6505146"/>
            <a:ext cx="830181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b="0" i="0" smtClean="0">
                <a:solidFill>
                  <a:srgbClr val="CCCC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b="0" i="0" dirty="0">
              <a:solidFill>
                <a:srgbClr val="CCCC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368F21B-E883-4CA0-8318-592CFF1794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440215" y="85871"/>
            <a:ext cx="1698874" cy="811452"/>
            <a:chOff x="10533206" y="85874"/>
            <a:chExt cx="1587733" cy="75836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F53435C-F143-4992-8829-06D93343CFE8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33206" y="85874"/>
              <a:ext cx="754966" cy="758366"/>
              <a:chOff x="310960" y="5520595"/>
              <a:chExt cx="1244130" cy="1249732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7B2B8CA-E3F6-4B8A-99C7-F7CF59640429}"/>
                  </a:ext>
                </a:extLst>
              </p:cNvPr>
              <p:cNvSpPr/>
              <p:nvPr userDrawn="1"/>
            </p:nvSpPr>
            <p:spPr>
              <a:xfrm>
                <a:off x="310960" y="5520595"/>
                <a:ext cx="1239704" cy="12397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Calibri" panose="020F0502020204030204" pitchFamily="34" charset="0"/>
                </a:endParaRPr>
              </a:p>
            </p:txBody>
          </p:sp>
          <p:pic>
            <p:nvPicPr>
              <p:cNvPr id="22" name="Google Shape;713;p54">
                <a:extLst>
                  <a:ext uri="{FF2B5EF4-FFF2-40B4-BE49-F238E27FC236}">
                    <a16:creationId xmlns:a16="http://schemas.microsoft.com/office/drawing/2014/main" id="{ACD25E6D-3ABC-407B-9EC0-43F738577CB1}"/>
                  </a:ext>
                </a:extLst>
              </p:cNvPr>
              <p:cNvPicPr preferRelativeResize="0">
                <a:picLocks noChangeAspect="1"/>
              </p:cNvPicPr>
              <p:nvPr userDrawn="1"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52774" y="5568011"/>
                <a:ext cx="1202316" cy="12023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56F9A71-A67F-4018-8D22-62485328D7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5960" y="126311"/>
              <a:ext cx="844979" cy="705856"/>
            </a:xfrm>
            <a:prstGeom prst="rect">
              <a:avLst/>
            </a:prstGeom>
          </p:spPr>
        </p:pic>
      </p:grp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AA0A5113-352A-4102-A8DB-6F9E12DE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07" y="64947"/>
            <a:ext cx="8920156" cy="8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27435" y="39190"/>
            <a:ext cx="1338427" cy="864054"/>
          </a:xfrm>
          <a:prstGeom prst="rect">
            <a:avLst/>
          </a:prstGeom>
        </p:spPr>
      </p:pic>
      <p:sp>
        <p:nvSpPr>
          <p:cNvPr id="14" name="Footer Placeholder 4"/>
          <p:cNvSpPr txBox="1">
            <a:spLocks/>
          </p:cNvSpPr>
          <p:nvPr userDrawn="1"/>
        </p:nvSpPr>
        <p:spPr bwMode="auto">
          <a:xfrm>
            <a:off x="0" y="6646909"/>
            <a:ext cx="12192000" cy="2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800" b="1" i="0" u="none" strike="noStrike" kern="1200" cap="none" baseline="0" dirty="0">
                <a:solidFill>
                  <a:srgbClr val="002060"/>
                </a:solidFill>
                <a:effectLst/>
                <a:latin typeface="Arial" pitchFamily="34" charset="0"/>
                <a:ea typeface="Arial"/>
                <a:cs typeface="Arial"/>
                <a:sym typeface="Arial"/>
              </a:rPr>
              <a:t>PRESENTATION TITLE – DATE – RESTRICTIONS (update via master slides)</a:t>
            </a:r>
            <a:endParaRPr lang="en-US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2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>
            <a:extLst>
              <a:ext uri="{FF2B5EF4-FFF2-40B4-BE49-F238E27FC236}">
                <a16:creationId xmlns:a16="http://schemas.microsoft.com/office/drawing/2014/main" id="{846F250A-5F0B-B749-9CAC-0922795CF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1" y="0"/>
            <a:ext cx="931756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1EA05325-2E10-5344-9262-1616CBAE8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017" y="960439"/>
            <a:ext cx="11819467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74066-DAA2-3B4A-A1E4-A12E0F993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0118" y="6356351"/>
            <a:ext cx="1951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CB243-703D-6847-8A0B-833DAA1C6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610D3-4AE7-F446-9793-D34A8F8AF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5717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E9973-8689-4C40-8990-F8D8957CB4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AEF5F9-CE2E-8C4A-AF22-8B525EE6CDEB}"/>
              </a:ext>
            </a:extLst>
          </p:cNvPr>
          <p:cNvCxnSpPr>
            <a:cxnSpLocks/>
          </p:cNvCxnSpPr>
          <p:nvPr userDrawn="1"/>
        </p:nvCxnSpPr>
        <p:spPr>
          <a:xfrm>
            <a:off x="0" y="86995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>
            <a:extLst>
              <a:ext uri="{FF2B5EF4-FFF2-40B4-BE49-F238E27FC236}">
                <a16:creationId xmlns:a16="http://schemas.microsoft.com/office/drawing/2014/main" id="{2E444DF6-775B-8546-82A5-091085306F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951"/>
          <a:stretch>
            <a:fillRect/>
          </a:stretch>
        </p:blipFill>
        <p:spPr bwMode="auto">
          <a:xfrm>
            <a:off x="34925" y="6265863"/>
            <a:ext cx="1187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1CD9A7-8AFB-1C48-8606-4AAD742750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3800" y="48418"/>
            <a:ext cx="7762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C18897C7-AEC1-5E43-ACE4-DE364058DE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00" r="25327"/>
          <a:stretch>
            <a:fillRect/>
          </a:stretch>
        </p:blipFill>
        <p:spPr bwMode="auto">
          <a:xfrm>
            <a:off x="11353801" y="6108700"/>
            <a:ext cx="7762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5B507E38-9ECE-5B41-8B0C-5242D7AF64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7150"/>
            <a:ext cx="10017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63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>
            <a:extLst>
              <a:ext uri="{FF2B5EF4-FFF2-40B4-BE49-F238E27FC236}">
                <a16:creationId xmlns:a16="http://schemas.microsoft.com/office/drawing/2014/main" id="{79D6B69E-095D-6444-BE38-787939B39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1" y="838201"/>
            <a:ext cx="10970684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ED71B47D-50F6-C440-B25C-442DE7D89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87363"/>
            <a:ext cx="914400" cy="24840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ts val="625"/>
              </a:spcBef>
              <a:buClr>
                <a:srgbClr val="FFFFFF"/>
              </a:buClr>
              <a:buSzPct val="100000"/>
              <a:buFont typeface="Arial" charset="0"/>
              <a:buNone/>
              <a:defRPr/>
            </a:pPr>
            <a:r>
              <a:rPr lang="en-GB" sz="1000" b="1" dirty="0">
                <a:solidFill>
                  <a:srgbClr val="FFFFFF"/>
                </a:solidFill>
                <a:cs typeface="Arial Unicode MS" charset="0"/>
              </a:rPr>
              <a:t>SMART</a:t>
            </a:r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2DC5972E-AC05-1A41-B661-D4E89CDE5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31750"/>
            <a:ext cx="955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33" name="Rectangle 7">
            <a:extLst>
              <a:ext uri="{FF2B5EF4-FFF2-40B4-BE49-F238E27FC236}">
                <a16:creationId xmlns:a16="http://schemas.microsoft.com/office/drawing/2014/main" id="{E8630D8D-B6B8-584A-A447-DCA04DCA9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6125"/>
            <a:ext cx="12192000" cy="46038"/>
          </a:xfrm>
          <a:prstGeom prst="rect">
            <a:avLst/>
          </a:prstGeom>
          <a:solidFill>
            <a:srgbClr val="993300"/>
          </a:solidFill>
          <a:ln w="9360">
            <a:solidFill>
              <a:srgbClr val="00007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B47F5-7710-0944-909B-6C21ABCAF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47200" y="6518276"/>
            <a:ext cx="2743200" cy="227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898989"/>
                </a:solidFill>
              </a:defRPr>
            </a:lvl1pPr>
          </a:lstStyle>
          <a:p>
            <a:r>
              <a:rPr lang="en-US" altLang="en-US" dirty="0"/>
              <a:t> </a:t>
            </a:r>
            <a:fld id="{E1072825-3618-7440-8DF1-45E8AA32077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622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panose="020B0604020202020204" pitchFamily="34" charset="0"/>
        <a:defRPr sz="3000" b="1">
          <a:solidFill>
            <a:srgbClr val="000076"/>
          </a:solidFill>
          <a:latin typeface="+mj-lt"/>
          <a:ea typeface="ＭＳ Ｐゴシック" charset="0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panose="020B0604020202020204" pitchFamily="34" charset="0"/>
        <a:defRPr sz="3000" b="1">
          <a:solidFill>
            <a:srgbClr val="000076"/>
          </a:solidFill>
          <a:latin typeface="Calibri Light" pitchFamily="34" charset="0"/>
          <a:ea typeface="ＭＳ Ｐゴシック" charset="0"/>
          <a:cs typeface="Arial Unicode MS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panose="020B0604020202020204" pitchFamily="34" charset="0"/>
        <a:defRPr sz="3000" b="1">
          <a:solidFill>
            <a:srgbClr val="000076"/>
          </a:solidFill>
          <a:latin typeface="Calibri Light" pitchFamily="34" charset="0"/>
          <a:ea typeface="ＭＳ Ｐゴシック" charset="0"/>
          <a:cs typeface="Arial Unicode MS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panose="020B0604020202020204" pitchFamily="34" charset="0"/>
        <a:defRPr sz="3000" b="1">
          <a:solidFill>
            <a:srgbClr val="000076"/>
          </a:solidFill>
          <a:latin typeface="Calibri Light" pitchFamily="34" charset="0"/>
          <a:ea typeface="ＭＳ Ｐゴシック" charset="0"/>
          <a:cs typeface="Arial Unicode MS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panose="020B0604020202020204" pitchFamily="34" charset="0"/>
        <a:defRPr sz="3000" b="1">
          <a:solidFill>
            <a:srgbClr val="000076"/>
          </a:solidFill>
          <a:latin typeface="Calibri Light" pitchFamily="34" charset="0"/>
          <a:ea typeface="ＭＳ Ｐゴシック" charset="0"/>
          <a:cs typeface="Arial Unicode MS" charset="0"/>
        </a:defRPr>
      </a:lvl5pPr>
      <a:lvl6pPr marL="4572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charset="0"/>
        <a:defRPr sz="2800" b="1">
          <a:solidFill>
            <a:srgbClr val="000076"/>
          </a:solidFill>
          <a:latin typeface="Arial" charset="0"/>
          <a:cs typeface="Arial Unicode MS" charset="0"/>
        </a:defRPr>
      </a:lvl6pPr>
      <a:lvl7pPr marL="9144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charset="0"/>
        <a:defRPr sz="2800" b="1">
          <a:solidFill>
            <a:srgbClr val="000076"/>
          </a:solidFill>
          <a:latin typeface="Arial" charset="0"/>
          <a:cs typeface="Arial Unicode MS" charset="0"/>
        </a:defRPr>
      </a:lvl7pPr>
      <a:lvl8pPr marL="13716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charset="0"/>
        <a:defRPr sz="2800" b="1">
          <a:solidFill>
            <a:srgbClr val="000076"/>
          </a:solidFill>
          <a:latin typeface="Arial" charset="0"/>
          <a:cs typeface="Arial Unicode MS" charset="0"/>
        </a:defRPr>
      </a:lvl8pPr>
      <a:lvl9pPr marL="1828800" algn="l" defTabSz="457200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76"/>
        </a:buClr>
        <a:buSzPct val="100000"/>
        <a:buFont typeface="Arial" charset="0"/>
        <a:defRPr sz="2800" b="1">
          <a:solidFill>
            <a:srgbClr val="000076"/>
          </a:solidFill>
          <a:latin typeface="Arial" charset="0"/>
          <a:cs typeface="Arial Unicode MS" charset="0"/>
        </a:defRPr>
      </a:lvl9pPr>
    </p:titleStyle>
    <p:bodyStyle>
      <a:lvl1pPr marL="341313" indent="-341313" algn="l" defTabSz="457200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76"/>
        </a:buClr>
        <a:buSzPct val="125000"/>
        <a:buFont typeface="Arial" panose="020B0604020202020204" pitchFamily="34" charset="0"/>
        <a:buChar char="•"/>
        <a:defRPr sz="2400" b="1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1363" indent="-284163" algn="l" defTabSz="457200" rtl="0" eaLnBrk="0" fontAlgn="base" hangingPunct="0">
        <a:lnSpc>
          <a:spcPct val="93000"/>
        </a:lnSpc>
        <a:spcBef>
          <a:spcPts val="550"/>
        </a:spcBef>
        <a:spcAft>
          <a:spcPct val="0"/>
        </a:spcAft>
        <a:buClr>
          <a:srgbClr val="990000"/>
        </a:buClr>
        <a:buSzPct val="125000"/>
        <a:buFont typeface="Arial" panose="020B0604020202020204" pitchFamily="34" charset="0"/>
        <a:buChar char="▪"/>
        <a:defRPr sz="2200">
          <a:solidFill>
            <a:srgbClr val="000000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1084263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1427163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▪"/>
        <a:defRPr sz="2000">
          <a:solidFill>
            <a:srgbClr val="000000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1770063" indent="-228600" algn="l" defTabSz="457200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−"/>
        <a:defRPr sz="2000">
          <a:solidFill>
            <a:srgbClr val="000000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222726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68446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14166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598863" indent="-228600" algn="l" defTabSz="457200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873B46-884B-E84F-B974-E245A71D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107" y="64947"/>
            <a:ext cx="8920156" cy="818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D646E-AFD3-1344-BA4A-45557BA5A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6034"/>
            <a:ext cx="10515600" cy="5489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Google Shape;711;p54">
            <a:extLst>
              <a:ext uri="{FF2B5EF4-FFF2-40B4-BE49-F238E27FC236}">
                <a16:creationId xmlns:a16="http://schemas.microsoft.com/office/drawing/2014/main" id="{A3BA3C56-EDE4-8940-85F8-CCBCD770AF24}"/>
              </a:ext>
            </a:extLst>
          </p:cNvPr>
          <p:cNvSpPr txBox="1">
            <a:spLocks/>
          </p:cNvSpPr>
          <p:nvPr userDrawn="1"/>
        </p:nvSpPr>
        <p:spPr>
          <a:xfrm>
            <a:off x="11361063" y="6159261"/>
            <a:ext cx="830181" cy="71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b="0" i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634EAF-3A5E-D443-B508-2B1841C4881F}"/>
              </a:ext>
            </a:extLst>
          </p:cNvPr>
          <p:cNvSpPr/>
          <p:nvPr userDrawn="1"/>
        </p:nvSpPr>
        <p:spPr>
          <a:xfrm>
            <a:off x="0" y="923716"/>
            <a:ext cx="12192000" cy="45719"/>
          </a:xfrm>
          <a:prstGeom prst="rect">
            <a:avLst/>
          </a:prstGeom>
          <a:solidFill>
            <a:srgbClr val="000078"/>
          </a:solidFill>
          <a:ln>
            <a:solidFill>
              <a:srgbClr val="00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000078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>
          <a:xfrm>
            <a:off x="10440215" y="85871"/>
            <a:ext cx="1698874" cy="811452"/>
            <a:chOff x="10533206" y="85874"/>
            <a:chExt cx="1587733" cy="75836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345F0FB-2B0B-0946-A4A8-51F7611BA1D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0533206" y="85874"/>
              <a:ext cx="754966" cy="758366"/>
              <a:chOff x="310960" y="5520595"/>
              <a:chExt cx="1244130" cy="124973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7B9017E-5988-5844-9F5B-C9FF9C98F722}"/>
                  </a:ext>
                </a:extLst>
              </p:cNvPr>
              <p:cNvSpPr/>
              <p:nvPr userDrawn="1"/>
            </p:nvSpPr>
            <p:spPr>
              <a:xfrm>
                <a:off x="310960" y="5520595"/>
                <a:ext cx="1239704" cy="12397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 i="0" dirty="0">
                  <a:latin typeface="Calibri" panose="020F0502020204030204" pitchFamily="34" charset="0"/>
                </a:endParaRPr>
              </a:p>
            </p:txBody>
          </p:sp>
          <p:pic>
            <p:nvPicPr>
              <p:cNvPr id="21" name="Google Shape;713;p54">
                <a:extLst>
                  <a:ext uri="{FF2B5EF4-FFF2-40B4-BE49-F238E27FC236}">
                    <a16:creationId xmlns:a16="http://schemas.microsoft.com/office/drawing/2014/main" id="{970ACC8B-EF90-3C4B-8960-764C4981D66B}"/>
                  </a:ext>
                </a:extLst>
              </p:cNvPr>
              <p:cNvPicPr preferRelativeResize="0">
                <a:picLocks noChangeAspect="1"/>
              </p:cNvPicPr>
              <p:nvPr userDrawn="1"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352774" y="5568011"/>
                <a:ext cx="1202316" cy="120231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5960" y="126311"/>
              <a:ext cx="844979" cy="705856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7435" y="39190"/>
            <a:ext cx="1338427" cy="864054"/>
          </a:xfrm>
          <a:prstGeom prst="rect">
            <a:avLst/>
          </a:prstGeom>
        </p:spPr>
      </p:pic>
      <p:sp>
        <p:nvSpPr>
          <p:cNvPr id="15" name="Footer Placeholder 4"/>
          <p:cNvSpPr txBox="1">
            <a:spLocks/>
          </p:cNvSpPr>
          <p:nvPr userDrawn="1"/>
        </p:nvSpPr>
        <p:spPr bwMode="auto">
          <a:xfrm>
            <a:off x="0" y="6646909"/>
            <a:ext cx="12192000" cy="21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800" b="1" kern="1200" baseline="0" dirty="0">
                <a:solidFill>
                  <a:srgbClr val="002060"/>
                </a:solidFill>
                <a:effectLst/>
                <a:latin typeface="Arial" pitchFamily="34" charset="0"/>
                <a:ea typeface="+mn-ea"/>
                <a:cs typeface="+mn-cs"/>
              </a:rPr>
              <a:t>SWFO GS PGD Preliminary Design Review – August 30-31, 2021</a:t>
            </a:r>
            <a:endParaRPr lang="en-US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4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2" r:id="rId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24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FF5FF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75232"/>
          </a:xfrm>
          <a:prstGeom prst="rect">
            <a:avLst/>
          </a:prstGeom>
        </p:spPr>
      </p:pic>
      <p:sp>
        <p:nvSpPr>
          <p:cNvPr id="4103" name="Line 7"/>
          <p:cNvSpPr>
            <a:spLocks noChangeShapeType="1"/>
          </p:cNvSpPr>
          <p:nvPr/>
        </p:nvSpPr>
        <p:spPr bwMode="gray">
          <a:xfrm>
            <a:off x="2" y="6593650"/>
            <a:ext cx="12191999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90678"/>
            <a:ext cx="11502189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02167" y="156583"/>
            <a:ext cx="8797252" cy="9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1327354" y="6642254"/>
            <a:ext cx="627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>
              <a:defRPr sz="900"/>
            </a:lvl1pPr>
          </a:lstStyle>
          <a:p>
            <a:pPr lvl="0"/>
            <a:r>
              <a:rPr lang="en-US" sz="900" noProof="0" dirty="0"/>
              <a:t>Page </a:t>
            </a:r>
            <a:fld id="{40C37770-DA01-443D-8F52-743E274B8728}" type="slidenum">
              <a:rPr lang="en-US" sz="900" noProof="0" smtClean="0"/>
              <a:pPr lvl="0"/>
              <a:t>‹#›</a:t>
            </a:fld>
            <a:endParaRPr lang="en-US" sz="900" noProof="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" y="6642254"/>
            <a:ext cx="20249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dirty="0"/>
              <a:t>CCOR</a:t>
            </a:r>
            <a:r>
              <a:rPr lang="en-US" sz="900" baseline="0" dirty="0"/>
              <a:t> GPA Development Overview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2861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0" fontAlgn="base" hangingPunct="0">
        <a:lnSpc>
          <a:spcPct val="100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0" fontAlgn="base" hangingPunct="0">
        <a:lnSpc>
          <a:spcPct val="100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2pPr>
      <a:lvl3pPr marL="963613" indent="-228600" algn="l" rtl="0" eaLnBrk="0" fontAlgn="base" hangingPunct="0">
        <a:lnSpc>
          <a:spcPct val="100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3pPr>
      <a:lvl4pPr marL="1193800" indent="-228600" algn="l" rtl="0" eaLnBrk="0" fontAlgn="base" hangingPunct="0">
        <a:lnSpc>
          <a:spcPct val="100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00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>
            <a:extLst>
              <a:ext uri="{FF2B5EF4-FFF2-40B4-BE49-F238E27FC236}">
                <a16:creationId xmlns:a16="http://schemas.microsoft.com/office/drawing/2014/main" id="{846F250A-5F0B-B749-9CAC-0922795CF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1" y="0"/>
            <a:ext cx="931756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1EA05325-2E10-5344-9262-1616CBAE8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017" y="960439"/>
            <a:ext cx="11819467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74066-DAA2-3B4A-A1E4-A12E0F993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80118" y="6356351"/>
            <a:ext cx="1951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11E6E2-5049-6643-8459-5BFD37009775}" type="datetime1">
              <a:rPr lang="en-US" smtClean="0"/>
              <a:pPr>
                <a:defRPr/>
              </a:pPr>
              <a:t>1/12/2025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CB243-703D-6847-8A0B-833DAA1C66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SWIPS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610D3-4AE7-F446-9793-D34A8F8AF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5717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7EE9973-8689-4C40-8990-F8D8957CB4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AEF5F9-CE2E-8C4A-AF22-8B525EE6CDEB}"/>
              </a:ext>
            </a:extLst>
          </p:cNvPr>
          <p:cNvCxnSpPr>
            <a:cxnSpLocks/>
          </p:cNvCxnSpPr>
          <p:nvPr userDrawn="1"/>
        </p:nvCxnSpPr>
        <p:spPr>
          <a:xfrm>
            <a:off x="0" y="869950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>
            <a:extLst>
              <a:ext uri="{FF2B5EF4-FFF2-40B4-BE49-F238E27FC236}">
                <a16:creationId xmlns:a16="http://schemas.microsoft.com/office/drawing/2014/main" id="{2E444DF6-775B-8546-82A5-091085306F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951"/>
          <a:stretch>
            <a:fillRect/>
          </a:stretch>
        </p:blipFill>
        <p:spPr bwMode="auto">
          <a:xfrm>
            <a:off x="34925" y="6265863"/>
            <a:ext cx="11874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1CD9A7-8AFB-1C48-8606-4AAD742750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53800" y="48418"/>
            <a:ext cx="7762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id="{C18897C7-AEC1-5E43-ACE4-DE364058DE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900" r="25327"/>
          <a:stretch>
            <a:fillRect/>
          </a:stretch>
        </p:blipFill>
        <p:spPr bwMode="auto">
          <a:xfrm>
            <a:off x="11353801" y="6108700"/>
            <a:ext cx="7762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5B507E38-9ECE-5B41-8B0C-5242D7AF64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57150"/>
            <a:ext cx="10017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07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sldNum="0"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53263" y="4599588"/>
            <a:ext cx="6039642" cy="1177925"/>
          </a:xfrm>
        </p:spPr>
        <p:txBody>
          <a:bodyPr/>
          <a:lstStyle/>
          <a:p>
            <a:r>
              <a:rPr lang="en-US" dirty="0"/>
              <a:t>A. Thernisien, NRL</a:t>
            </a:r>
          </a:p>
          <a:p>
            <a:r>
              <a:rPr lang="en-US" dirty="0"/>
              <a:t>SWFO PGD PDR, August 30, 2021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24125" y="997530"/>
            <a:ext cx="5862638" cy="2462563"/>
          </a:xfrm>
        </p:spPr>
        <p:txBody>
          <a:bodyPr/>
          <a:lstStyle/>
          <a:p>
            <a:r>
              <a:rPr lang="en-US" dirty="0"/>
              <a:t>4b. CCOR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GPA Development Overview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7860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CCOR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Observe coronal mass ejections (CMEs), in particular halo CMEs</a:t>
            </a:r>
            <a:endParaRPr lang="en-US" sz="1000" dirty="0"/>
          </a:p>
          <a:p>
            <a:r>
              <a:rPr lang="en-US" sz="1800" dirty="0"/>
              <a:t>Determine their direction, and speed based on model</a:t>
            </a:r>
          </a:p>
          <a:p>
            <a:pPr lvl="1"/>
            <a:r>
              <a:rPr lang="en-US" sz="1800" dirty="0"/>
              <a:t>Ice cream cone, GCS, …</a:t>
            </a:r>
          </a:p>
          <a:p>
            <a:r>
              <a:rPr lang="en-US" sz="1800" dirty="0"/>
              <a:t>Estimate CME mass</a:t>
            </a:r>
          </a:p>
          <a:p>
            <a:r>
              <a:rPr lang="en-US" sz="1800" dirty="0"/>
              <a:t>Estimate time arrival at Earth</a:t>
            </a:r>
          </a:p>
          <a:p>
            <a:endParaRPr lang="en-US" sz="800" dirty="0"/>
          </a:p>
          <a:p>
            <a:r>
              <a:rPr lang="en-US" sz="1800" dirty="0">
                <a:solidFill>
                  <a:srgbClr val="FF0000"/>
                </a:solidFill>
              </a:rPr>
              <a:t>CCOR Performance Requirements</a:t>
            </a:r>
          </a:p>
          <a:p>
            <a:pPr lvl="1"/>
            <a:r>
              <a:rPr lang="en-US" sz="1800" dirty="0"/>
              <a:t>CCOR-1 (GOES-U): from 3.7Rsun to 17Rsun, Earth, 50arcsec resolution</a:t>
            </a:r>
          </a:p>
          <a:p>
            <a:pPr lvl="1"/>
            <a:r>
              <a:rPr lang="en-US" sz="1800" dirty="0"/>
              <a:t>CCOR-2 (SWFO-L1): from 3.0Rsun to 22Rsun, L1, 70arcsec resolution</a:t>
            </a:r>
          </a:p>
          <a:p>
            <a:r>
              <a:rPr lang="en-US" sz="1800" dirty="0"/>
              <a:t>Cadence: one 2k x 2k image every 15 minutes</a:t>
            </a:r>
          </a:p>
          <a:p>
            <a:r>
              <a:rPr lang="en-US" sz="1800" dirty="0"/>
              <a:t>Latency: &lt;12min transfer to spacecraft</a:t>
            </a:r>
          </a:p>
          <a:p>
            <a:r>
              <a:rPr lang="en-US" sz="1800" dirty="0"/>
              <a:t>Photometric accuracy: &lt;10%</a:t>
            </a:r>
          </a:p>
          <a:p>
            <a:endParaRPr lang="en-US" sz="800" dirty="0"/>
          </a:p>
          <a:p>
            <a:r>
              <a:rPr lang="en-US" sz="1200" dirty="0"/>
              <a:t>Requirement documents: Performance Operational Requirement Document (PORD)</a:t>
            </a:r>
          </a:p>
          <a:p>
            <a:pPr lvl="1"/>
            <a:r>
              <a:rPr lang="en-US" sz="1200" dirty="0"/>
              <a:t>CCOR-1: SSD-RQT-CC007 Rev. A</a:t>
            </a:r>
          </a:p>
          <a:p>
            <a:pPr lvl="1"/>
            <a:r>
              <a:rPr lang="en-US" sz="1200" dirty="0"/>
              <a:t>CCOR-2: SSD-RQT-CL004 Rev. -</a:t>
            </a:r>
          </a:p>
          <a:p>
            <a:endParaRPr lang="en-US" sz="1800" dirty="0"/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7245295" y="65430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67854" y="3341735"/>
            <a:ext cx="8728364" cy="307050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3115" y="6600750"/>
            <a:ext cx="22942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SWFO PGD PDR, August 30,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B7213D-43FF-49B0-9658-880015C72D26}"/>
              </a:ext>
            </a:extLst>
          </p:cNvPr>
          <p:cNvSpPr txBox="1"/>
          <p:nvPr/>
        </p:nvSpPr>
        <p:spPr>
          <a:xfrm>
            <a:off x="10010194" y="6271578"/>
            <a:ext cx="1802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R: 4.13, 4.15; C: SDD  </a:t>
            </a:r>
          </a:p>
        </p:txBody>
      </p:sp>
    </p:spTree>
    <p:extLst>
      <p:ext uri="{BB962C8B-B14F-4D97-AF65-F5344CB8AC3E}">
        <p14:creationId xmlns:p14="http://schemas.microsoft.com/office/powerpoint/2010/main" val="92630315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CCOR Performance Requirements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33115" y="6600750"/>
            <a:ext cx="22942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SWFO PGD PDR, August 30, 2021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F1D01F4-A9A9-F34A-BC64-8A792B936134}"/>
              </a:ext>
            </a:extLst>
          </p:cNvPr>
          <p:cNvGraphicFramePr>
            <a:graphicFrameLocks/>
          </p:cNvGraphicFramePr>
          <p:nvPr/>
        </p:nvGraphicFramePr>
        <p:xfrm>
          <a:off x="820653" y="1561999"/>
          <a:ext cx="10321479" cy="4212267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074014">
                  <a:extLst>
                    <a:ext uri="{9D8B030D-6E8A-4147-A177-3AD203B41FA5}">
                      <a16:colId xmlns:a16="http://schemas.microsoft.com/office/drawing/2014/main" val="60512675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784826754"/>
                    </a:ext>
                  </a:extLst>
                </a:gridCol>
                <a:gridCol w="4047065">
                  <a:extLst>
                    <a:ext uri="{9D8B030D-6E8A-4147-A177-3AD203B41FA5}">
                      <a16:colId xmlns:a16="http://schemas.microsoft.com/office/drawing/2014/main" val="3089610144"/>
                    </a:ext>
                  </a:extLst>
                </a:gridCol>
              </a:tblGrid>
              <a:tr h="46827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41500" algn="r"/>
                        </a:tabLst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Specifications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55370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Requirements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55370" algn="l"/>
                        </a:tabLst>
                      </a:pP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9656279"/>
                  </a:ext>
                </a:extLst>
              </a:tr>
              <a:tr h="306505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CCOR-1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CCOR-2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3776670"/>
                  </a:ext>
                </a:extLst>
              </a:tr>
              <a:tr h="3065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Requirement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 Doc. (PORD*)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SSD-RQT-CC007 Rev. 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SSD-RQT-CL004 Rev. 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9887378"/>
                  </a:ext>
                </a:extLst>
              </a:tr>
              <a:tr h="3065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Spacecraft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GOES-U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SWFO-L1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7220613"/>
                  </a:ext>
                </a:extLst>
              </a:tr>
              <a:tr h="3065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Bandpass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WL: 450-750nm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WL: 450-750nm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2730999"/>
                  </a:ext>
                </a:extLst>
              </a:tr>
              <a:tr h="3065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FOV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3.7</a:t>
                      </a:r>
                      <a:r>
                        <a:rPr lang="en-US" sz="18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 to 17 Rsun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3.0 to 22 Rsun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5746548"/>
                  </a:ext>
                </a:extLst>
              </a:tr>
              <a:tr h="3065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Spatial resolution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50 arcsec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70 arcsec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7695838"/>
                  </a:ext>
                </a:extLst>
              </a:tr>
              <a:tr h="3065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Image size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2048x1920 pixels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2048x1920 pixels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1908491"/>
                  </a:ext>
                </a:extLst>
              </a:tr>
              <a:tr h="3065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Cadence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15 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15 min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8848862"/>
                  </a:ext>
                </a:extLst>
              </a:tr>
              <a:tr h="2788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Latency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&lt; 12 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≤ 18 min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117063"/>
                  </a:ext>
                </a:extLst>
              </a:tr>
              <a:tr h="4001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Photometric accuracy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&lt;</a:t>
                      </a:r>
                      <a:r>
                        <a:rPr lang="en-US" sz="18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 10 %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&lt;</a:t>
                      </a:r>
                      <a:r>
                        <a:rPr lang="en-US" sz="18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 10 %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9361884"/>
                  </a:ext>
                </a:extLst>
              </a:tr>
              <a:tr h="6130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Minimum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 corona intensity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≥1.0e-11 Bsun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≥1.0e-11 Bsun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4618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0653" y="5945836"/>
            <a:ext cx="5791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 PORD: Performance Operational Requirement Document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10D7C-1248-4CFE-BE12-339C9B436378}"/>
              </a:ext>
            </a:extLst>
          </p:cNvPr>
          <p:cNvSpPr txBox="1"/>
          <p:nvPr/>
        </p:nvSpPr>
        <p:spPr>
          <a:xfrm>
            <a:off x="10010194" y="6271578"/>
            <a:ext cx="1802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R: 4.13, 4.15; C: SDD  </a:t>
            </a:r>
          </a:p>
        </p:txBody>
      </p:sp>
    </p:spTree>
    <p:extLst>
      <p:ext uri="{BB962C8B-B14F-4D97-AF65-F5344CB8AC3E}">
        <p14:creationId xmlns:p14="http://schemas.microsoft.com/office/powerpoint/2010/main" val="157529156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CCOR As Built </a:t>
            </a:r>
            <a:r>
              <a:rPr lang="en-US" dirty="0"/>
              <a:t>Specs</a:t>
            </a:r>
          </a:p>
        </p:txBody>
      </p:sp>
      <p:sp>
        <p:nvSpPr>
          <p:cNvPr id="4" name="Rectangle 3"/>
          <p:cNvSpPr/>
          <p:nvPr/>
        </p:nvSpPr>
        <p:spPr>
          <a:xfrm>
            <a:off x="4733115" y="6600750"/>
            <a:ext cx="22942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SWFO PGD PDR, August 30, 2021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2F1D01F4-A9A9-F34A-BC64-8A792B9361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421074"/>
              </p:ext>
            </p:extLst>
          </p:nvPr>
        </p:nvGraphicFramePr>
        <p:xfrm>
          <a:off x="820653" y="1561999"/>
          <a:ext cx="10321479" cy="4212267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074014">
                  <a:extLst>
                    <a:ext uri="{9D8B030D-6E8A-4147-A177-3AD203B41FA5}">
                      <a16:colId xmlns:a16="http://schemas.microsoft.com/office/drawing/2014/main" val="60512675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784826754"/>
                    </a:ext>
                  </a:extLst>
                </a:gridCol>
                <a:gridCol w="4047065">
                  <a:extLst>
                    <a:ext uri="{9D8B030D-6E8A-4147-A177-3AD203B41FA5}">
                      <a16:colId xmlns:a16="http://schemas.microsoft.com/office/drawing/2014/main" val="3089610144"/>
                    </a:ext>
                  </a:extLst>
                </a:gridCol>
              </a:tblGrid>
              <a:tr h="46827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41500" algn="r"/>
                        </a:tabLst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Specifications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55370" algn="l"/>
                        </a:tabLs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Requirements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55370" algn="l"/>
                        </a:tabLst>
                      </a:pP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9656279"/>
                  </a:ext>
                </a:extLst>
              </a:tr>
              <a:tr h="306505"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CCOR-1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CCOR-2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3776670"/>
                  </a:ext>
                </a:extLst>
              </a:tr>
              <a:tr h="3065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Requirement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 Doc. (PORD*)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SSD-RQT-CC007 Rev. 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SSD-RQT-CL004 Rev. 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9887378"/>
                  </a:ext>
                </a:extLst>
              </a:tr>
              <a:tr h="3065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Spacecraft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GOES-19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SWFO-L1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7220613"/>
                  </a:ext>
                </a:extLst>
              </a:tr>
              <a:tr h="3065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Bandpass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WL: 450-750nm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WL: 450-750nm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2730999"/>
                  </a:ext>
                </a:extLst>
              </a:tr>
              <a:tr h="3065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FOV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4.1 to 20 Rsun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3.4 to 25 Rsun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5746548"/>
                  </a:ext>
                </a:extLst>
              </a:tr>
              <a:tr h="3065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Spatial resolution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4</a:t>
                      </a:r>
                      <a:r>
                        <a:rPr lang="en-US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0 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arcsec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65 arcsec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7695838"/>
                  </a:ext>
                </a:extLst>
              </a:tr>
              <a:tr h="3065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Image size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2048x1920 pixels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2048x1920 pixels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1908491"/>
                  </a:ext>
                </a:extLst>
              </a:tr>
              <a:tr h="3065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Cadence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15 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15 min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8848862"/>
                  </a:ext>
                </a:extLst>
              </a:tr>
              <a:tr h="27882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Latency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&lt; 12 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≤ 18 min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117063"/>
                  </a:ext>
                </a:extLst>
              </a:tr>
              <a:tr h="4001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Photometric accuracy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&lt;</a:t>
                      </a:r>
                      <a:r>
                        <a:rPr lang="en-US" sz="18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 10 %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&lt;</a:t>
                      </a:r>
                      <a:r>
                        <a:rPr lang="en-US" sz="18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 10 %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9361884"/>
                  </a:ext>
                </a:extLst>
              </a:tr>
              <a:tr h="6130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Minimum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 corona intensity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 (Body CS)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&lt;1.0e-11 Bsun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 (Body CS)" panose="02020603050405020304" pitchFamily="18" charset="0"/>
                        </a:rPr>
                        <a:t>&lt;1.0e-11 Bsun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4618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0653" y="5945836"/>
            <a:ext cx="5791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 PORD: Performance Operational Requirement Document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10D7C-1248-4CFE-BE12-339C9B436378}"/>
              </a:ext>
            </a:extLst>
          </p:cNvPr>
          <p:cNvSpPr txBox="1"/>
          <p:nvPr/>
        </p:nvSpPr>
        <p:spPr>
          <a:xfrm>
            <a:off x="10010194" y="6271578"/>
            <a:ext cx="1802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R: 4.13, 4.15; C: SDD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7411D-8829-0533-20E0-E66CC06C596E}"/>
              </a:ext>
            </a:extLst>
          </p:cNvPr>
          <p:cNvSpPr txBox="1"/>
          <p:nvPr/>
        </p:nvSpPr>
        <p:spPr>
          <a:xfrm>
            <a:off x="8467345" y="4381230"/>
            <a:ext cx="360756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Allocated from re</a:t>
            </a:r>
            <a:r>
              <a:rPr lang="en-US" dirty="0" smtClean="0"/>
              <a:t>quirement for total latency </a:t>
            </a:r>
            <a:r>
              <a:rPr lang="en-US" dirty="0"/>
              <a:t>to </a:t>
            </a:r>
            <a:r>
              <a:rPr lang="en-US" dirty="0" smtClean="0"/>
              <a:t>user (both CCORs): </a:t>
            </a:r>
            <a:r>
              <a:rPr lang="en-US" dirty="0"/>
              <a:t>&lt; 30 </a:t>
            </a:r>
            <a:r>
              <a:rPr lang="en-US" dirty="0" smtClean="0"/>
              <a:t>min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27411D-8829-0533-20E0-E66CC06C596E}"/>
              </a:ext>
            </a:extLst>
          </p:cNvPr>
          <p:cNvSpPr txBox="1"/>
          <p:nvPr/>
        </p:nvSpPr>
        <p:spPr>
          <a:xfrm>
            <a:off x="1107358" y="724577"/>
            <a:ext cx="2609087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Slide added in January 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09984"/>
      </p:ext>
    </p:extLst>
  </p:cSld>
  <p:clrMapOvr>
    <a:masterClrMapping/>
  </p:clrMapOvr>
  <p:transition spd="med">
    <p:fade/>
  </p:transition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theme/theme1.xml><?xml version="1.0" encoding="utf-8"?>
<a:theme xmlns:a="http://schemas.openxmlformats.org/drawingml/2006/main" name="Title Sl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th Heading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ithout Heading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  <a:ext uri="{FAA26D3D-D897-4be2-8F04-BA451C77F1D7}">
            <ma14:placeholderFlag xmlns:ma14="http://schemas.microsoft.com/office/mac/drawingml/2011/main" xmlns="" val="1"/>
          </a:ext>
        </a:extLst>
      </a:spPr>
      <a:bodyPr lIns="90000" tIns="46800" rIns="90000" bIns="46800"/>
      <a:lstStyle>
        <a:defPPr>
          <a:spcBef>
            <a:spcPts val="0"/>
          </a:spcBef>
          <a:buFont typeface="Arial" charset="0"/>
          <a:buChar char="•"/>
          <a:defRPr sz="1600" b="1" dirty="0" smtClean="0">
            <a:solidFill>
              <a:srgbClr val="000000"/>
            </a:solidFill>
            <a:cs typeface="Arial Unicode MS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With Heading B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Heritage 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2688</TotalTime>
  <Words>382</Words>
  <Application>Microsoft Office PowerPoint</Application>
  <PresentationFormat>Widescreen</PresentationFormat>
  <Paragraphs>100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</vt:i4>
      </vt:variant>
    </vt:vector>
  </HeadingPairs>
  <TitlesOfParts>
    <vt:vector size="23" baseType="lpstr">
      <vt:lpstr>ＭＳ Ｐゴシック</vt:lpstr>
      <vt:lpstr>Arial</vt:lpstr>
      <vt:lpstr>Arial Narrow</vt:lpstr>
      <vt:lpstr>Arial Unicode MS</vt:lpstr>
      <vt:lpstr>Calibri</vt:lpstr>
      <vt:lpstr>Calibri Light</vt:lpstr>
      <vt:lpstr>Courier New</vt:lpstr>
      <vt:lpstr>System Font Regular</vt:lpstr>
      <vt:lpstr>Times New Roman</vt:lpstr>
      <vt:lpstr>Times New Roman (Body CS)</vt:lpstr>
      <vt:lpstr>Wingdings</vt:lpstr>
      <vt:lpstr>Title Slide</vt:lpstr>
      <vt:lpstr>With Heading Bar</vt:lpstr>
      <vt:lpstr>Without Heading Bar</vt:lpstr>
      <vt:lpstr>Office Theme</vt:lpstr>
      <vt:lpstr>4_Office Theme</vt:lpstr>
      <vt:lpstr>2_With Heading Bar</vt:lpstr>
      <vt:lpstr>1_Heritage Blue</vt:lpstr>
      <vt:lpstr>2_Office Theme</vt:lpstr>
      <vt:lpstr>4b. CCOR   GPA Development Overview </vt:lpstr>
      <vt:lpstr>CCOR Science</vt:lpstr>
      <vt:lpstr>CCOR Performance Requirements</vt:lpstr>
      <vt:lpstr>CCOR As Built Specs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Vargas, Marco (GSFC-4170)[NOAA]</dc:creator>
  <cp:lastModifiedBy>Vassiliadis, Dimitrios V. (GSFC-692.0)[NOAA]</cp:lastModifiedBy>
  <cp:revision>212</cp:revision>
  <dcterms:modified xsi:type="dcterms:W3CDTF">2025-01-12T14:37:01Z</dcterms:modified>
</cp:coreProperties>
</file>