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Play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gwK6SbCmN500NKsHL3hAoBWm4j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Play-bold.fntdata"/><Relationship Id="rId12" Type="http://schemas.openxmlformats.org/officeDocument/2006/relationships/font" Target="fonts/Play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1" Type="http://schemas.openxmlformats.org/officeDocument/2006/relationships/image" Target="../media/image13.png"/><Relationship Id="rId10" Type="http://schemas.openxmlformats.org/officeDocument/2006/relationships/image" Target="../media/image12.jpg"/><Relationship Id="rId9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28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8.png"/><Relationship Id="rId5" Type="http://schemas.openxmlformats.org/officeDocument/2006/relationships/image" Target="../media/image24.jpg"/><Relationship Id="rId6" Type="http://schemas.openxmlformats.org/officeDocument/2006/relationships/image" Target="../media/image19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0.jpg"/><Relationship Id="rId10" Type="http://schemas.openxmlformats.org/officeDocument/2006/relationships/image" Target="../media/image20.png"/><Relationship Id="rId9" Type="http://schemas.openxmlformats.org/officeDocument/2006/relationships/image" Target="../media/image30.jpg"/><Relationship Id="rId5" Type="http://schemas.openxmlformats.org/officeDocument/2006/relationships/image" Target="../media/image4.jpg"/><Relationship Id="rId6" Type="http://schemas.openxmlformats.org/officeDocument/2006/relationships/image" Target="../media/image32.jpg"/><Relationship Id="rId7" Type="http://schemas.openxmlformats.org/officeDocument/2006/relationships/image" Target="../media/image31.jpg"/><Relationship Id="rId8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30956" y="1447380"/>
            <a:ext cx="11930088" cy="19006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 sz="4800"/>
              <a:t>Supporting Geostationary Observations from TEMPO and GeoXO: High-Resolution Surface Measurements from NOAA's ARC Mobile Lab</a:t>
            </a:r>
            <a:endParaRPr b="1"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972200" y="3468400"/>
            <a:ext cx="10381500" cy="3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Xinrong Ren</a:t>
            </a:r>
            <a:r>
              <a:rPr baseline="30000" lang="en-US"/>
              <a:t>1</a:t>
            </a:r>
            <a:r>
              <a:rPr lang="en-US"/>
              <a:t>, Phil Stratton</a:t>
            </a:r>
            <a:r>
              <a:rPr baseline="30000" lang="en-US"/>
              <a:t>1,2</a:t>
            </a:r>
            <a:r>
              <a:rPr lang="en-US"/>
              <a:t>, Jiayang Sun</a:t>
            </a:r>
            <a:r>
              <a:rPr baseline="30000" lang="en-US"/>
              <a:t>1,2</a:t>
            </a:r>
            <a:r>
              <a:rPr lang="en-US"/>
              <a:t>, Paul Kelley</a:t>
            </a:r>
            <a:r>
              <a:rPr baseline="30000" lang="en-US"/>
              <a:t>1,2</a:t>
            </a:r>
            <a:r>
              <a:rPr lang="en-US"/>
              <a:t>, Winston Luke</a:t>
            </a:r>
            <a:r>
              <a:rPr baseline="30000" lang="en-US"/>
              <a:t>1</a:t>
            </a:r>
            <a:r>
              <a:rPr lang="en-US"/>
              <a:t>, Russ Dickerson</a:t>
            </a:r>
            <a:r>
              <a:rPr baseline="30000" lang="en-US"/>
              <a:t>2</a:t>
            </a:r>
            <a:r>
              <a:rPr lang="en-US"/>
              <a:t>, Zigang Wei</a:t>
            </a:r>
            <a:r>
              <a:rPr baseline="30000" lang="en-US"/>
              <a:t>3</a:t>
            </a:r>
            <a:r>
              <a:rPr lang="en-US"/>
              <a:t>, Shobha Kondragunta</a:t>
            </a:r>
            <a:r>
              <a:rPr baseline="30000" lang="en-US"/>
              <a:t>3</a:t>
            </a:r>
            <a:r>
              <a:rPr lang="en-US"/>
              <a:t>, and Joel Dreessen</a:t>
            </a:r>
            <a:r>
              <a:rPr baseline="30000" lang="en-US"/>
              <a:t>4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aseline="30000" sz="1600"/>
          </a:p>
          <a:p>
            <a:pPr indent="0" lvl="5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aseline="30000" lang="en-US" sz="1800"/>
              <a:t>1</a:t>
            </a:r>
            <a:r>
              <a:rPr lang="en-US" sz="1800"/>
              <a:t>NOAA/OAR/Air Resources Lab</a:t>
            </a:r>
            <a:endParaRPr/>
          </a:p>
          <a:p>
            <a:pPr indent="0" lvl="5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aseline="30000" lang="en-US" sz="1800"/>
              <a:t>2</a:t>
            </a:r>
            <a:r>
              <a:rPr lang="en-US" sz="1800"/>
              <a:t>University of Maryland</a:t>
            </a:r>
            <a:endParaRPr/>
          </a:p>
          <a:p>
            <a:pPr indent="0" lvl="5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aseline="30000" lang="en-US" sz="1800"/>
              <a:t>3</a:t>
            </a:r>
            <a:r>
              <a:rPr lang="en-US" sz="1800"/>
              <a:t>NOAA/NESDIS/Center for Satellite Applications and Research</a:t>
            </a:r>
            <a:endParaRPr/>
          </a:p>
          <a:p>
            <a:pPr indent="0" lvl="5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aseline="30000" lang="en-US" sz="1800"/>
              <a:t>4</a:t>
            </a:r>
            <a:r>
              <a:rPr lang="en-US" sz="1800"/>
              <a:t>Maryland Department of Environment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78185" y="86719"/>
            <a:ext cx="1313815" cy="131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956" y="0"/>
            <a:ext cx="1400534" cy="140053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891650" y="123975"/>
            <a:ext cx="104622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b="1" lang="en-US" sz="3600"/>
              <a:t>NOAA’s ARC Mobile Lab Team and Instrument Suite</a:t>
            </a:r>
            <a:endParaRPr b="1" sz="3600"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267" y="1095660"/>
            <a:ext cx="397033" cy="5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0" l="19039" r="24647" t="20140"/>
          <a:stretch/>
        </p:blipFill>
        <p:spPr>
          <a:xfrm>
            <a:off x="179267" y="1699355"/>
            <a:ext cx="538721" cy="596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677900" y="1127300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Xinrong Ren - NOAA ARL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677900" y="1736900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Paul Kelley - NOAA ARL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9192" y="1630467"/>
            <a:ext cx="538732" cy="53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4277825" y="1673900"/>
            <a:ext cx="417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Jiayang Sun - U. of MD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2565" y="1462908"/>
            <a:ext cx="465084" cy="59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7647650" y="1503725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Hannah Daley - U. of MD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70900" y="860833"/>
            <a:ext cx="538733" cy="53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8509700" y="924100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Phil Stratton - NOAA ARL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625" y="2288901"/>
            <a:ext cx="2988276" cy="2264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O_uMjnee4PtyhXEwZ6RxxhEdVxnFovBF0lh1kgKlJsBe-70m1NDDH5TZhGKEwd66KRfCwMt0L8vTzbQDW6Y1lxhpzftZ_uUYoDNJQcLykO2stQH-KojJwAPaQJnRTMAKigEJ50lwP8f325PGtNJ9EQ=nw" id="109" name="Google Shape;10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12700" y="2288900"/>
            <a:ext cx="2760638" cy="226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115350" y="4695575"/>
            <a:ext cx="5558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Instrumented Chevy Suburban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EcoFlow battery generators with a capacity of 10.8 KWh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8-10 hours of measurement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inlets, one for gases, the other for aerosols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43881" y="895063"/>
            <a:ext cx="409353" cy="5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4259300" y="974900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Winston Luke - NOAA ARL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>
            <p:ph idx="12" type="sldNum"/>
          </p:nvPr>
        </p:nvSpPr>
        <p:spPr>
          <a:xfrm>
            <a:off x="9252850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26500" y="2146663"/>
            <a:ext cx="5969551" cy="444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a city with a heat map&#10;&#10;Description automatically generated with medium confidence" id="119" name="Google Shape;1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2576" y="367739"/>
            <a:ext cx="4159843" cy="311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320" y="385111"/>
            <a:ext cx="4416896" cy="331267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0" y="-55275"/>
            <a:ext cx="1211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NOAA’s ARC Mobile Measurements in Baltimore and Washington, DC</a:t>
            </a:r>
            <a:endParaRPr/>
          </a:p>
        </p:txBody>
      </p:sp>
      <p:pic>
        <p:nvPicPr>
          <p:cNvPr descr="A map of a city&#10;&#10;Description automatically generated" id="123" name="Google Shape;12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9095" y="3967274"/>
            <a:ext cx="3581083" cy="282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9420" y="3533807"/>
            <a:ext cx="4416900" cy="331267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2748604" y="3550486"/>
            <a:ext cx="196049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Carbon (ng m</a:t>
            </a:r>
            <a:r>
              <a:rPr b="0" baseline="3000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1037831" y="3743769"/>
            <a:ext cx="13945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Baltimore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1037829" y="637622"/>
            <a:ext cx="23982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DC-Baltimore</a:t>
            </a:r>
            <a:endParaRPr/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56532" y="565058"/>
            <a:ext cx="3535468" cy="2952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 txBox="1"/>
          <p:nvPr/>
        </p:nvSpPr>
        <p:spPr>
          <a:xfrm>
            <a:off x="8865403" y="526079"/>
            <a:ext cx="28232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Washington, DC</a:t>
            </a:r>
            <a:endParaRPr/>
          </a:p>
        </p:txBody>
      </p:sp>
      <p:sp>
        <p:nvSpPr>
          <p:cNvPr id="130" name="Google Shape;130;p3"/>
          <p:cNvSpPr txBox="1"/>
          <p:nvPr/>
        </p:nvSpPr>
        <p:spPr>
          <a:xfrm>
            <a:off x="4673256" y="3365820"/>
            <a:ext cx="3861816" cy="5847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Hot colors indicate where NOAA’s ARC frequently observed high concentrations.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92470" y="3765930"/>
            <a:ext cx="4032676" cy="302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 txBox="1"/>
          <p:nvPr/>
        </p:nvSpPr>
        <p:spPr>
          <a:xfrm>
            <a:off x="8939303" y="4123464"/>
            <a:ext cx="28232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Washington, DC</a:t>
            </a:r>
            <a:endParaRPr/>
          </a:p>
        </p:txBody>
      </p:sp>
      <p:sp>
        <p:nvSpPr>
          <p:cNvPr id="133" name="Google Shape;133;p3"/>
          <p:cNvSpPr txBox="1"/>
          <p:nvPr/>
        </p:nvSpPr>
        <p:spPr>
          <a:xfrm>
            <a:off x="10277041" y="3765930"/>
            <a:ext cx="200759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Carbon (ng m</a:t>
            </a:r>
            <a:r>
              <a:rPr baseline="30000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4948612" y="4052972"/>
            <a:ext cx="13945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Baltimore</a:t>
            </a:r>
            <a:endParaRPr/>
          </a:p>
        </p:txBody>
      </p:sp>
      <p:sp>
        <p:nvSpPr>
          <p:cNvPr id="135" name="Google Shape;135;p3"/>
          <p:cNvSpPr txBox="1"/>
          <p:nvPr/>
        </p:nvSpPr>
        <p:spPr>
          <a:xfrm>
            <a:off x="4974329" y="585858"/>
            <a:ext cx="13945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Baltimore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/>
          <p:nvPr>
            <p:ph type="title"/>
          </p:nvPr>
        </p:nvSpPr>
        <p:spPr>
          <a:xfrm>
            <a:off x="738351" y="-117521"/>
            <a:ext cx="10515600" cy="10942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latin typeface="Arial"/>
                <a:ea typeface="Arial"/>
                <a:cs typeface="Arial"/>
                <a:sym typeface="Arial"/>
              </a:rPr>
              <a:t>Air Quality and Environmental Justice</a:t>
            </a:r>
            <a:endParaRPr/>
          </a:p>
        </p:txBody>
      </p:sp>
      <p:pic>
        <p:nvPicPr>
          <p:cNvPr descr="A map of a city&#10;&#10;Description automatically generated" id="142" name="Google Shape;142;p4"/>
          <p:cNvPicPr preferRelativeResize="0"/>
          <p:nvPr/>
        </p:nvPicPr>
        <p:blipFill rotWithShape="1">
          <a:blip r:embed="rId3">
            <a:alphaModFix/>
          </a:blip>
          <a:srcRect b="26042" l="24400" r="31895" t="13478"/>
          <a:stretch/>
        </p:blipFill>
        <p:spPr>
          <a:xfrm>
            <a:off x="7089519" y="2037631"/>
            <a:ext cx="3286740" cy="257139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3" name="Google Shape;143;p4"/>
          <p:cNvCxnSpPr/>
          <p:nvPr/>
        </p:nvCxnSpPr>
        <p:spPr>
          <a:xfrm flipH="1" rot="10800000">
            <a:off x="8348354" y="1306085"/>
            <a:ext cx="638482" cy="2713863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4"/>
          <p:cNvSpPr/>
          <p:nvPr/>
        </p:nvSpPr>
        <p:spPr>
          <a:xfrm>
            <a:off x="8348354" y="4061524"/>
            <a:ext cx="568398" cy="291772"/>
          </a:xfrm>
          <a:prstGeom prst="rect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4"/>
          <p:cNvCxnSpPr/>
          <p:nvPr/>
        </p:nvCxnSpPr>
        <p:spPr>
          <a:xfrm flipH="1" rot="10800000">
            <a:off x="8916752" y="3672718"/>
            <a:ext cx="3127993" cy="674824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s://media.npr.org/assets/img/2023/06/13/_d9a9993_custom-272384b5e12b44f46ce0fb8f84e2327c4b65e062-s1100-c50.jpg" id="146" name="Google Shape;14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8030" y="1306085"/>
            <a:ext cx="3026715" cy="229879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" name="Google Shape;147;p4"/>
          <p:cNvSpPr txBox="1"/>
          <p:nvPr/>
        </p:nvSpPr>
        <p:spPr>
          <a:xfrm>
            <a:off x="6667260" y="1247047"/>
            <a:ext cx="2415349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to inform EJ efforts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7089519" y="4676865"/>
            <a:ext cx="5053811" cy="1892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MDE is collaborating with several community organizations throughout the state to look at community-scale needs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Sensors are a big part, but large-scale research / satellites can play a big role</a:t>
            </a:r>
            <a:endParaRPr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map of different colors&#10;&#10;Description automatically generated" id="149" name="Google Shape;149;p4"/>
          <p:cNvPicPr preferRelativeResize="0"/>
          <p:nvPr/>
        </p:nvPicPr>
        <p:blipFill rotWithShape="1">
          <a:blip r:embed="rId5">
            <a:alphaModFix/>
          </a:blip>
          <a:srcRect b="14516" l="0" r="0" t="0"/>
          <a:stretch/>
        </p:blipFill>
        <p:spPr>
          <a:xfrm>
            <a:off x="488379" y="874584"/>
            <a:ext cx="3057237" cy="2258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different colors&#10;&#10;Description automatically generated" id="150" name="Google Shape;150;p4"/>
          <p:cNvPicPr preferRelativeResize="0"/>
          <p:nvPr/>
        </p:nvPicPr>
        <p:blipFill rotWithShape="1">
          <a:blip r:embed="rId6">
            <a:alphaModFix/>
          </a:blip>
          <a:srcRect b="14516" l="0" r="0" t="0"/>
          <a:stretch/>
        </p:blipFill>
        <p:spPr>
          <a:xfrm>
            <a:off x="3745964" y="862246"/>
            <a:ext cx="3055547" cy="2267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area&#10;&#10;Description automatically generated" id="151" name="Google Shape;151;p4"/>
          <p:cNvPicPr preferRelativeResize="0"/>
          <p:nvPr/>
        </p:nvPicPr>
        <p:blipFill rotWithShape="1">
          <a:blip r:embed="rId7">
            <a:alphaModFix/>
          </a:blip>
          <a:srcRect b="14516" l="0" r="0" t="0"/>
          <a:stretch/>
        </p:blipFill>
        <p:spPr>
          <a:xfrm>
            <a:off x="3751653" y="3271982"/>
            <a:ext cx="3055547" cy="2267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different colors&#10;&#10;Description automatically generated" id="152" name="Google Shape;152;p4"/>
          <p:cNvPicPr preferRelativeResize="0"/>
          <p:nvPr/>
        </p:nvPicPr>
        <p:blipFill rotWithShape="1">
          <a:blip r:embed="rId8">
            <a:alphaModFix/>
          </a:blip>
          <a:srcRect b="14516" l="0" r="0" t="0"/>
          <a:stretch/>
        </p:blipFill>
        <p:spPr>
          <a:xfrm>
            <a:off x="490154" y="3289477"/>
            <a:ext cx="3057238" cy="22688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different colors&#10;&#10;Description automatically generated" id="153" name="Google Shape;153;p4"/>
          <p:cNvPicPr preferRelativeResize="0"/>
          <p:nvPr/>
        </p:nvPicPr>
        <p:blipFill rotWithShape="1">
          <a:blip r:embed="rId9">
            <a:alphaModFix/>
          </a:blip>
          <a:srcRect b="0" l="0" r="0" t="85483"/>
          <a:stretch/>
        </p:blipFill>
        <p:spPr>
          <a:xfrm>
            <a:off x="1302805" y="5294057"/>
            <a:ext cx="5053811" cy="63692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4"/>
          <p:cNvSpPr txBox="1"/>
          <p:nvPr/>
        </p:nvSpPr>
        <p:spPr>
          <a:xfrm>
            <a:off x="182880" y="5796171"/>
            <a:ext cx="6906639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MDE is collaborating NESDIS and Dr. Shobha Kondragunta on the ongoing impact of the Key Bridge Collapse and use of satellites by state agencies</a:t>
            </a:r>
            <a:endParaRPr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8116037" y="862246"/>
            <a:ext cx="2415350" cy="40577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 / Sensors</a:t>
            </a:r>
            <a:endParaRPr/>
          </a:p>
          <a:p>
            <a:pPr indent="0" lvl="1" marL="457181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2781809" y="4991950"/>
            <a:ext cx="1708800" cy="3021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C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redit: Zigang Wei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8" name="Google Shape;158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72925" y="4271875"/>
            <a:ext cx="1519250" cy="52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/>
          <p:nvPr>
            <p:ph idx="12" type="sldNum"/>
          </p:nvPr>
        </p:nvSpPr>
        <p:spPr>
          <a:xfrm>
            <a:off x="9146744" y="6401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642025" y="1811900"/>
            <a:ext cx="4077900" cy="317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Curtis Bay Neighborhood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NOAA’s ARC  4/27/2023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~Equal truck traffic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b="0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Carbon (BC) (µg m</a:t>
            </a:r>
            <a:r>
              <a:rPr b="0" baseline="30000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–3</a:t>
            </a:r>
            <a:r>
              <a:rPr b="0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Pennington         Curtis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Ave.                Ave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</a:t>
            </a:r>
            <a:r>
              <a:rPr b="0" baseline="3000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10.9               1.8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Mean (s)	      2.1	              0.7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Median         0.8                 0.5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baseline="3000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	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0.2                  0.1</a:t>
            </a:r>
            <a:endParaRPr/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696" y="197392"/>
            <a:ext cx="5219229" cy="149088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5"/>
          <p:cNvSpPr txBox="1"/>
          <p:nvPr/>
        </p:nvSpPr>
        <p:spPr>
          <a:xfrm>
            <a:off x="561208" y="5106235"/>
            <a:ext cx="4462831" cy="147732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BC measurements offer insight: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overall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Pennington Ave. &gt;&gt; Curtis Ave.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Due to stop-and-go traffic: turbo-lag.</a:t>
            </a:r>
            <a:endParaRPr/>
          </a:p>
        </p:txBody>
      </p:sp>
      <p:pic>
        <p:nvPicPr>
          <p:cNvPr id="168" name="Google Shape;16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9008" y="687417"/>
            <a:ext cx="6291766" cy="574683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"/>
          <p:cNvSpPr txBox="1"/>
          <p:nvPr/>
        </p:nvSpPr>
        <p:spPr>
          <a:xfrm>
            <a:off x="6181350" y="136525"/>
            <a:ext cx="601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 Measurements in Curtis Bay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/>
          <p:nvPr>
            <p:ph type="title"/>
          </p:nvPr>
        </p:nvSpPr>
        <p:spPr>
          <a:xfrm>
            <a:off x="92637" y="10870"/>
            <a:ext cx="12006725" cy="64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Deriving Hourly CO</a:t>
            </a:r>
            <a:r>
              <a:rPr b="1" baseline="-25000" lang="en-US" sz="32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Emissions using TEMPO NO</a:t>
            </a:r>
            <a:r>
              <a:rPr b="1" baseline="-25000" lang="en-US" sz="32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as a Proxy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6"/>
          <p:cNvGrpSpPr/>
          <p:nvPr/>
        </p:nvGrpSpPr>
        <p:grpSpPr>
          <a:xfrm>
            <a:off x="1039910" y="855011"/>
            <a:ext cx="3693799" cy="2609520"/>
            <a:chOff x="685801" y="2024743"/>
            <a:chExt cx="3189514" cy="2514599"/>
          </a:xfrm>
        </p:grpSpPr>
        <p:sp>
          <p:nvSpPr>
            <p:cNvPr id="176" name="Google Shape;176;p6"/>
            <p:cNvSpPr/>
            <p:nvPr/>
          </p:nvSpPr>
          <p:spPr>
            <a:xfrm>
              <a:off x="685801" y="2024743"/>
              <a:ext cx="3189514" cy="251459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256C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0" baseline="-2500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CO2</a:t>
              </a: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= E</a:t>
              </a:r>
              <a:r>
                <a:rPr b="0" baseline="-2500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NOx</a:t>
              </a: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* Ratio</a:t>
              </a:r>
              <a:r>
                <a:rPr b="0" baseline="-2500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CO2/NOx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" name="Google Shape;177;p6"/>
            <p:cNvGrpSpPr/>
            <p:nvPr/>
          </p:nvGrpSpPr>
          <p:grpSpPr>
            <a:xfrm>
              <a:off x="1005340" y="2278380"/>
              <a:ext cx="2365375" cy="1953788"/>
              <a:chOff x="1168627" y="2278380"/>
              <a:chExt cx="2365375" cy="1953788"/>
            </a:xfrm>
          </p:grpSpPr>
          <p:pic>
            <p:nvPicPr>
              <p:cNvPr descr="https://lh7-rt.googleusercontent.com/docsz/AD_4nXegZlImqTGE7wAU6he6urY4jwSxG9UNcPKUrV0P4tqHMk-QRaIKdDWURoiESWeoxqZquY4X-p_0GT83Nk2wCaX_KtACx1uy6a1MKRSjfc_85CyvW6jHW8SoxV0gsXpBNSQSRwNyBZowMZWknf6pAzivfv9c?key=3VHKzvGwTi17riN7rzo69w" id="178" name="Google Shape;178;p6"/>
              <p:cNvPicPr preferRelativeResize="0"/>
              <p:nvPr/>
            </p:nvPicPr>
            <p:blipFill rotWithShape="1">
              <a:blip r:embed="rId3">
                <a:alphaModFix/>
              </a:blip>
              <a:srcRect b="0" l="25691" r="25502" t="0"/>
              <a:stretch/>
            </p:blipFill>
            <p:spPr>
              <a:xfrm>
                <a:off x="1168627" y="2278380"/>
                <a:ext cx="2365375" cy="4724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lh7-rt.googleusercontent.com/docsz/AD_4nXe5Il3w0i_nRjK0_XD5bdGnxbstiVjkh3EXrL77vv5zoKUvrY7XboeIIj0bAqAY-IJni0nse9AtUF0RAVofywt1urmmPcIcGzfKTao4NpKP-I1RO6mA2ORX2Bx1HT53vCwGQQrTA3IE6UPBBRLvcF4trQ0H?key=3VHKzvGwTi17riN7rzo69w" id="179" name="Google Shape;179;p6"/>
              <p:cNvPicPr preferRelativeResize="0"/>
              <p:nvPr/>
            </p:nvPicPr>
            <p:blipFill rotWithShape="1">
              <a:blip r:embed="rId4">
                <a:alphaModFix/>
              </a:blip>
              <a:srcRect b="0" l="43188" r="40971" t="0"/>
              <a:stretch/>
            </p:blipFill>
            <p:spPr>
              <a:xfrm>
                <a:off x="1872977" y="2915866"/>
                <a:ext cx="760730" cy="3314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lh7-rt.googleusercontent.com/docsz/AD_4nXfugz4y8HFwP53nou5cVm8AKFU2wUV5TJt0DwboYlMNg5V_y_6WT3DnI43yrlunH5qcFP7Ripu-HEp9zQcW0K0fFdi8pFbKolqp8so18O0wY7F8ICKa7zUaycne528FpLa5UmvCq5e14JIjXTnvr8-qpMCs?key=3VHKzvGwTi17riN7rzo69w" id="180" name="Google Shape;180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34808" r="32314" t="0"/>
              <a:stretch/>
            </p:blipFill>
            <p:spPr>
              <a:xfrm>
                <a:off x="1380217" y="3429000"/>
                <a:ext cx="1746250" cy="381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6"/>
              <p:cNvSpPr/>
              <p:nvPr/>
            </p:nvSpPr>
            <p:spPr>
              <a:xfrm>
                <a:off x="1196802" y="3920672"/>
                <a:ext cx="2113079" cy="311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E</a:t>
                </a:r>
                <a:r>
                  <a:rPr b="0" baseline="-25000" i="0" lang="en-US" sz="14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CO2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E</a:t>
                </a:r>
                <a:r>
                  <a:rPr b="0" baseline="-25000" i="0" lang="en-US" sz="14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NOx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* Ratio</a:t>
                </a:r>
                <a:r>
                  <a:rPr b="0" baseline="-25000" i="0" lang="en-US" sz="14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CO2/NOx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2" name="Google Shape;182;p6"/>
          <p:cNvGrpSpPr/>
          <p:nvPr/>
        </p:nvGrpSpPr>
        <p:grpSpPr>
          <a:xfrm>
            <a:off x="5314926" y="755979"/>
            <a:ext cx="6416535" cy="4124263"/>
            <a:chOff x="5194319" y="1788697"/>
            <a:chExt cx="6883956" cy="4458181"/>
          </a:xfrm>
        </p:grpSpPr>
        <p:pic>
          <p:nvPicPr>
            <p:cNvPr id="183" name="Google Shape;183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94319" y="1788697"/>
              <a:ext cx="6883956" cy="44581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6"/>
            <p:cNvSpPr/>
            <p:nvPr/>
          </p:nvSpPr>
          <p:spPr>
            <a:xfrm>
              <a:off x="10880271" y="5148943"/>
              <a:ext cx="947057" cy="4572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256C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6"/>
          <p:cNvSpPr txBox="1"/>
          <p:nvPr/>
        </p:nvSpPr>
        <p:spPr>
          <a:xfrm>
            <a:off x="5579017" y="4880258"/>
            <a:ext cx="6520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Derive CO</a:t>
            </a:r>
            <a:r>
              <a:rPr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emissions for top 50 urban areas in the US (population &gt; 1 million) with  winds from GOES, CO2M and GOSAT-GW CO</a:t>
            </a:r>
            <a:r>
              <a:rPr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/NO</a:t>
            </a:r>
            <a:r>
              <a:rPr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ratios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high spatial resolution mobile observations of CO</a:t>
            </a:r>
            <a:r>
              <a:rPr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NO</a:t>
            </a:r>
            <a:r>
              <a:rPr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validate estimates of TEMPO CO</a:t>
            </a:r>
            <a:r>
              <a:rPr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186" name="Google Shape;18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8909" y="3666811"/>
            <a:ext cx="41148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6"/>
          <p:cNvSpPr txBox="1"/>
          <p:nvPr/>
        </p:nvSpPr>
        <p:spPr>
          <a:xfrm>
            <a:off x="1039912" y="3464323"/>
            <a:ext cx="352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Mobile NOx vs. CO</a:t>
            </a:r>
            <a:r>
              <a:rPr b="1" baseline="-25000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1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 I-95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7"/>
          <p:cNvSpPr txBox="1"/>
          <p:nvPr/>
        </p:nvSpPr>
        <p:spPr>
          <a:xfrm>
            <a:off x="764747" y="799013"/>
            <a:ext cx="10393323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Takeaways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NOAA’s ARC mobile lab serves as an effective tool for studying air quality, greenhouse gases, and environmental justice in urban environments.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high spatial resolution measurements obtained from the ARC mobile lab can enhance the evaluation of TEMPO and GEOXO satellite observations.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Ratios of species measured by the mobile lab can be used to derive emission rates and assess the accuracy of emission inventories.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2024-09-30T15:52:23Z</dcterms:created>
  <dc:creator>Xinrong Ren</dc:creator>
</cp:coreProperties>
</file>