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35FF-7E79-45AE-42A4-C0AF08CA9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B5784-36E8-F51F-54B7-B146D33BA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7A332-BC58-D52B-D1C6-EC187725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EF6D-DCC9-1293-2588-CAB5F823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C547-4451-CF8E-003E-5DC6E523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6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9F49-39C5-EA4B-AB76-CDDEEF01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0EA60-FF1E-683A-E3E9-0EF2A78D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66C7-02A0-F8EB-D79C-246E4891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937A5-673E-A05C-4A8A-F4F3BCB6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52229-8555-2088-7565-D7A4164B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3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ECC58-0C48-288C-8585-EEC578515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D0706-B788-12F0-0444-C54A57C0C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A43C4-44FE-06F6-590A-C4D0025A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5FC3A-54E2-6CB9-DF3A-151EFD6A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2FD-3EF6-6159-9765-50180133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6222-6893-EC0A-0E72-DE6BFD7A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E371-F7BE-8CC8-DBC1-8DC0CD34F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4C04C-4E2B-4CE6-A349-E7D8D417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11EB0-9FB6-FA46-CA3A-D4519B4B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F5DC-ECFC-4DCB-C0A7-328F711E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3510-976D-96FD-12AA-3F0A344A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B7DE4-BF4E-41E5-99D2-A10C9E6C7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17AB9-1973-95BA-0E89-B83264BD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DCDF-8B91-1313-2ABD-853CA251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E229-0C4D-68A5-D288-398FE29F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6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914E-A944-2E7F-3F37-975DDD60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DA7-C465-7933-3C83-DD3275FC3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EA46-E420-D9A6-D12E-58056D186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45B06-645E-CCB8-8372-72EA648C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1E2B7-3B91-2257-52A7-EABA00D6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2FA6A-4079-0036-3466-5244E04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7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40FE-5ECA-6CD0-05E7-4021D0CB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F268-ABB0-91E4-79B8-36FBCE81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273F6-E104-3DA0-50CF-795D9788B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82304-59AB-E0C6-BE01-EAA7473FF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14950-E78D-2CB3-B620-90048B363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A4677-E5EC-6C34-9D6F-FF9AB7C1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980648-085F-3438-C4E6-21872FBF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42108-6972-7B38-CFC0-F043CFFC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C506-5D85-C506-3C9C-DA70ABFE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5A4C9-D82E-6A33-2A83-B13B82FF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9B609-54C8-A7FF-7EAA-6F8416A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C83B6-6D24-A169-1339-FE080CA9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BE651-A1C6-0567-9D4D-2A18D966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5D3AD-2F5C-824D-9649-0489666D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57A78-35BC-9451-808A-A64E6A1E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45C5-5B33-64DC-7B9A-16D2281B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7E696-14E6-08C6-DE7A-A658CB1F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D40AD-C64A-32AA-93F8-7E11101A9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8720D-55E3-3F7B-D510-F0DCDBAC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CFC6C-B120-B4BF-AF85-C089A9FC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00BF9-2769-4FB4-8212-79E97CCD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6F0D-8255-70B8-E539-E5122935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BBF04-C941-CF0E-74AE-56DDA30C0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95A4A-173B-0837-1518-11C8C48E6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AEDDC-F164-26B1-4DC4-32A76B61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5A049-B1BF-20D6-ED49-287B0F10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68ED-5653-FB52-8C2D-B2BEBD2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0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30F24-519D-5BA4-6CC8-424FF2A9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D3190-D670-5514-18E8-34EC72096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FBE34-0EA8-FF4C-041E-ABBCBAAC6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65342A-6CE2-49DB-8274-A5C7E517F2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10D0-EA82-231D-298C-A53AF5DF2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AC32E-1F07-D405-B89C-49BA79055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392D55-8A97-4569-BD65-8A8590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a factory with smoke coming out of it&#10;&#10;Description automatically generated">
            <a:extLst>
              <a:ext uri="{FF2B5EF4-FFF2-40B4-BE49-F238E27FC236}">
                <a16:creationId xmlns:a16="http://schemas.microsoft.com/office/drawing/2014/main" id="{C5864769-07CC-F78E-60E3-440F2E0BF5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8"/>
            <a:ext cx="12192000" cy="6803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81513-AA6B-E836-35B0-C76A4F7E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/>
          <a:lstStyle/>
          <a:p>
            <a:r>
              <a:rPr lang="en-US" dirty="0"/>
              <a:t>City of Baltimore (and Beyond) EJ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06982-409D-4055-E1E0-8F63B7432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70400"/>
            <a:ext cx="7237379" cy="2387600"/>
          </a:xfrm>
        </p:spPr>
        <p:txBody>
          <a:bodyPr>
            <a:normAutofit/>
          </a:bodyPr>
          <a:lstStyle/>
          <a:p>
            <a:r>
              <a:rPr lang="en-US" dirty="0"/>
              <a:t>Dr. Benjamin A. Nault</a:t>
            </a:r>
          </a:p>
          <a:p>
            <a:r>
              <a:rPr lang="en-US" dirty="0"/>
              <a:t>Dept. of </a:t>
            </a:r>
            <a:r>
              <a:rPr lang="en-US" dirty="0" err="1"/>
              <a:t>Envr</a:t>
            </a:r>
            <a:r>
              <a:rPr lang="en-US" dirty="0"/>
              <a:t>. Health &amp; Engineering</a:t>
            </a:r>
          </a:p>
          <a:p>
            <a:r>
              <a:rPr lang="en-US" dirty="0"/>
              <a:t>Johns Hopkins University</a:t>
            </a:r>
          </a:p>
          <a:p>
            <a:r>
              <a:rPr lang="en-US" dirty="0"/>
              <a:t>NOAA’s Satellite Applications Symposium Series:  Air</a:t>
            </a:r>
          </a:p>
          <a:p>
            <a:r>
              <a:rPr lang="en-US" dirty="0"/>
              <a:t>10/08/2024</a:t>
            </a:r>
          </a:p>
        </p:txBody>
      </p:sp>
    </p:spTree>
    <p:extLst>
      <p:ext uri="{BB962C8B-B14F-4D97-AF65-F5344CB8AC3E}">
        <p14:creationId xmlns:p14="http://schemas.microsoft.com/office/powerpoint/2010/main" val="290477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a factory with smoke coming out of it&#10;&#10;Description automatically generated">
            <a:extLst>
              <a:ext uri="{FF2B5EF4-FFF2-40B4-BE49-F238E27FC236}">
                <a16:creationId xmlns:a16="http://schemas.microsoft.com/office/drawing/2014/main" id="{C5864769-07CC-F78E-60E3-440F2E0BF5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8"/>
            <a:ext cx="12192000" cy="68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D17C-9E66-E923-F57B-6D44E9E4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hat it's like to live in Baltimore's pollution epicenter - The Baltimore  Banner">
            <a:extLst>
              <a:ext uri="{FF2B5EF4-FFF2-40B4-BE49-F238E27FC236}">
                <a16:creationId xmlns:a16="http://schemas.microsoft.com/office/drawing/2014/main" id="{F6BA108D-080C-FE5E-705B-B2A1B9F122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" y="1"/>
            <a:ext cx="12095011" cy="80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8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BAF2-77F4-1A91-E5E7-1B7A2F0B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Current regulatory monitors </a:t>
            </a:r>
            <a:br>
              <a:rPr lang="en-US" dirty="0"/>
            </a:br>
            <a:r>
              <a:rPr lang="en-US" dirty="0"/>
              <a:t>cannot serve EJ communities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88FB2B-2201-72C4-D26F-1A2AA0637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95895"/>
            <a:ext cx="5393659" cy="344364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220480-ACF4-FC17-2602-9ECE132FB5AD}"/>
              </a:ext>
            </a:extLst>
          </p:cNvPr>
          <p:cNvSpPr/>
          <p:nvPr/>
        </p:nvSpPr>
        <p:spPr>
          <a:xfrm>
            <a:off x="780081" y="5238426"/>
            <a:ext cx="351295" cy="38229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8D324-4FC0-1ACE-73EA-49CECC8F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9" y="2285563"/>
            <a:ext cx="5956515" cy="32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A2FE-BFA9-0DDF-E3A6-D02715F0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May Not be the Driver of EJ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F1F13E-687A-4105-F7B5-3B3909964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1272"/>
            <a:ext cx="6816791" cy="36607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A6D3C0-305B-4427-5AB0-1848BF59FB62}"/>
              </a:ext>
            </a:extLst>
          </p:cNvPr>
          <p:cNvSpPr txBox="1"/>
          <p:nvPr/>
        </p:nvSpPr>
        <p:spPr>
          <a:xfrm>
            <a:off x="0" y="6518705"/>
            <a:ext cx="4572000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Heffernan et al., 2023, Annals of Applied Statistics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40D12E-919C-4988-054C-C2276173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821" y="2055515"/>
            <a:ext cx="5588179" cy="3660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CC8076-AE6B-CE45-0854-D4804E00EF27}"/>
              </a:ext>
            </a:extLst>
          </p:cNvPr>
          <p:cNvSpPr txBox="1"/>
          <p:nvPr/>
        </p:nvSpPr>
        <p:spPr>
          <a:xfrm>
            <a:off x="2369841" y="1485364"/>
            <a:ext cx="2077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Baltimore, MD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4FC9A-DC3E-C260-6317-71660B76DDB2}"/>
              </a:ext>
            </a:extLst>
          </p:cNvPr>
          <p:cNvSpPr txBox="1"/>
          <p:nvPr/>
        </p:nvSpPr>
        <p:spPr>
          <a:xfrm>
            <a:off x="8359356" y="1485364"/>
            <a:ext cx="233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 Pennsylvania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42A0E-CB51-B8D0-F815-3C3762809B4E}"/>
              </a:ext>
            </a:extLst>
          </p:cNvPr>
          <p:cNvSpPr txBox="1"/>
          <p:nvPr/>
        </p:nvSpPr>
        <p:spPr>
          <a:xfrm>
            <a:off x="7620002" y="6519446"/>
            <a:ext cx="4572000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DeCarlo et al., 2022, Report on Chester HAP-MAP</a:t>
            </a:r>
          </a:p>
        </p:txBody>
      </p:sp>
    </p:spTree>
    <p:extLst>
      <p:ext uri="{BB962C8B-B14F-4D97-AF65-F5344CB8AC3E}">
        <p14:creationId xmlns:p14="http://schemas.microsoft.com/office/powerpoint/2010/main" val="41635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50B0-EA6E-7482-D9E1-787C8786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Currently Appears Bigger Driver of EJ than PM</a:t>
            </a:r>
            <a:r>
              <a:rPr lang="en-US" baseline="-25000" dirty="0"/>
              <a:t>2.5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AA7155B-B322-0B03-108E-F3E5FAE34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4" y="1955370"/>
            <a:ext cx="9256605" cy="49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5D1F8-AB80-2099-18D7-F207E8386BB7}"/>
              </a:ext>
            </a:extLst>
          </p:cNvPr>
          <p:cNvSpPr txBox="1"/>
          <p:nvPr/>
        </p:nvSpPr>
        <p:spPr>
          <a:xfrm>
            <a:off x="0" y="6518705"/>
            <a:ext cx="3957234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Roy et al., 2023, Atmospheric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DC056-A319-1B22-40D1-40A07D381794}"/>
              </a:ext>
            </a:extLst>
          </p:cNvPr>
          <p:cNvSpPr txBox="1"/>
          <p:nvPr/>
        </p:nvSpPr>
        <p:spPr>
          <a:xfrm>
            <a:off x="9526292" y="2128434"/>
            <a:ext cx="2469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 similar results in other locations; publications in prep.</a:t>
            </a:r>
          </a:p>
        </p:txBody>
      </p:sp>
    </p:spTree>
    <p:extLst>
      <p:ext uri="{BB962C8B-B14F-4D97-AF65-F5344CB8AC3E}">
        <p14:creationId xmlns:p14="http://schemas.microsoft.com/office/powerpoint/2010/main" val="48328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B083-15F7-C4BB-3463-19E09670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/>
              <a:t>TropOMI</a:t>
            </a:r>
            <a:r>
              <a:rPr lang="en-US" dirty="0"/>
              <a:t> on Google Earth Engine highlights EJ communities but differently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3AF3C-63DE-5E68-D5E3-888E76EF2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9907"/>
            <a:ext cx="4334359" cy="26226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368218-FE58-6BFE-7384-C1B5A50C2619}"/>
              </a:ext>
            </a:extLst>
          </p:cNvPr>
          <p:cNvSpPr/>
          <p:nvPr/>
        </p:nvSpPr>
        <p:spPr>
          <a:xfrm>
            <a:off x="4388628" y="1299907"/>
            <a:ext cx="204036" cy="2622601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25000">
                <a:schemeClr val="accent1">
                  <a:lumMod val="45000"/>
                  <a:lumOff val="55000"/>
                </a:schemeClr>
              </a:gs>
              <a:gs pos="75000">
                <a:srgbClr val="FFFF00"/>
              </a:gs>
              <a:gs pos="50000">
                <a:srgbClr val="92D05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42A4F-134C-DE20-6033-6BE8DDB3E4A2}"/>
              </a:ext>
            </a:extLst>
          </p:cNvPr>
          <p:cNvSpPr txBox="1"/>
          <p:nvPr/>
        </p:nvSpPr>
        <p:spPr>
          <a:xfrm>
            <a:off x="4701315" y="373784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2199F-1F69-EDF7-E6FF-E194E87140F3}"/>
              </a:ext>
            </a:extLst>
          </p:cNvPr>
          <p:cNvSpPr txBox="1"/>
          <p:nvPr/>
        </p:nvSpPr>
        <p:spPr>
          <a:xfrm>
            <a:off x="4646933" y="114089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1.2×10</a:t>
            </a:r>
            <a:r>
              <a:rPr lang="en-US" baseline="30000" dirty="0"/>
              <a:t>16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9C05AB-68FF-D9AD-9918-DB59EFB51538}"/>
              </a:ext>
            </a:extLst>
          </p:cNvPr>
          <p:cNvSpPr/>
          <p:nvPr/>
        </p:nvSpPr>
        <p:spPr>
          <a:xfrm>
            <a:off x="2340244" y="3120158"/>
            <a:ext cx="506278" cy="52194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85156B-353C-A475-34AA-87671AA8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9553"/>
            <a:ext cx="4300753" cy="26226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530D49-8319-093F-0354-DA4D68DA2E33}"/>
              </a:ext>
            </a:extLst>
          </p:cNvPr>
          <p:cNvSpPr/>
          <p:nvPr/>
        </p:nvSpPr>
        <p:spPr>
          <a:xfrm>
            <a:off x="4395315" y="4009553"/>
            <a:ext cx="204036" cy="2622601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25000">
                <a:schemeClr val="accent1">
                  <a:lumMod val="45000"/>
                  <a:lumOff val="55000"/>
                </a:schemeClr>
              </a:gs>
              <a:gs pos="75000">
                <a:srgbClr val="FFFF00"/>
              </a:gs>
              <a:gs pos="50000">
                <a:srgbClr val="92D05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D1737-ABE0-87A3-51FF-CEDA7E73281D}"/>
              </a:ext>
            </a:extLst>
          </p:cNvPr>
          <p:cNvSpPr txBox="1"/>
          <p:nvPr/>
        </p:nvSpPr>
        <p:spPr>
          <a:xfrm>
            <a:off x="4698734" y="651945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5D088-15EA-CA3B-2AFC-DF120F178CE3}"/>
              </a:ext>
            </a:extLst>
          </p:cNvPr>
          <p:cNvSpPr txBox="1"/>
          <p:nvPr/>
        </p:nvSpPr>
        <p:spPr>
          <a:xfrm>
            <a:off x="4644352" y="392250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4.5×10</a:t>
            </a:r>
            <a:r>
              <a:rPr lang="en-US" baseline="30000" dirty="0"/>
              <a:t>15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85697-FD44-F798-7E4D-8FA05A8A8531}"/>
              </a:ext>
            </a:extLst>
          </p:cNvPr>
          <p:cNvSpPr txBox="1"/>
          <p:nvPr/>
        </p:nvSpPr>
        <p:spPr>
          <a:xfrm>
            <a:off x="4644352" y="234703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HCHO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A8077-7892-08FA-371A-663F35A97A3E}"/>
              </a:ext>
            </a:extLst>
          </p:cNvPr>
          <p:cNvSpPr txBox="1"/>
          <p:nvPr/>
        </p:nvSpPr>
        <p:spPr>
          <a:xfrm>
            <a:off x="4644352" y="510598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DD06B-BC1F-5CCD-8D55-1AE1C33A475A}"/>
              </a:ext>
            </a:extLst>
          </p:cNvPr>
          <p:cNvSpPr/>
          <p:nvPr/>
        </p:nvSpPr>
        <p:spPr>
          <a:xfrm>
            <a:off x="2142408" y="5767786"/>
            <a:ext cx="506278" cy="52194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513245-B932-3F69-56BA-3FA25CA31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910" y="4001649"/>
            <a:ext cx="3824477" cy="27024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2EB44A-FA2B-CB42-639E-DFAE947EA6C5}"/>
              </a:ext>
            </a:extLst>
          </p:cNvPr>
          <p:cNvSpPr/>
          <p:nvPr/>
        </p:nvSpPr>
        <p:spPr>
          <a:xfrm>
            <a:off x="10953681" y="4081518"/>
            <a:ext cx="204036" cy="2622601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25000">
                <a:schemeClr val="accent1">
                  <a:lumMod val="45000"/>
                  <a:lumOff val="55000"/>
                </a:schemeClr>
              </a:gs>
              <a:gs pos="75000">
                <a:srgbClr val="FFFF00"/>
              </a:gs>
              <a:gs pos="50000">
                <a:srgbClr val="92D05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774940-6707-004C-9389-DFC0195D8066}"/>
              </a:ext>
            </a:extLst>
          </p:cNvPr>
          <p:cNvSpPr txBox="1"/>
          <p:nvPr/>
        </p:nvSpPr>
        <p:spPr>
          <a:xfrm>
            <a:off x="11257100" y="65914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A4DB36-00BF-0468-EC50-60C615BF0481}"/>
              </a:ext>
            </a:extLst>
          </p:cNvPr>
          <p:cNvSpPr txBox="1"/>
          <p:nvPr/>
        </p:nvSpPr>
        <p:spPr>
          <a:xfrm>
            <a:off x="11202718" y="399447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4.5×10</a:t>
            </a:r>
            <a:r>
              <a:rPr lang="en-US" baseline="30000" dirty="0"/>
              <a:t>15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E4198-E84B-2E22-20A0-6B22821E89AE}"/>
              </a:ext>
            </a:extLst>
          </p:cNvPr>
          <p:cNvSpPr txBox="1"/>
          <p:nvPr/>
        </p:nvSpPr>
        <p:spPr>
          <a:xfrm>
            <a:off x="11202718" y="517794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168DC1-F3AD-5801-6505-976585DF2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42" y="1233229"/>
            <a:ext cx="3883945" cy="27559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2619BC1-6534-7056-4F3D-510EA015EFEC}"/>
              </a:ext>
            </a:extLst>
          </p:cNvPr>
          <p:cNvSpPr/>
          <p:nvPr/>
        </p:nvSpPr>
        <p:spPr>
          <a:xfrm>
            <a:off x="10953681" y="1233229"/>
            <a:ext cx="204036" cy="2622601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25000">
                <a:schemeClr val="accent1">
                  <a:lumMod val="45000"/>
                  <a:lumOff val="55000"/>
                </a:schemeClr>
              </a:gs>
              <a:gs pos="75000">
                <a:srgbClr val="FFFF00"/>
              </a:gs>
              <a:gs pos="50000">
                <a:srgbClr val="92D05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8B31B5-E9B9-DD1C-8562-D032B629DAA2}"/>
              </a:ext>
            </a:extLst>
          </p:cNvPr>
          <p:cNvSpPr txBox="1"/>
          <p:nvPr/>
        </p:nvSpPr>
        <p:spPr>
          <a:xfrm>
            <a:off x="11266368" y="36711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CD9A17-F4F6-417E-8331-21AAE7D5D332}"/>
              </a:ext>
            </a:extLst>
          </p:cNvPr>
          <p:cNvSpPr txBox="1"/>
          <p:nvPr/>
        </p:nvSpPr>
        <p:spPr>
          <a:xfrm>
            <a:off x="11211986" y="10742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1.2×10</a:t>
            </a:r>
            <a:r>
              <a:rPr lang="en-US" baseline="30000" dirty="0"/>
              <a:t>16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61C373-5310-1F13-2A68-10CAA9375692}"/>
              </a:ext>
            </a:extLst>
          </p:cNvPr>
          <p:cNvSpPr txBox="1"/>
          <p:nvPr/>
        </p:nvSpPr>
        <p:spPr>
          <a:xfrm>
            <a:off x="11209405" y="228035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HCHO</a:t>
            </a:r>
          </a:p>
        </p:txBody>
      </p:sp>
    </p:spTree>
    <p:extLst>
      <p:ext uri="{BB962C8B-B14F-4D97-AF65-F5344CB8AC3E}">
        <p14:creationId xmlns:p14="http://schemas.microsoft.com/office/powerpoint/2010/main" val="12787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20" grpId="0" animBg="1"/>
      <p:bldP spid="21" grpId="0"/>
      <p:bldP spid="22" grpId="0"/>
      <p:bldP spid="23" grpId="0"/>
      <p:bldP spid="26" grpId="0" animBg="1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EFF7-1458-3849-841A-76FE9DCF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What can satellites do for EJ?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EF48-F417-B54A-F234-4CA296608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PM</a:t>
            </a:r>
            <a:r>
              <a:rPr lang="en-US" baseline="-25000" dirty="0"/>
              <a:t>10</a:t>
            </a:r>
            <a:r>
              <a:rPr lang="en-US" dirty="0"/>
              <a:t> be differentiated from PM</a:t>
            </a:r>
            <a:r>
              <a:rPr lang="en-US" baseline="-25000" dirty="0"/>
              <a:t>2.5</a:t>
            </a:r>
            <a:r>
              <a:rPr lang="en-US" dirty="0"/>
              <a:t> for AOD, now that there is hourly data?</a:t>
            </a:r>
          </a:p>
          <a:p>
            <a:r>
              <a:rPr lang="en-US" dirty="0"/>
              <a:t>How can NO</a:t>
            </a:r>
            <a:r>
              <a:rPr lang="en-US" baseline="-25000" dirty="0"/>
              <a:t>2</a:t>
            </a:r>
            <a:r>
              <a:rPr lang="en-US" dirty="0"/>
              <a:t> + HCHO be used jointly for EJ communities?</a:t>
            </a:r>
          </a:p>
          <a:p>
            <a:r>
              <a:rPr lang="en-US" dirty="0"/>
              <a:t>What other information can be garnered from NO</a:t>
            </a:r>
            <a:r>
              <a:rPr lang="en-US" baseline="-25000" dirty="0"/>
              <a:t>2</a:t>
            </a:r>
            <a:r>
              <a:rPr lang="en-US" dirty="0"/>
              <a:t> &amp;/or HCHO for EJ communities?</a:t>
            </a:r>
          </a:p>
          <a:p>
            <a:r>
              <a:rPr lang="en-US" dirty="0"/>
              <a:t>How can hourly (daily, weekly, monthly) data be made readily accessible and interpretable?</a:t>
            </a:r>
          </a:p>
        </p:txBody>
      </p:sp>
    </p:spTree>
    <p:extLst>
      <p:ext uri="{BB962C8B-B14F-4D97-AF65-F5344CB8AC3E}">
        <p14:creationId xmlns:p14="http://schemas.microsoft.com/office/powerpoint/2010/main" val="352277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193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City of Baltimore (and Beyond) EJ Studies</vt:lpstr>
      <vt:lpstr>PowerPoint Presentation</vt:lpstr>
      <vt:lpstr>PowerPoint Presentation</vt:lpstr>
      <vt:lpstr>Current regulatory monitors  cannot serve EJ communities</vt:lpstr>
      <vt:lpstr>PM2.5 May Not be the Driver of EJ</vt:lpstr>
      <vt:lpstr>PM10 Currently Appears Bigger Driver of EJ than PM2.5</vt:lpstr>
      <vt:lpstr>TropOMI on Google Earth Engine highlights EJ communities but differently</vt:lpstr>
      <vt:lpstr>What can satellites do for EJ?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A. Nault</dc:creator>
  <cp:lastModifiedBy>Benjamin A. Nault</cp:lastModifiedBy>
  <cp:revision>1</cp:revision>
  <dcterms:created xsi:type="dcterms:W3CDTF">2024-10-07T11:47:24Z</dcterms:created>
  <dcterms:modified xsi:type="dcterms:W3CDTF">2024-10-07T20:04:36Z</dcterms:modified>
</cp:coreProperties>
</file>