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7010400" cy="9296400"/>
  <p:embeddedFontLst>
    <p:embeddedFont>
      <p:font typeface="Arial Black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0bnmVOyAcsfH0U3YwJ+BzmLCm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98f878875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98f878875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098f878875_0_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148f1dc29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f148f1dc29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2f148f1dc29_0_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148f1dc29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2f148f1dc29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The fourth stage in our process is developing user engagement milestones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These milestones are tied directly to the our stakeholder needs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This is not a complete list but I would like to highlight a few new user engagement activities we are doing this year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Also why these are very important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2f148f1dc29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25" spcFirstLastPara="1" rIns="91425" wrap="square" tIns="45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148f1dc29_0_103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2f148f1dc29_0_103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9666625c0_1_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309666625c0_1_2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9666625c0_1_1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309666625c0_1_16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9666625c0_1_3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09666625c0_1_3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9666625c0_1_3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309666625c0_1_3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148f1dc29_0_138"/>
          <p:cNvSpPr txBox="1"/>
          <p:nvPr>
            <p:ph type="title"/>
          </p:nvPr>
        </p:nvSpPr>
        <p:spPr>
          <a:xfrm>
            <a:off x="1939636" y="5897"/>
            <a:ext cx="84288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72" name="Google Shape;72;g2f148f1dc29_0_138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2f148f1dc29_0_138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g2f148f1dc29_0_138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148f1dc29_0_14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7" name="Google Shape;77;g2f148f1dc29_0_14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600"/>
            </a:lvl9pPr>
          </a:lstStyle>
          <a:p/>
        </p:txBody>
      </p:sp>
      <p:sp>
        <p:nvSpPr>
          <p:cNvPr id="78" name="Google Shape;78;g2f148f1dc29_0_14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g2f148f1dc29_0_14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2f148f1dc29_0_14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148f1dc29_0_1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3" name="Google Shape;83;g2f148f1dc29_0_14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" name="Google Shape;84;g2f148f1dc29_0_14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2f148f1dc29_0_1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f148f1dc29_0_1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148f1dc29_0_155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" name="Google Shape;89;g2f148f1dc29_0_15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" name="Google Shape;90;g2f148f1dc29_0_15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2f148f1dc29_0_15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2f148f1dc29_0_1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1939636" y="5897"/>
            <a:ext cx="8428867" cy="1017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148f1dc29_0_1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g2f148f1dc29_0_1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2f148f1dc29_0_1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148f1dc29_0_1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" name="Google Shape;67;g2f148f1dc29_0_1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68" name="Google Shape;68;g2f148f1dc29_0_13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2f148f1dc29_0_13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4.jpg"/><Relationship Id="rId4" Type="http://schemas.openxmlformats.org/officeDocument/2006/relationships/slideLayout" Target="../slideLayouts/slideLayout1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4.jpg"/><Relationship Id="rId4" Type="http://schemas.openxmlformats.org/officeDocument/2006/relationships/slideLayout" Target="../slideLayouts/slideLayout7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0"/>
            <a:ext cx="12192000" cy="68676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20051"/>
            <a:ext cx="11652691" cy="4475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/>
        </p:nvSpPr>
        <p:spPr>
          <a:xfrm>
            <a:off x="11361819" y="6443000"/>
            <a:ext cx="830181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1"/>
          <p:cNvGrpSpPr/>
          <p:nvPr/>
        </p:nvGrpSpPr>
        <p:grpSpPr>
          <a:xfrm>
            <a:off x="128080" y="6092791"/>
            <a:ext cx="667507" cy="667507"/>
            <a:chOff x="310960" y="5520595"/>
            <a:chExt cx="1239704" cy="1239704"/>
          </a:xfrm>
        </p:grpSpPr>
        <p:sp>
          <p:nvSpPr>
            <p:cNvPr id="16" name="Google Shape;16;p11"/>
            <p:cNvSpPr/>
            <p:nvPr/>
          </p:nvSpPr>
          <p:spPr>
            <a:xfrm>
              <a:off x="310960" y="5520595"/>
              <a:ext cx="1239704" cy="123970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17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2776" y="5562411"/>
              <a:ext cx="1156072" cy="1156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11"/>
          <p:cNvSpPr/>
          <p:nvPr/>
        </p:nvSpPr>
        <p:spPr>
          <a:xfrm>
            <a:off x="0" y="0"/>
            <a:ext cx="12192000" cy="3200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1"/>
          <p:cNvSpPr txBox="1"/>
          <p:nvPr/>
        </p:nvSpPr>
        <p:spPr>
          <a:xfrm>
            <a:off x="923667" y="6485276"/>
            <a:ext cx="76630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National Environmental Satellite, Data, and Information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1"/>
          <p:cNvSpPr/>
          <p:nvPr/>
        </p:nvSpPr>
        <p:spPr>
          <a:xfrm>
            <a:off x="0" y="0"/>
            <a:ext cx="12192000" cy="320040"/>
          </a:xfrm>
          <a:prstGeom prst="rect">
            <a:avLst/>
          </a:prstGeom>
          <a:solidFill>
            <a:srgbClr val="1A46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148f1dc29_0_116"/>
          <p:cNvSpPr/>
          <p:nvPr/>
        </p:nvSpPr>
        <p:spPr>
          <a:xfrm>
            <a:off x="0" y="0"/>
            <a:ext cx="12192000" cy="686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g2f148f1dc29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20051"/>
            <a:ext cx="11652694" cy="44757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2f148f1dc29_0_1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2f148f1dc29_0_1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g2f148f1dc29_0_116"/>
          <p:cNvSpPr txBox="1"/>
          <p:nvPr/>
        </p:nvSpPr>
        <p:spPr>
          <a:xfrm>
            <a:off x="11361819" y="6443000"/>
            <a:ext cx="83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1" i="0" lang="en-US" sz="15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5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g2f148f1dc29_0_116"/>
          <p:cNvGrpSpPr/>
          <p:nvPr/>
        </p:nvGrpSpPr>
        <p:grpSpPr>
          <a:xfrm>
            <a:off x="128067" y="6092567"/>
            <a:ext cx="667401" cy="667401"/>
            <a:chOff x="310960" y="5520595"/>
            <a:chExt cx="1239600" cy="1239600"/>
          </a:xfrm>
        </p:grpSpPr>
        <p:sp>
          <p:nvSpPr>
            <p:cNvPr id="55" name="Google Shape;55;g2f148f1dc29_0_116"/>
            <p:cNvSpPr/>
            <p:nvPr/>
          </p:nvSpPr>
          <p:spPr>
            <a:xfrm>
              <a:off x="310960" y="5520595"/>
              <a:ext cx="1239600" cy="123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" name="Google Shape;56;g2f148f1dc29_0_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2776" y="5562411"/>
              <a:ext cx="1156072" cy="1156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g2f148f1dc29_0_116"/>
          <p:cNvSpPr/>
          <p:nvPr/>
        </p:nvSpPr>
        <p:spPr>
          <a:xfrm>
            <a:off x="0" y="0"/>
            <a:ext cx="12192000" cy="320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f148f1dc29_0_116"/>
          <p:cNvSpPr txBox="1"/>
          <p:nvPr/>
        </p:nvSpPr>
        <p:spPr>
          <a:xfrm>
            <a:off x="923667" y="6485276"/>
            <a:ext cx="766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National Environmental Satellite, Data, and Information Service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f148f1dc29_0_116"/>
          <p:cNvSpPr/>
          <p:nvPr/>
        </p:nvSpPr>
        <p:spPr>
          <a:xfrm>
            <a:off x="0" y="0"/>
            <a:ext cx="12192000" cy="320100"/>
          </a:xfrm>
          <a:prstGeom prst="rect">
            <a:avLst/>
          </a:prstGeom>
          <a:solidFill>
            <a:srgbClr val="1A46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gif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98f878875_0_0"/>
          <p:cNvSpPr txBox="1"/>
          <p:nvPr/>
        </p:nvSpPr>
        <p:spPr>
          <a:xfrm>
            <a:off x="1882812" y="2546844"/>
            <a:ext cx="84264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Break until 315 PM EDT</a:t>
            </a:r>
            <a:r>
              <a:rPr b="1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148f1dc29_0_0"/>
          <p:cNvSpPr/>
          <p:nvPr/>
        </p:nvSpPr>
        <p:spPr>
          <a:xfrm>
            <a:off x="0" y="-28185"/>
            <a:ext cx="12192000" cy="687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2f148f1dc2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531"/>
            <a:ext cx="5681471" cy="687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f148f1dc2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34" y="-19559"/>
            <a:ext cx="5372100" cy="6877500"/>
          </a:xfrm>
          <a:prstGeom prst="trapezoid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107" name="Google Shape;107;g2f148f1dc29_0_0"/>
          <p:cNvSpPr txBox="1"/>
          <p:nvPr/>
        </p:nvSpPr>
        <p:spPr>
          <a:xfrm>
            <a:off x="787310" y="6236685"/>
            <a:ext cx="20535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f148f1dc29_0_0"/>
          <p:cNvSpPr txBox="1"/>
          <p:nvPr/>
        </p:nvSpPr>
        <p:spPr>
          <a:xfrm>
            <a:off x="375733" y="5206361"/>
            <a:ext cx="47283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Environmental Satellite, Data, and Information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2f148f1dc2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1936" y="-41623"/>
            <a:ext cx="2554425" cy="232260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f148f1dc29_0_0"/>
          <p:cNvSpPr/>
          <p:nvPr/>
        </p:nvSpPr>
        <p:spPr>
          <a:xfrm flipH="1">
            <a:off x="3289857" y="-23961"/>
            <a:ext cx="3316200" cy="1655700"/>
          </a:xfrm>
          <a:prstGeom prst="parallelogram">
            <a:avLst>
              <a:gd fmla="val 4501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f148f1dc29_0_0"/>
          <p:cNvSpPr/>
          <p:nvPr/>
        </p:nvSpPr>
        <p:spPr>
          <a:xfrm flipH="1">
            <a:off x="1781350" y="-38609"/>
            <a:ext cx="1719300" cy="2319600"/>
          </a:xfrm>
          <a:prstGeom prst="parallelogram">
            <a:avLst>
              <a:gd fmla="val 54373" name="adj"/>
            </a:avLst>
          </a:prstGeom>
          <a:solidFill>
            <a:srgbClr val="1F586F">
              <a:alpha val="4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148f1dc29_0_0"/>
          <p:cNvSpPr/>
          <p:nvPr/>
        </p:nvSpPr>
        <p:spPr>
          <a:xfrm flipH="1">
            <a:off x="4391434" y="4528744"/>
            <a:ext cx="1813500" cy="2319600"/>
          </a:xfrm>
          <a:prstGeom prst="parallelogram">
            <a:avLst>
              <a:gd fmla="val 56848" name="adj"/>
            </a:avLst>
          </a:prstGeom>
          <a:solidFill>
            <a:srgbClr val="5F8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f148f1dc29_0_0"/>
          <p:cNvSpPr/>
          <p:nvPr/>
        </p:nvSpPr>
        <p:spPr>
          <a:xfrm>
            <a:off x="3068387" y="1620906"/>
            <a:ext cx="9114600" cy="35781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4" name="Google Shape;114;g2f148f1dc2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4571" y="2949241"/>
            <a:ext cx="2064885" cy="2064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f148f1dc29_0_0"/>
          <p:cNvSpPr txBox="1"/>
          <p:nvPr/>
        </p:nvSpPr>
        <p:spPr>
          <a:xfrm>
            <a:off x="5104105" y="2146971"/>
            <a:ext cx="64140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NOAA’s Satellite Applications Symposium Series: </a:t>
            </a:r>
            <a:r>
              <a:rPr b="1" lang="en-US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r>
              <a:rPr b="1" i="0" lang="en-US" sz="36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2024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46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f148f1dc29_0_0"/>
          <p:cNvSpPr txBox="1"/>
          <p:nvPr/>
        </p:nvSpPr>
        <p:spPr>
          <a:xfrm>
            <a:off x="5756488" y="5296185"/>
            <a:ext cx="6424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Andy Latto, GeoXO User Engagement Lead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f148f1dc29_0_89"/>
          <p:cNvPicPr preferRelativeResize="0"/>
          <p:nvPr/>
        </p:nvPicPr>
        <p:blipFill rotWithShape="1">
          <a:blip r:embed="rId3">
            <a:alphaModFix/>
          </a:blip>
          <a:srcRect b="32112" l="9500" r="8739" t="21456"/>
          <a:stretch/>
        </p:blipFill>
        <p:spPr>
          <a:xfrm>
            <a:off x="5830251" y="4641075"/>
            <a:ext cx="3959900" cy="1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f148f1dc29_0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9500" y="-378800"/>
            <a:ext cx="1026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f148f1dc29_0_89"/>
          <p:cNvSpPr txBox="1"/>
          <p:nvPr/>
        </p:nvSpPr>
        <p:spPr>
          <a:xfrm>
            <a:off x="2067975" y="2018551"/>
            <a:ext cx="2663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Through FY 2025</a:t>
            </a:r>
            <a:endParaRPr b="1" i="0" sz="21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f148f1dc29_0_89"/>
          <p:cNvSpPr txBox="1"/>
          <p:nvPr/>
        </p:nvSpPr>
        <p:spPr>
          <a:xfrm>
            <a:off x="5650051" y="613951"/>
            <a:ext cx="23421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FY 26-28</a:t>
            </a:r>
            <a:endParaRPr b="1" i="0" sz="21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f148f1dc29_0_89"/>
          <p:cNvSpPr txBox="1"/>
          <p:nvPr/>
        </p:nvSpPr>
        <p:spPr>
          <a:xfrm>
            <a:off x="8987151" y="523400"/>
            <a:ext cx="25305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FY 28+</a:t>
            </a:r>
            <a:endParaRPr b="1" i="0" sz="21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f148f1dc29_0_89"/>
          <p:cNvSpPr txBox="1"/>
          <p:nvPr/>
        </p:nvSpPr>
        <p:spPr>
          <a:xfrm>
            <a:off x="240833" y="2408861"/>
            <a:ext cx="4813200" cy="2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☆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GeoXO road shows and Symposiums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☆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the User Scientists in their respective UE events and track progress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☆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prospective Pathfinders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☆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 contact database and stakeholder 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relationships for future user readiness 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campaigns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f148f1dc29_0_89"/>
          <p:cNvSpPr txBox="1"/>
          <p:nvPr/>
        </p:nvSpPr>
        <p:spPr>
          <a:xfrm>
            <a:off x="5430188" y="931651"/>
            <a:ext cx="28728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✩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Finalize User Needs Assessments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✩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Readiness Activities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✩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Product/Infrastructure/Process Readiness Development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✩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Follow-on workshops</a:t>
            </a:r>
            <a:endParaRPr b="1" i="1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f148f1dc29_0_89"/>
          <p:cNvSpPr txBox="1"/>
          <p:nvPr/>
        </p:nvSpPr>
        <p:spPr>
          <a:xfrm>
            <a:off x="9063725" y="1051700"/>
            <a:ext cx="3187500" cy="1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✩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Finalize User Readiness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✩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Organizational Readiness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✩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Pathfinders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✩"/>
            </a:pPr>
            <a:r>
              <a:rPr b="1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 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f148f1dc29_0_89"/>
          <p:cNvSpPr txBox="1"/>
          <p:nvPr/>
        </p:nvSpPr>
        <p:spPr>
          <a:xfrm>
            <a:off x="417532" y="523393"/>
            <a:ext cx="4775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Engagement 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Roadmap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f148f1dc29_0_89"/>
          <p:cNvSpPr txBox="1"/>
          <p:nvPr/>
        </p:nvSpPr>
        <p:spPr>
          <a:xfrm>
            <a:off x="59867" y="4802534"/>
            <a:ext cx="374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148f1dc29_0_10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7" name="Google Shape;137;g2f148f1dc29_0_103"/>
          <p:cNvSpPr txBox="1"/>
          <p:nvPr/>
        </p:nvSpPr>
        <p:spPr>
          <a:xfrm>
            <a:off x="1960412" y="198019"/>
            <a:ext cx="84264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3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User Engagement Updates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2f148f1dc29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10" y="254933"/>
            <a:ext cx="1286012" cy="99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f148f1dc29_0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875" y="1417005"/>
            <a:ext cx="200025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f148f1dc29_0_103"/>
          <p:cNvSpPr txBox="1"/>
          <p:nvPr/>
        </p:nvSpPr>
        <p:spPr>
          <a:xfrm>
            <a:off x="5175682" y="947920"/>
            <a:ext cx="6474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i="0" lang="en-US" sz="15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Themed Symposium Series Repeating Every ~6 Months Through 2025</a:t>
            </a:r>
            <a:endParaRPr sz="1500"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t/>
            </a:r>
            <a:endParaRPr b="1" i="0" sz="15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f148f1dc29_0_103"/>
          <p:cNvSpPr txBox="1"/>
          <p:nvPr/>
        </p:nvSpPr>
        <p:spPr>
          <a:xfrm>
            <a:off x="5175681" y="2582673"/>
            <a:ext cx="64749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Road Shows Every ~6 Months through 2025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South Florida July 16-18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Southeast Louisiana (New Orleans Based) January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San Diego or NW area (possibly August 2025)? TBD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f148f1dc29_0_103"/>
          <p:cNvSpPr txBox="1"/>
          <p:nvPr/>
        </p:nvSpPr>
        <p:spPr>
          <a:xfrm>
            <a:off x="5175680" y="3924039"/>
            <a:ext cx="610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User Scientist Related Events/User Readiness Workshops FY2026 and Beyond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Brief Program Updates, Quarterly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f148f1dc29_0_103"/>
          <p:cNvSpPr txBox="1"/>
          <p:nvPr/>
        </p:nvSpPr>
        <p:spPr>
          <a:xfrm>
            <a:off x="5238194" y="5429720"/>
            <a:ext cx="610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Based on Your Feedback, We Know When YOU Want to be Involved!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f148f1dc29_0_103"/>
          <p:cNvSpPr txBox="1"/>
          <p:nvPr/>
        </p:nvSpPr>
        <p:spPr>
          <a:xfrm>
            <a:off x="5175680" y="4988115"/>
            <a:ext cx="610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Newsletters, Semi-Annual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2f148f1dc29_0_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3825" y="1416999"/>
            <a:ext cx="217301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f148f1dc29_0_103"/>
          <p:cNvSpPr txBox="1"/>
          <p:nvPr/>
        </p:nvSpPr>
        <p:spPr>
          <a:xfrm>
            <a:off x="5567600" y="1417000"/>
            <a:ext cx="4819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292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US" sz="1500">
                <a:solidFill>
                  <a:schemeClr val="lt2"/>
                </a:solidFill>
              </a:rPr>
              <a:t>-H</a:t>
            </a:r>
            <a:r>
              <a:rPr b="1" lang="en-US" sz="1500">
                <a:solidFill>
                  <a:schemeClr val="lt2"/>
                </a:solidFill>
              </a:rPr>
              <a:t>uman Health/Air Quality </a:t>
            </a:r>
            <a:r>
              <a:rPr b="1" lang="en-US" sz="1600">
                <a:solidFill>
                  <a:schemeClr val="lt2"/>
                </a:solidFill>
              </a:rPr>
              <a:t>TODAY </a:t>
            </a:r>
            <a:endParaRPr b="1" sz="1600">
              <a:solidFill>
                <a:schemeClr val="lt2"/>
              </a:solidFill>
            </a:endParaRPr>
          </a:p>
          <a:p>
            <a:pPr indent="-292100" lvl="0" marL="292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US" sz="1600">
                <a:solidFill>
                  <a:schemeClr val="lt2"/>
                </a:solidFill>
              </a:rPr>
              <a:t>-F</a:t>
            </a:r>
            <a:r>
              <a:rPr b="1" lang="en-US" sz="1500">
                <a:solidFill>
                  <a:schemeClr val="lt2"/>
                </a:solidFill>
              </a:rPr>
              <a:t>ire February 25th, Norman Oklahoma</a:t>
            </a:r>
            <a:endParaRPr b="1" sz="1500">
              <a:solidFill>
                <a:schemeClr val="lt2"/>
              </a:solidFill>
            </a:endParaRPr>
          </a:p>
          <a:p>
            <a:pPr indent="-292100" lvl="0" marL="292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US" sz="1500">
                <a:solidFill>
                  <a:schemeClr val="lt2"/>
                </a:solidFill>
              </a:rPr>
              <a:t>-Water: Early April, TBD</a:t>
            </a:r>
            <a:endParaRPr b="1" sz="1500">
              <a:solidFill>
                <a:schemeClr val="lt2"/>
              </a:solidFill>
            </a:endParaRPr>
          </a:p>
          <a:p>
            <a:pPr indent="-292100" lvl="0" marL="292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US" sz="1500">
                <a:solidFill>
                  <a:schemeClr val="lt2"/>
                </a:solidFill>
              </a:rPr>
              <a:t>-Weather: May, TBD</a:t>
            </a:r>
            <a:endParaRPr b="1" sz="15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9666625c0_1_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2" name="Google Shape;152;g309666625c0_1_2"/>
          <p:cNvSpPr txBox="1"/>
          <p:nvPr/>
        </p:nvSpPr>
        <p:spPr>
          <a:xfrm>
            <a:off x="1960412" y="198019"/>
            <a:ext cx="84264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r>
              <a:rPr b="1" i="0" lang="en-US" sz="3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309666625c0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10" y="254933"/>
            <a:ext cx="1286012" cy="99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09666625c0_1_2"/>
          <p:cNvSpPr txBox="1"/>
          <p:nvPr/>
        </p:nvSpPr>
        <p:spPr>
          <a:xfrm>
            <a:off x="2476400" y="1515025"/>
            <a:ext cx="73944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Char char="❖"/>
            </a:pPr>
            <a:r>
              <a:rPr b="1" lang="en-US" sz="2500">
                <a:solidFill>
                  <a:srgbClr val="FFFF00"/>
                </a:solidFill>
              </a:rPr>
              <a:t>Are there any air </a:t>
            </a:r>
            <a:r>
              <a:rPr b="1" lang="en-US" sz="2500">
                <a:solidFill>
                  <a:srgbClr val="FFFF00"/>
                </a:solidFill>
              </a:rPr>
              <a:t>quality</a:t>
            </a:r>
            <a:r>
              <a:rPr b="1" lang="en-US" sz="2500">
                <a:solidFill>
                  <a:srgbClr val="FFFF00"/>
                </a:solidFill>
              </a:rPr>
              <a:t> (or other) satellite products you use or desire to use now that you need assistance with training or access?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9666625c0_1_1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0" name="Google Shape;160;g309666625c0_1_16"/>
          <p:cNvSpPr txBox="1"/>
          <p:nvPr/>
        </p:nvSpPr>
        <p:spPr>
          <a:xfrm>
            <a:off x="1960412" y="198019"/>
            <a:ext cx="84264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r>
              <a:rPr b="1" i="0" lang="en-US" sz="3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309666625c0_1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10" y="254933"/>
            <a:ext cx="1286012" cy="99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09666625c0_1_16"/>
          <p:cNvSpPr txBox="1"/>
          <p:nvPr/>
        </p:nvSpPr>
        <p:spPr>
          <a:xfrm>
            <a:off x="2476400" y="1515025"/>
            <a:ext cx="73944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Char char="❖"/>
            </a:pPr>
            <a:r>
              <a:rPr b="1" lang="en-US" sz="2500">
                <a:solidFill>
                  <a:srgbClr val="FFFF00"/>
                </a:solidFill>
              </a:rPr>
              <a:t>How do you plan to utilize the new TEMPO and </a:t>
            </a:r>
            <a:r>
              <a:rPr b="1" lang="en-US" sz="2500">
                <a:solidFill>
                  <a:srgbClr val="FFFF00"/>
                </a:solidFill>
              </a:rPr>
              <a:t>future</a:t>
            </a:r>
            <a:r>
              <a:rPr b="1" lang="en-US" sz="2500">
                <a:solidFill>
                  <a:srgbClr val="FFFF00"/>
                </a:solidFill>
              </a:rPr>
              <a:t> GeoXO atmospheric composition information to do your job? We are interested in hearing from different levels of users.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9666625c0_1_3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8" name="Google Shape;168;g309666625c0_1_37"/>
          <p:cNvSpPr txBox="1"/>
          <p:nvPr/>
        </p:nvSpPr>
        <p:spPr>
          <a:xfrm>
            <a:off x="1960412" y="198019"/>
            <a:ext cx="84264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r>
              <a:rPr b="1" i="0" lang="en-US" sz="3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309666625c0_1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10" y="254933"/>
            <a:ext cx="1286012" cy="99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09666625c0_1_37"/>
          <p:cNvSpPr txBox="1"/>
          <p:nvPr/>
        </p:nvSpPr>
        <p:spPr>
          <a:xfrm>
            <a:off x="2476400" y="1515025"/>
            <a:ext cx="73944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Char char="❖"/>
            </a:pPr>
            <a:r>
              <a:rPr b="1" lang="en-US" sz="2500">
                <a:solidFill>
                  <a:srgbClr val="FFFF00"/>
                </a:solidFill>
              </a:rPr>
              <a:t>What are your plans to evaluate current air quality satellite data to help </a:t>
            </a:r>
            <a:r>
              <a:rPr b="1" lang="en-US" sz="2500">
                <a:solidFill>
                  <a:srgbClr val="FFFF00"/>
                </a:solidFill>
              </a:rPr>
              <a:t>determine</a:t>
            </a:r>
            <a:r>
              <a:rPr b="1" lang="en-US" sz="2500">
                <a:solidFill>
                  <a:srgbClr val="FFFF00"/>
                </a:solidFill>
              </a:rPr>
              <a:t> the uses of this data in the future.</a:t>
            </a:r>
            <a:endParaRPr b="1" sz="2500">
              <a:solidFill>
                <a:srgbClr val="FFFF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00"/>
              </a:solidFill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Char char="➢"/>
            </a:pPr>
            <a:r>
              <a:rPr b="1" lang="en-US" sz="2500">
                <a:solidFill>
                  <a:srgbClr val="FFFF00"/>
                </a:solidFill>
              </a:rPr>
              <a:t>Example: creating a case </a:t>
            </a:r>
            <a:r>
              <a:rPr b="1" lang="en-US" sz="2500">
                <a:solidFill>
                  <a:srgbClr val="FFFF00"/>
                </a:solidFill>
              </a:rPr>
              <a:t>study</a:t>
            </a:r>
            <a:r>
              <a:rPr b="1" lang="en-US" sz="2500">
                <a:solidFill>
                  <a:srgbClr val="FFFF00"/>
                </a:solidFill>
              </a:rPr>
              <a:t> that reveals a certain minimum resolution of a product that works best to make your operational decision</a:t>
            </a:r>
            <a:endParaRPr b="1" sz="2500">
              <a:solidFill>
                <a:srgbClr val="FFFF00"/>
              </a:solidFill>
            </a:endParaRPr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Char char="■"/>
            </a:pPr>
            <a:r>
              <a:rPr b="1" lang="en-US" sz="2500">
                <a:solidFill>
                  <a:srgbClr val="FFFF00"/>
                </a:solidFill>
              </a:rPr>
              <a:t>do you want us to come up some use cases or are you planning to do some of your own?</a:t>
            </a:r>
            <a:endParaRPr b="1" sz="25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9666625c0_1_3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6" name="Google Shape;176;g309666625c0_1_30"/>
          <p:cNvSpPr txBox="1"/>
          <p:nvPr/>
        </p:nvSpPr>
        <p:spPr>
          <a:xfrm>
            <a:off x="1960412" y="198019"/>
            <a:ext cx="84264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r>
              <a:rPr b="1" i="0" lang="en-US" sz="3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309666625c0_1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10" y="254933"/>
            <a:ext cx="1286012" cy="99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09666625c0_1_30"/>
          <p:cNvSpPr txBox="1"/>
          <p:nvPr/>
        </p:nvSpPr>
        <p:spPr>
          <a:xfrm>
            <a:off x="2476400" y="1515025"/>
            <a:ext cx="73944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Char char="❖"/>
            </a:pPr>
            <a:r>
              <a:rPr b="1" lang="en-US" sz="2500">
                <a:solidFill>
                  <a:srgbClr val="FFFF00"/>
                </a:solidFill>
              </a:rPr>
              <a:t>Are there any major infrastructure changes in your organization planned over the next few years that will allow your systems to handle high bandwidth and quantities of data?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Sullivan, Pamela C. (GSFC-410.0)[NOAA]</dc:creator>
</cp:coreProperties>
</file>