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9144" r:id="rId2"/>
    <p:sldId id="29073" r:id="rId3"/>
    <p:sldId id="29074" r:id="rId4"/>
    <p:sldId id="29084" r:id="rId5"/>
    <p:sldId id="29107" r:id="rId6"/>
    <p:sldId id="29103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ian McDonald" initials="BM" lastIdx="1" clrIdx="0">
    <p:extLst>
      <p:ext uri="{19B8F6BF-5375-455C-9EA6-DF929625EA0E}">
        <p15:presenceInfo xmlns:p15="http://schemas.microsoft.com/office/powerpoint/2012/main" userId="Brian McDonald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D12F6"/>
    <a:srgbClr val="11F75E"/>
    <a:srgbClr val="F2B800"/>
    <a:srgbClr val="F962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532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6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FC7392-FD1D-4344-918F-2230C2EBE668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436F46-A295-47B0-B61E-3BD8E58D4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344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56C09-AB9C-4EFA-8105-7A30CC42D2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76706E-99E4-46A7-9B20-8A43CEEEE2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2704AB-BEC7-4837-A302-57F2B95EC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E37F6-FA85-4446-A283-6B3BD3686A20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80E003-CB43-40CF-A66C-348E5FAF5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B663DC-E0D3-4410-BD8B-54D952676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BF58E-EDC1-456C-890F-7990F27A7F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763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7EA0D-7039-472B-B8C4-2455E24FD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BED6F1-DA3A-43D6-9471-8FF8C6D21D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D46B4-EBBA-4388-93A9-53E49BE53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E37F6-FA85-4446-A283-6B3BD3686A20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4333C4-2C93-4E24-A05D-A07C1685D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6C0BE5-51A6-422E-A9FF-0B4123E6C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BF58E-EDC1-456C-890F-7990F27A7F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81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AFA8AF-64B2-43AF-B283-4AF037B463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41EC8B-BF3D-4E7B-9C42-A4804BA358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A01BE9-EED5-4B59-9B38-1223AB775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E37F6-FA85-4446-A283-6B3BD3686A20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E9B5BB-CDC3-4890-B126-1B853ED49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2E5E36-10F7-4285-857A-130021390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BF58E-EDC1-456C-890F-7990F27A7F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42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11873-264D-4637-8947-35284A0AF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74362-970B-4A01-9D49-ACE7E7F59B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5D8736-3DEC-4971-A766-A68492D1F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E37F6-FA85-4446-A283-6B3BD3686A20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3D5F47-37D9-49DA-A8A8-0586E4448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5B6D1-ADF3-49E8-93E5-A1FEC29AB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BF58E-EDC1-456C-890F-7990F27A7F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917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BC7F0-2B3C-4D3A-B9F9-9C8735D5E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7A530D-AF65-40EF-A11D-DE77BDF372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A1B935-507D-4BF6-BBB8-8059B6728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E37F6-FA85-4446-A283-6B3BD3686A20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971EA4-5E63-4EE0-9493-32938FC71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A166CA-996A-4EB7-8424-3CAAE3B50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BF58E-EDC1-456C-890F-7990F27A7F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313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99A5D-D81C-408F-BD8C-B52D329A6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37E390-68B7-41F2-8FB9-BFC018AA46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1709FF-EAC8-459B-B745-6F3807E363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AC20F8-9CD4-49FF-AD8D-BA2EF804C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E37F6-FA85-4446-A283-6B3BD3686A20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18A305-9185-411C-A4C6-7B3C5D621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036CF3-8D2A-4636-8D4B-654E980E6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BF58E-EDC1-456C-890F-7990F27A7F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117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E3E94-7C21-417C-80BC-0BBA49950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07C647-0997-4BB3-AFB6-CB8418AE57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626A87-AD3C-4E35-B5E3-E6094AC023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A0B5A0-3029-4A9B-A632-BA8CA48E16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900FF9-3B94-4894-AD24-2CFDE0A030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6D5057-954F-4277-837E-DDB262A67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E37F6-FA85-4446-A283-6B3BD3686A20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2CCF37-34BC-4EF2-A032-8C0AD9BF7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9B21D4-5C03-4480-9098-BFAABD410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BF58E-EDC1-456C-890F-7990F27A7F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606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90E07-87A9-461A-88E9-961A0CDD1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41B8A1-20E3-402F-B7DB-F2803F642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E37F6-FA85-4446-A283-6B3BD3686A20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E201FE-F068-4969-8DCB-8233EB50D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A085D5-4D1D-485F-AA7B-4FFA9B0CA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BF58E-EDC1-456C-890F-7990F27A7F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524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9A4212-BE02-4C69-9A10-9652ADA87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E37F6-FA85-4446-A283-6B3BD3686A20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8B92CF-FD8D-4EB1-B70C-E9015E2D5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CCD15E-3199-4111-B2D6-89419C811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BF58E-EDC1-456C-890F-7990F27A7F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884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E5F59-589C-44AE-8E44-6D3E5868C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1BEB82-0D74-4A18-9FF4-AA0172AF25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B34FD4-622C-476C-9EF5-9632EE4471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4C7D78-457E-44ED-B93F-F455119F3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E37F6-FA85-4446-A283-6B3BD3686A20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518641-7BB5-4240-9720-257A73DC3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100300-568F-47C3-A01E-6A887042A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BF58E-EDC1-456C-890F-7990F27A7F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898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24F68-9D6B-4DCB-B4E2-7770B824D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3F6753-891A-42B5-BA35-BABEEE9D41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C6E365-C61B-4C19-B50F-9788E374AA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5EEF13-E276-4370-A317-96E7A17D9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E37F6-FA85-4446-A283-6B3BD3686A20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D0CA07-0E3D-42AE-A650-40FA6C320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C2A85C-FD2F-4BE6-B6C6-9034534B2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BF58E-EDC1-456C-890F-7990F27A7F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395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1829AA-3F5A-4615-B5DD-084065541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FAB9C3-5808-46A2-AAF5-4B295F9F85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CBEFD0-B888-4C53-8E20-F87E73813D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CE37F6-FA85-4446-A283-6B3BD3686A20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CD6D8A-7573-434E-AAF9-539FDD9317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F09639-E604-460B-9168-8165E57B13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CBF58E-EDC1-456C-890F-7990F27A7F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714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jpeg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F941CB-CF26-5744-8EB0-61AE5BD571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590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0D62CD8-1D95-4507-B736-483EC5108BAD}"/>
              </a:ext>
            </a:extLst>
          </p:cNvPr>
          <p:cNvSpPr txBox="1"/>
          <p:nvPr/>
        </p:nvSpPr>
        <p:spPr>
          <a:xfrm>
            <a:off x="3952475" y="1081426"/>
            <a:ext cx="73121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Making the case for GeoXO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GHG instrument</a:t>
            </a: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892EB5-8E33-47B3-8591-985A84086D91}"/>
              </a:ext>
            </a:extLst>
          </p:cNvPr>
          <p:cNvSpPr txBox="1"/>
          <p:nvPr/>
        </p:nvSpPr>
        <p:spPr>
          <a:xfrm>
            <a:off x="4434859" y="2923272"/>
            <a:ext cx="63473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Brian McDonald, Program Lead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Atmospheric Composition Modeling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NOAA Chemical Sciences Laboratory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AB4F4C4-D8A9-4FE0-9A33-BFA05FD8A41A}"/>
              </a:ext>
            </a:extLst>
          </p:cNvPr>
          <p:cNvSpPr txBox="1"/>
          <p:nvPr/>
        </p:nvSpPr>
        <p:spPr>
          <a:xfrm>
            <a:off x="4434859" y="4439869"/>
            <a:ext cx="63473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NOAA’s Satellite Applications Symposium Series: Air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(10/8/2024)</a:t>
            </a:r>
          </a:p>
        </p:txBody>
      </p:sp>
    </p:spTree>
    <p:extLst>
      <p:ext uri="{BB962C8B-B14F-4D97-AF65-F5344CB8AC3E}">
        <p14:creationId xmlns:p14="http://schemas.microsoft.com/office/powerpoint/2010/main" val="24009175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E20363-95DE-4502-B2EA-D6E53BC15722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 GHG Measurement, Monitoring &amp; Information System</a:t>
            </a:r>
            <a:endParaRPr lang="en-US" sz="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25E676-F5C3-4368-B226-72A97F1DEC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021" b="13992"/>
          <a:stretch/>
        </p:blipFill>
        <p:spPr>
          <a:xfrm>
            <a:off x="3515449" y="1362808"/>
            <a:ext cx="8604329" cy="51529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A570C27-987F-40E7-BBD3-568360AF37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041" y="1654925"/>
            <a:ext cx="3279408" cy="426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1946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59E81C3-9261-4911-A348-42A090950E2D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Might a Tiered Observing System Look Like?</a:t>
            </a:r>
            <a:endParaRPr lang="en-US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36F9E1-BCD7-425B-AEC0-78195A5DCF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4281" y="1178538"/>
            <a:ext cx="5978755" cy="53587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8FD9DF-4A19-4420-82B7-7279E67857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125" y="1063080"/>
            <a:ext cx="4352192" cy="563080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A0AB50B-2547-43F9-817F-9E12CC9A3320}"/>
              </a:ext>
            </a:extLst>
          </p:cNvPr>
          <p:cNvSpPr/>
          <p:nvPr/>
        </p:nvSpPr>
        <p:spPr>
          <a:xfrm>
            <a:off x="7514460" y="5208998"/>
            <a:ext cx="1389184" cy="1151538"/>
          </a:xfrm>
          <a:prstGeom prst="rect">
            <a:avLst/>
          </a:prstGeom>
          <a:noFill/>
          <a:ln w="508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23D7B6-63A4-423D-A9A5-5C75702A1843}"/>
              </a:ext>
            </a:extLst>
          </p:cNvPr>
          <p:cNvSpPr/>
          <p:nvPr/>
        </p:nvSpPr>
        <p:spPr>
          <a:xfrm>
            <a:off x="6486342" y="1592494"/>
            <a:ext cx="2417302" cy="883578"/>
          </a:xfrm>
          <a:prstGeom prst="rect">
            <a:avLst/>
          </a:prstGeom>
          <a:noFill/>
          <a:ln w="508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3244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5A7154C-2814-41DE-9D47-A8C028C141C9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Satellite Constellation of Methane Observations </a:t>
            </a: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(all polar-orbiters)</a:t>
            </a:r>
          </a:p>
          <a:p>
            <a:pPr algn="ctr"/>
            <a:endParaRPr lang="en-US" sz="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44DD35-BA04-44BA-83E3-9764B620B7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7418" y="914400"/>
            <a:ext cx="7892199" cy="5943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2680F2-18E7-4B9A-98D9-1CDFC1249CCB}"/>
              </a:ext>
            </a:extLst>
          </p:cNvPr>
          <p:cNvSpPr txBox="1"/>
          <p:nvPr/>
        </p:nvSpPr>
        <p:spPr>
          <a:xfrm>
            <a:off x="591053" y="6339254"/>
            <a:ext cx="2463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Jacob et al. ACP 2022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181F1A-B2BB-49BD-A74A-57CD0FDE42FA}"/>
              </a:ext>
            </a:extLst>
          </p:cNvPr>
          <p:cNvSpPr txBox="1"/>
          <p:nvPr/>
        </p:nvSpPr>
        <p:spPr>
          <a:xfrm>
            <a:off x="3990471" y="4948076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E02DD0-E3A4-4D2E-986A-B2F709547269}"/>
              </a:ext>
            </a:extLst>
          </p:cNvPr>
          <p:cNvSpPr txBox="1"/>
          <p:nvPr/>
        </p:nvSpPr>
        <p:spPr>
          <a:xfrm>
            <a:off x="357391" y="4471022"/>
            <a:ext cx="30826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Goal to identify leaks and notify operators to repair</a:t>
            </a:r>
          </a:p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(sensitivity ~100 kg / h)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34C755-AB47-4897-8520-6B03A459342C}"/>
              </a:ext>
            </a:extLst>
          </p:cNvPr>
          <p:cNvSpPr txBox="1"/>
          <p:nvPr/>
        </p:nvSpPr>
        <p:spPr>
          <a:xfrm>
            <a:off x="4114864" y="1315364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1 - 10 km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B35B18-7EF7-4672-9F5F-934CDDE0C561}"/>
              </a:ext>
            </a:extLst>
          </p:cNvPr>
          <p:cNvSpPr txBox="1"/>
          <p:nvPr/>
        </p:nvSpPr>
        <p:spPr>
          <a:xfrm>
            <a:off x="274981" y="1984825"/>
            <a:ext cx="32474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Goal to track emissions at the regional / basin-scale</a:t>
            </a:r>
          </a:p>
        </p:txBody>
      </p:sp>
    </p:spTree>
    <p:extLst>
      <p:ext uri="{BB962C8B-B14F-4D97-AF65-F5344CB8AC3E}">
        <p14:creationId xmlns:p14="http://schemas.microsoft.com/office/powerpoint/2010/main" val="17014252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22D343F1-CE55-407F-B2CA-A0F99CC2E84F}"/>
              </a:ext>
            </a:extLst>
          </p:cNvPr>
          <p:cNvSpPr txBox="1"/>
          <p:nvPr/>
        </p:nvSpPr>
        <p:spPr>
          <a:xfrm>
            <a:off x="166452" y="4331990"/>
            <a:ext cx="3658774" cy="233910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GOES ABI methane detection can improve:</a:t>
            </a:r>
          </a:p>
          <a:p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accounting of super-emitter events in bottom-up inventories (intensity + duration)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methane anomaly detection in near real-time emissions satellite data assimilation system</a:t>
            </a:r>
          </a:p>
        </p:txBody>
      </p:sp>
      <p:pic>
        <p:nvPicPr>
          <p:cNvPr id="7" name="MovieS2">
            <a:hlinkClick r:id="" action="ppaction://media"/>
            <a:extLst>
              <a:ext uri="{FF2B5EF4-FFF2-40B4-BE49-F238E27FC236}">
                <a16:creationId xmlns:a16="http://schemas.microsoft.com/office/drawing/2014/main" id="{EE9EA0F9-EF0F-46DC-8EA9-1AECFA91BB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6452" y="1031667"/>
            <a:ext cx="3747618" cy="298868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23D46E5-228F-4313-B90B-113E6EB55FAA}"/>
              </a:ext>
            </a:extLst>
          </p:cNvPr>
          <p:cNvSpPr txBox="1"/>
          <p:nvPr/>
        </p:nvSpPr>
        <p:spPr>
          <a:xfrm>
            <a:off x="166452" y="3929919"/>
            <a:ext cx="27950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Watine-Guiu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2023</a:t>
            </a:r>
            <a:endParaRPr lang="en-US" sz="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ABFD5C8-CF7F-4CB8-9373-F6773B81315B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Geostationary Orbit Observes Transient Oil and Gas Emissions</a:t>
            </a:r>
            <a:endParaRPr lang="en-US" sz="500" b="1" baseline="-25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9E916F-E39C-4ED3-92C0-B994D13D01A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8"/>
          <a:stretch/>
        </p:blipFill>
        <p:spPr>
          <a:xfrm>
            <a:off x="4091327" y="999892"/>
            <a:ext cx="7552043" cy="4008703"/>
          </a:xfrm>
          <a:prstGeom prst="rect">
            <a:avLst/>
          </a:prstGeom>
        </p:spPr>
      </p:pic>
      <p:pic>
        <p:nvPicPr>
          <p:cNvPr id="1026" name="Picture 2" descr="Daniel Varon | Center for Policy Research on Energy and the Environment  (C-PREE)">
            <a:extLst>
              <a:ext uri="{FF2B5EF4-FFF2-40B4-BE49-F238E27FC236}">
                <a16:creationId xmlns:a16="http://schemas.microsoft.com/office/drawing/2014/main" id="{86D3FEC6-23C5-43E2-A052-9E2317873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233" y="5127455"/>
            <a:ext cx="1209675" cy="1613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Arrow: Down 20">
            <a:extLst>
              <a:ext uri="{FF2B5EF4-FFF2-40B4-BE49-F238E27FC236}">
                <a16:creationId xmlns:a16="http://schemas.microsoft.com/office/drawing/2014/main" id="{4D8CC922-224D-4376-8097-EA5513CE6FE5}"/>
              </a:ext>
            </a:extLst>
          </p:cNvPr>
          <p:cNvSpPr/>
          <p:nvPr/>
        </p:nvSpPr>
        <p:spPr>
          <a:xfrm rot="10800000">
            <a:off x="9194554" y="4751230"/>
            <a:ext cx="272503" cy="514729"/>
          </a:xfrm>
          <a:prstGeom prst="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EF4BDF9-DE80-4E30-BF07-AD37DF137E47}"/>
              </a:ext>
            </a:extLst>
          </p:cNvPr>
          <p:cNvSpPr txBox="1"/>
          <p:nvPr/>
        </p:nvSpPr>
        <p:spPr>
          <a:xfrm>
            <a:off x="8874347" y="5259535"/>
            <a:ext cx="912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4227AD-5CE9-4889-8897-BEE56E593A26}"/>
              </a:ext>
            </a:extLst>
          </p:cNvPr>
          <p:cNvSpPr txBox="1"/>
          <p:nvPr/>
        </p:nvSpPr>
        <p:spPr>
          <a:xfrm>
            <a:off x="9558806" y="5278044"/>
            <a:ext cx="912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GOES ABI</a:t>
            </a: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D9DFEED2-AED6-4922-B370-328EF91F8CD2}"/>
              </a:ext>
            </a:extLst>
          </p:cNvPr>
          <p:cNvSpPr/>
          <p:nvPr/>
        </p:nvSpPr>
        <p:spPr>
          <a:xfrm rot="10800000">
            <a:off x="9879013" y="4756889"/>
            <a:ext cx="272503" cy="514729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73A0016-51C3-41D1-8E17-577F130529EE}"/>
              </a:ext>
            </a:extLst>
          </p:cNvPr>
          <p:cNvSpPr txBox="1"/>
          <p:nvPr/>
        </p:nvSpPr>
        <p:spPr>
          <a:xfrm>
            <a:off x="5278908" y="6031729"/>
            <a:ext cx="1342486" cy="58477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Daniel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Varon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(Harvard)</a:t>
            </a:r>
          </a:p>
        </p:txBody>
      </p:sp>
      <p:pic>
        <p:nvPicPr>
          <p:cNvPr id="1028" name="Picture 4" descr="Shobha Kondragunta - STAR - NOAA / NESDIS / Center for Satellite  Applications and Research - Staff Scientists">
            <a:extLst>
              <a:ext uri="{FF2B5EF4-FFF2-40B4-BE49-F238E27FC236}">
                <a16:creationId xmlns:a16="http://schemas.microsoft.com/office/drawing/2014/main" id="{402303AC-9D5B-42A2-8885-2A5E935B8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700" y="5125047"/>
            <a:ext cx="1380988" cy="1622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26178D3-5D60-4769-AB98-D74CAE01738E}"/>
              </a:ext>
            </a:extLst>
          </p:cNvPr>
          <p:cNvSpPr txBox="1"/>
          <p:nvPr/>
        </p:nvSpPr>
        <p:spPr>
          <a:xfrm>
            <a:off x="8113689" y="5915454"/>
            <a:ext cx="1445118" cy="83099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Shobha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Kondragunta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(NOAA)</a:t>
            </a:r>
          </a:p>
        </p:txBody>
      </p:sp>
    </p:spTree>
    <p:extLst>
      <p:ext uri="{BB962C8B-B14F-4D97-AF65-F5344CB8AC3E}">
        <p14:creationId xmlns:p14="http://schemas.microsoft.com/office/powerpoint/2010/main" val="1225160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55A7BD-276A-48F9-8559-607F1DEF41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88" t="19258" r="8182" b="45136"/>
          <a:stretch/>
        </p:blipFill>
        <p:spPr>
          <a:xfrm>
            <a:off x="0" y="914400"/>
            <a:ext cx="12192000" cy="387405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0EBAF044-B108-4CA2-8274-615997C05889}"/>
              </a:ext>
            </a:extLst>
          </p:cNvPr>
          <p:cNvSpPr/>
          <p:nvPr/>
        </p:nvSpPr>
        <p:spPr>
          <a:xfrm>
            <a:off x="5263232" y="4467208"/>
            <a:ext cx="1647521" cy="247584"/>
          </a:xfrm>
          <a:prstGeom prst="ellipse">
            <a:avLst/>
          </a:prstGeom>
          <a:noFill/>
          <a:ln w="254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611781-559B-4B4E-8097-3DC5D013EDF3}"/>
              </a:ext>
            </a:extLst>
          </p:cNvPr>
          <p:cNvSpPr txBox="1"/>
          <p:nvPr/>
        </p:nvSpPr>
        <p:spPr>
          <a:xfrm>
            <a:off x="6919545" y="4453170"/>
            <a:ext cx="9757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Missing</a:t>
            </a:r>
          </a:p>
          <a:p>
            <a:pPr algn="ctr"/>
            <a:r>
              <a:rPr lang="en-US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EA18A6-B682-4B6D-A214-F886F916494B}"/>
              </a:ext>
            </a:extLst>
          </p:cNvPr>
          <p:cNvSpPr txBox="1"/>
          <p:nvPr/>
        </p:nvSpPr>
        <p:spPr>
          <a:xfrm>
            <a:off x="239718" y="5281880"/>
            <a:ext cx="116945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Joint modeling work between NOAA CSL and GML to highlight value and cost-benefit of having NIR instrument on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GeoXO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through OSSE,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GeoCARB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retrieval provided by NASA GMAO</a:t>
            </a:r>
          </a:p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Building off similar worked performed for TEMPO-like instrument on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GeoXO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(Hsu et al., </a:t>
            </a:r>
            <a:r>
              <a:rPr lang="en-US" sz="20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JGR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2024)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E23534-766F-427B-81DA-88DB26A1BFE2}"/>
              </a:ext>
            </a:extLst>
          </p:cNvPr>
          <p:cNvSpPr txBox="1"/>
          <p:nvPr/>
        </p:nvSpPr>
        <p:spPr>
          <a:xfrm>
            <a:off x="9258300" y="1044981"/>
            <a:ext cx="22926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(2030s- 2050s)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454CD2A-7892-4890-8642-E5122440AB91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Observing System Simulation Experiments </a:t>
            </a:r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(OSSEs)</a:t>
            </a:r>
          </a:p>
        </p:txBody>
      </p:sp>
    </p:spTree>
    <p:extLst>
      <p:ext uri="{BB962C8B-B14F-4D97-AF65-F5344CB8AC3E}">
        <p14:creationId xmlns:p14="http://schemas.microsoft.com/office/powerpoint/2010/main" val="26454005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1217</TotalTime>
  <Words>208</Words>
  <Application>Microsoft Office PowerPoint</Application>
  <PresentationFormat>Widescreen</PresentationFormat>
  <Paragraphs>37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GReenhouse Gas And Air Pollutants Emissions System (GRA2PES)</dc:title>
  <dc:creator>Brian McDonald</dc:creator>
  <cp:lastModifiedBy>Brian McDonald</cp:lastModifiedBy>
  <cp:revision>302</cp:revision>
  <dcterms:created xsi:type="dcterms:W3CDTF">2024-04-04T03:33:26Z</dcterms:created>
  <dcterms:modified xsi:type="dcterms:W3CDTF">2024-10-08T03:10:52Z</dcterms:modified>
</cp:coreProperties>
</file>