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144" r:id="rId2"/>
    <p:sldId id="590" r:id="rId3"/>
    <p:sldId id="29088" r:id="rId4"/>
    <p:sldId id="29102" r:id="rId5"/>
    <p:sldId id="29147" r:id="rId6"/>
    <p:sldId id="8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cDonald" initials="BM" lastIdx="1" clrIdx="0">
    <p:extLst>
      <p:ext uri="{19B8F6BF-5375-455C-9EA6-DF929625EA0E}">
        <p15:presenceInfo xmlns:p15="http://schemas.microsoft.com/office/powerpoint/2012/main" userId="Brian M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2F6"/>
    <a:srgbClr val="11F75E"/>
    <a:srgbClr val="F2B800"/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C7392-FD1D-4344-918F-2230C2EBE66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6F46-A295-47B0-B61E-3BD8E58D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34B1B-1DA0-B84D-993B-97E7DF5AF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6C09-AB9C-4EFA-8105-7A30CC42D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6706E-99E4-46A7-9B20-8A43CEEEE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04AB-BEC7-4837-A302-57F2B95E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0E003-CB43-40CF-A66C-348E5FAF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63DC-E0D3-4410-BD8B-54D95267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EA0D-7039-472B-B8C4-2455E24F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ED6F1-DA3A-43D6-9471-8FF8C6D21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46B4-EBBA-4388-93A9-53E49BE5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33C4-2C93-4E24-A05D-A07C1685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0BE5-51A6-422E-A9FF-0B4123E6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FA8AF-64B2-43AF-B283-4AF037B46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1EC8B-BF3D-4E7B-9C42-A4804BA35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01BE9-EED5-4B59-9B38-1223AB77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9B5BB-CDC3-4890-B126-1B853ED4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5E36-10F7-4285-857A-13002139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1873-264D-4637-8947-35284A0A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74362-970B-4A01-9D49-ACE7E7F59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D8736-3DEC-4971-A766-A68492D1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5F47-37D9-49DA-A8A8-0586E444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B6D1-ADF3-49E8-93E5-A1FEC29A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C7F0-2B3C-4D3A-B9F9-9C8735D5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A530D-AF65-40EF-A11D-DE77BDF3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B935-507D-4BF6-BBB8-8059B672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71EA4-5E63-4EE0-9493-32938FC7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66CA-996A-4EB7-8424-3CAAE3B5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9A5D-D81C-408F-BD8C-B52D329A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E390-68B7-41F2-8FB9-BFC018AA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709FF-EAC8-459B-B745-6F3807E36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C20F8-9CD4-49FF-AD8D-BA2EF804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8A305-9185-411C-A4C6-7B3C5D62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36CF3-8D2A-4636-8D4B-654E980E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3E94-7C21-417C-80BC-0BBA4995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7C647-0997-4BB3-AFB6-CB8418AE5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26A87-AD3C-4E35-B5E3-E6094AC02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0B5A0-3029-4A9B-A632-BA8CA48E1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00FF9-3B94-4894-AD24-2CFDE0A03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5057-954F-4277-837E-DDB262A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CF37-34BC-4EF2-A032-8C0AD9BF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B21D4-5C03-4480-9098-BFAABD41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0E07-87A9-461A-88E9-961A0CDD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1B8A1-20E3-402F-B7DB-F2803F64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201FE-F068-4969-8DCB-8233EB50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085D5-4D1D-485F-AA7B-4FFA9B0C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A4212-BE02-4C69-9A10-9652ADA8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B92CF-FD8D-4EB1-B70C-E9015E2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CD15E-3199-4111-B2D6-89419C81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5F59-589C-44AE-8E44-6D3E5868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BEB82-0D74-4A18-9FF4-AA0172AF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34FD4-622C-476C-9EF5-9632EE447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C7D78-457E-44ED-B93F-F455119F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18641-7BB5-4240-9720-257A73D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00300-568F-47C3-A01E-6A887042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4F68-9D6B-4DCB-B4E2-7770B824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6753-891A-42B5-BA35-BABEEE9D4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6E365-C61B-4C19-B50F-9788E374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EEF13-E276-4370-A317-96E7A17D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0CA07-0E3D-42AE-A650-40FA6C32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A85C-FD2F-4BE6-B6C6-9034534B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9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829AA-3F5A-4615-B5DD-08406554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AB9C3-5808-46A2-AAF5-4B295F9F8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BEFD0-B888-4C53-8E20-F87E73813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6D8A-7573-434E-AAF9-539FDD931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09639-E604-460B-9168-8165E57B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csl.noaa.gov/projects/ages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941CB-CF26-5744-8EB0-61AE5BD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2CD8-1D95-4507-B736-483EC5108BAD}"/>
              </a:ext>
            </a:extLst>
          </p:cNvPr>
          <p:cNvSpPr txBox="1"/>
          <p:nvPr/>
        </p:nvSpPr>
        <p:spPr>
          <a:xfrm>
            <a:off x="3952475" y="1081426"/>
            <a:ext cx="7312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Utilzing TEMPO / ACX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 Real-time NO</a:t>
            </a:r>
            <a:r>
              <a:rPr kumimoji="0" lang="pt-BR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92EB5-8E33-47B3-8591-985A84086D91}"/>
              </a:ext>
            </a:extLst>
          </p:cNvPr>
          <p:cNvSpPr txBox="1"/>
          <p:nvPr/>
        </p:nvSpPr>
        <p:spPr>
          <a:xfrm>
            <a:off x="4434859" y="2923272"/>
            <a:ext cx="6347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Brian McDonald, Program Lead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Atmospheric Composition Modeling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 Chemical Sciences Laboratory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B4F4C4-D8A9-4FE0-9A33-BFA05FD8A41A}"/>
              </a:ext>
            </a:extLst>
          </p:cNvPr>
          <p:cNvSpPr txBox="1"/>
          <p:nvPr/>
        </p:nvSpPr>
        <p:spPr>
          <a:xfrm>
            <a:off x="4434859" y="4439869"/>
            <a:ext cx="634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NOAA’s Satellite Applications Symposium Series: Air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(10/8/2024)</a:t>
            </a:r>
          </a:p>
        </p:txBody>
      </p:sp>
    </p:spTree>
    <p:extLst>
      <p:ext uri="{BB962C8B-B14F-4D97-AF65-F5344CB8AC3E}">
        <p14:creationId xmlns:p14="http://schemas.microsoft.com/office/powerpoint/2010/main" val="240091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DEFE04-73CF-43B7-8518-71FB29E2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6" y="1277016"/>
            <a:ext cx="9892862" cy="5564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D3DEE3-218A-41D0-A227-2B764F2EAE60}"/>
              </a:ext>
            </a:extLst>
          </p:cNvPr>
          <p:cNvSpPr txBox="1"/>
          <p:nvPr/>
        </p:nvSpPr>
        <p:spPr>
          <a:xfrm>
            <a:off x="8518905" y="5433339"/>
            <a:ext cx="35329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Credit:  NASA's Scientific Visualization Studio; Data provided by the Smithsonian Astrophysical Observatory| Harvard &amp; Smithsonian.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Cindy Starr (Global Science and Technology, Inc.)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Elkins (USRA) and  Trent L. Schindler (USRA)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Caroline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Nowlan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Xiong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Center for Astrophysics | Harvard &amp; Smithsonian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498" y="53422"/>
            <a:ext cx="7581272" cy="678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TEMPO retrievals for air quality research: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  <a:p>
            <a:pPr lvl="0" defTabSz="427939">
              <a:lnSpc>
                <a:spcPct val="150000"/>
              </a:lnSpc>
              <a:defRPr/>
            </a:pP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C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H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O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AOD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CC"/>
                </a:solidFill>
                <a:latin typeface="Calibri"/>
              </a:rPr>
              <a:t>Top of aerosol layer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53E2B-CBE0-4AA0-BF7F-E6ED8EB39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38" y="899480"/>
            <a:ext cx="1238250" cy="1181100"/>
          </a:xfrm>
          <a:prstGeom prst="rect">
            <a:avLst/>
          </a:prstGeom>
        </p:spPr>
      </p:pic>
      <p:sp>
        <p:nvSpPr>
          <p:cNvPr id="2" name="L-Shape 1">
            <a:extLst>
              <a:ext uri="{FF2B5EF4-FFF2-40B4-BE49-F238E27FC236}">
                <a16:creationId xmlns:a16="http://schemas.microsoft.com/office/drawing/2014/main" id="{E24FA84F-371D-4C88-B31B-A8EC450B9BBA}"/>
              </a:ext>
            </a:extLst>
          </p:cNvPr>
          <p:cNvSpPr/>
          <p:nvPr/>
        </p:nvSpPr>
        <p:spPr>
          <a:xfrm rot="18749301">
            <a:off x="45236" y="1239758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819283BD-E451-46BF-BE6F-BC0F9CBB61E3}"/>
              </a:ext>
            </a:extLst>
          </p:cNvPr>
          <p:cNvSpPr/>
          <p:nvPr/>
        </p:nvSpPr>
        <p:spPr>
          <a:xfrm rot="18749301">
            <a:off x="45236" y="1764141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D60AC011-1087-4CE3-BE98-D041F6E8DC90}"/>
              </a:ext>
            </a:extLst>
          </p:cNvPr>
          <p:cNvSpPr/>
          <p:nvPr/>
        </p:nvSpPr>
        <p:spPr>
          <a:xfrm rot="18749301">
            <a:off x="45235" y="2354545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8AC9F3A4-7E76-43A7-A53F-DE13B8ED3845}"/>
              </a:ext>
            </a:extLst>
          </p:cNvPr>
          <p:cNvSpPr/>
          <p:nvPr/>
        </p:nvSpPr>
        <p:spPr>
          <a:xfrm rot="18749301">
            <a:off x="45236" y="2893727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E804EE9F-B9AF-4E72-9C38-050F91B4B3F6}"/>
              </a:ext>
            </a:extLst>
          </p:cNvPr>
          <p:cNvSpPr/>
          <p:nvPr/>
        </p:nvSpPr>
        <p:spPr>
          <a:xfrm rot="18749301">
            <a:off x="50368" y="3432908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AAD77943-65A4-405D-81C6-6878B24D66DD}"/>
              </a:ext>
            </a:extLst>
          </p:cNvPr>
          <p:cNvSpPr/>
          <p:nvPr/>
        </p:nvSpPr>
        <p:spPr>
          <a:xfrm rot="18749301">
            <a:off x="45235" y="3995286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F7B41421-309E-4D15-9BAC-7171173C1BC4}"/>
              </a:ext>
            </a:extLst>
          </p:cNvPr>
          <p:cNvSpPr/>
          <p:nvPr/>
        </p:nvSpPr>
        <p:spPr>
          <a:xfrm rot="18749301">
            <a:off x="45236" y="4529233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espo.nasa.gov/sites/default/files/images/20230804POD.jpg">
            <a:extLst>
              <a:ext uri="{FF2B5EF4-FFF2-40B4-BE49-F238E27FC236}">
                <a16:creationId xmlns:a16="http://schemas.microsoft.com/office/drawing/2014/main" id="{385ABE16-9191-4FE8-9825-171F68A1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82" y="104687"/>
            <a:ext cx="4986470" cy="33243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00978B-4EE2-4597-BD42-6A15749AE133}"/>
              </a:ext>
            </a:extLst>
          </p:cNvPr>
          <p:cNvSpPr txBox="1"/>
          <p:nvPr/>
        </p:nvSpPr>
        <p:spPr>
          <a:xfrm>
            <a:off x="7099882" y="3480265"/>
            <a:ext cx="49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AEROMMA-STAQS group photo in Dayton, OH </a:t>
            </a:r>
          </a:p>
        </p:txBody>
      </p:sp>
    </p:spTree>
    <p:extLst>
      <p:ext uri="{BB962C8B-B14F-4D97-AF65-F5344CB8AC3E}">
        <p14:creationId xmlns:p14="http://schemas.microsoft.com/office/powerpoint/2010/main" val="429044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26520-4C37-4724-ABEA-B0C405E0214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Airborne Field Campaigns in Summer 2023 under TEMPO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8A795-7270-47D4-87AB-05BB0937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2" y="1031346"/>
            <a:ext cx="8776457" cy="5382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D85592-BA7D-463E-B67E-FBC90D3229E5}"/>
              </a:ext>
            </a:extLst>
          </p:cNvPr>
          <p:cNvSpPr/>
          <p:nvPr/>
        </p:nvSpPr>
        <p:spPr>
          <a:xfrm>
            <a:off x="3040532" y="6432345"/>
            <a:ext cx="409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https://csl.noaa.gov/projects/ages/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ile:NASA logo.svg - Wikimedia Commons">
            <a:extLst>
              <a:ext uri="{FF2B5EF4-FFF2-40B4-BE49-F238E27FC236}">
                <a16:creationId xmlns:a16="http://schemas.microsoft.com/office/drawing/2014/main" id="{EE36D046-A2D5-4885-B628-9A407818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916" y="1275779"/>
            <a:ext cx="1288347" cy="10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NOAA logo.svg - Wikimedia Commons">
            <a:extLst>
              <a:ext uri="{FF2B5EF4-FFF2-40B4-BE49-F238E27FC236}">
                <a16:creationId xmlns:a16="http://schemas.microsoft.com/office/drawing/2014/main" id="{A5EEAE1E-E9BC-49F6-8BB4-A450F674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1331614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SF Logo | NSF - National Science Foundation">
            <a:extLst>
              <a:ext uri="{FF2B5EF4-FFF2-40B4-BE49-F238E27FC236}">
                <a16:creationId xmlns:a16="http://schemas.microsoft.com/office/drawing/2014/main" id="{9589400D-E082-4D92-BF87-A4120123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615" y="2584398"/>
            <a:ext cx="1339917" cy="13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Seal of the United States Environmental Protection Agency.svg -  Wikimedia Commons">
            <a:extLst>
              <a:ext uri="{FF2B5EF4-FFF2-40B4-BE49-F238E27FC236}">
                <a16:creationId xmlns:a16="http://schemas.microsoft.com/office/drawing/2014/main" id="{A0760C5A-C310-4C5C-BD53-17D19A1F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2743593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val Postgraduate School - Wikipedia">
            <a:extLst>
              <a:ext uri="{FF2B5EF4-FFF2-40B4-BE49-F238E27FC236}">
                <a16:creationId xmlns:a16="http://schemas.microsoft.com/office/drawing/2014/main" id="{5724C73D-5164-4DAF-A574-22D72E81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55" y="5370755"/>
            <a:ext cx="1223973" cy="8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ted States Department of Energy - Wikipedia">
            <a:extLst>
              <a:ext uri="{FF2B5EF4-FFF2-40B4-BE49-F238E27FC236}">
                <a16:creationId xmlns:a16="http://schemas.microsoft.com/office/drawing/2014/main" id="{67522D90-9883-443D-ADB0-F206D92C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827" y="4023140"/>
            <a:ext cx="1104523" cy="11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ile:NIST logo.svg - Wikimedia Commons">
            <a:extLst>
              <a:ext uri="{FF2B5EF4-FFF2-40B4-BE49-F238E27FC236}">
                <a16:creationId xmlns:a16="http://schemas.microsoft.com/office/drawing/2014/main" id="{B812BDFA-94AD-4F4B-84EC-363D4CCF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4416244"/>
            <a:ext cx="1222165" cy="3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2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DD4FB1-761D-F4A8-95AB-108EAFC9ED6A}"/>
              </a:ext>
            </a:extLst>
          </p:cNvPr>
          <p:cNvSpPr txBox="1"/>
          <p:nvPr/>
        </p:nvSpPr>
        <p:spPr>
          <a:xfrm>
            <a:off x="0" y="62294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	     TEMPO data	          	     AGES+ measurements		   AGES+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CBD55-3EBF-4CB0-E782-CE26B8216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421"/>
            <a:ext cx="12191060" cy="531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63D46-FA65-87EA-3394-3554DDC05B4D}"/>
              </a:ext>
            </a:extLst>
          </p:cNvPr>
          <p:cNvSpPr txBox="1"/>
          <p:nvPr/>
        </p:nvSpPr>
        <p:spPr>
          <a:xfrm>
            <a:off x="9743440" y="5594799"/>
            <a:ext cx="225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GV data courtesy of L. Judd NASA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CD5EC-BDCD-4E28-9B74-013F96000FE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AGES+ Aircraft Coordination for TEMPO First Light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4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C0D60-6FCB-446C-9103-4F307319D8A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TEMPO Validation to Assimilation in Air Quality Models</a:t>
            </a:r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426F5-87BF-4FF4-BA69-6C722B75DCAE}"/>
              </a:ext>
            </a:extLst>
          </p:cNvPr>
          <p:cNvGrpSpPr/>
          <p:nvPr/>
        </p:nvGrpSpPr>
        <p:grpSpPr>
          <a:xfrm>
            <a:off x="54500" y="1373142"/>
            <a:ext cx="6568938" cy="5303193"/>
            <a:chOff x="54500" y="1373142"/>
            <a:chExt cx="6568938" cy="53031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C86168-7E75-41B7-8CD6-FFD274604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235"/>
            <a:stretch/>
          </p:blipFill>
          <p:spPr>
            <a:xfrm>
              <a:off x="54500" y="1373142"/>
              <a:ext cx="5846541" cy="4585601"/>
            </a:xfrm>
            <a:prstGeom prst="rect">
              <a:avLst/>
            </a:prstGeom>
          </p:spPr>
        </p:pic>
        <p:pic>
          <p:nvPicPr>
            <p:cNvPr id="17" name="Picture 4" descr="Volkamer Research Group">
              <a:extLst>
                <a:ext uri="{FF2B5EF4-FFF2-40B4-BE49-F238E27FC236}">
                  <a16:creationId xmlns:a16="http://schemas.microsoft.com/office/drawing/2014/main" id="{7C0D7DF6-5957-4AB1-987A-BF7E809AB5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7"/>
            <a:stretch/>
          </p:blipFill>
          <p:spPr bwMode="auto">
            <a:xfrm>
              <a:off x="5169290" y="2948965"/>
              <a:ext cx="1158713" cy="158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FCB812-4D91-4911-9F12-EE6A23AD4116}"/>
                </a:ext>
              </a:extLst>
            </p:cNvPr>
            <p:cNvSpPr txBox="1"/>
            <p:nvPr/>
          </p:nvSpPr>
          <p:spPr>
            <a:xfrm>
              <a:off x="4873856" y="4506171"/>
              <a:ext cx="17495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Eleanor Waxman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(CU)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85FB6D-C91F-4472-B80E-BC5A47F77089}"/>
                </a:ext>
              </a:extLst>
            </p:cNvPr>
            <p:cNvSpPr/>
            <p:nvPr/>
          </p:nvSpPr>
          <p:spPr>
            <a:xfrm>
              <a:off x="5583288" y="5849742"/>
              <a:ext cx="224058" cy="227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3172E8-F263-426C-AF29-7D5CCA0AC0EE}"/>
                </a:ext>
              </a:extLst>
            </p:cNvPr>
            <p:cNvSpPr txBox="1"/>
            <p:nvPr/>
          </p:nvSpPr>
          <p:spPr>
            <a:xfrm>
              <a:off x="1642065" y="6030004"/>
              <a:ext cx="38475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Aircraft-derived NO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vertical column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molec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 cm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CCD7CA-21C3-4C4B-A822-7B1D48131638}"/>
                </a:ext>
              </a:extLst>
            </p:cNvPr>
            <p:cNvSpPr txBox="1"/>
            <p:nvPr/>
          </p:nvSpPr>
          <p:spPr>
            <a:xfrm rot="16200000">
              <a:off x="-983672" y="3636004"/>
              <a:ext cx="31037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TEMPO NO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vertical column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molec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 cm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4537FB-CA3B-4B59-93E4-B2F2058E3023}"/>
              </a:ext>
            </a:extLst>
          </p:cNvPr>
          <p:cNvGrpSpPr/>
          <p:nvPr/>
        </p:nvGrpSpPr>
        <p:grpSpPr>
          <a:xfrm>
            <a:off x="6697371" y="1065788"/>
            <a:ext cx="5442157" cy="5268343"/>
            <a:chOff x="6745819" y="1059732"/>
            <a:chExt cx="5442157" cy="52683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D0FF4C-421E-4E5C-A1E3-AE24EB87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819" y="1059732"/>
              <a:ext cx="5185799" cy="51857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5FD6F2-AD0A-416B-8B65-4E16B8B7FA3A}"/>
                </a:ext>
              </a:extLst>
            </p:cNvPr>
            <p:cNvSpPr txBox="1"/>
            <p:nvPr/>
          </p:nvSpPr>
          <p:spPr>
            <a:xfrm>
              <a:off x="7998080" y="1473151"/>
              <a:ext cx="2766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2D12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DA (+11%, R</a:t>
              </a:r>
              <a:r>
                <a:rPr lang="en-US" baseline="30000" dirty="0">
                  <a:solidFill>
                    <a:srgbClr val="2D12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2D12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0.41)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w/ DA (-13%, R</a:t>
              </a:r>
              <a:r>
                <a:rPr lang="en-US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0.48)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9" name="Picture 6" descr="Chia-Hua HSU | PhD Student | Master of Science | University of Colorado  Boulder, CO | CUB | Menchanical Engineering | Research profile">
              <a:extLst>
                <a:ext uri="{FF2B5EF4-FFF2-40B4-BE49-F238E27FC236}">
                  <a16:creationId xmlns:a16="http://schemas.microsoft.com/office/drawing/2014/main" id="{937BC67A-59A3-4D7B-B2AE-B239BE6CE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0370" y="2857033"/>
              <a:ext cx="1337859" cy="133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96B733-DBAF-43C2-9B9C-5CF0B5B5F586}"/>
                </a:ext>
              </a:extLst>
            </p:cNvPr>
            <p:cNvSpPr txBox="1"/>
            <p:nvPr/>
          </p:nvSpPr>
          <p:spPr>
            <a:xfrm>
              <a:off x="10690622" y="4199294"/>
              <a:ext cx="14973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Chia-Hua Hsu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(CU)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FC5A33-1D1A-4613-AB11-311BB1D62927}"/>
                </a:ext>
              </a:extLst>
            </p:cNvPr>
            <p:cNvSpPr txBox="1"/>
            <p:nvPr/>
          </p:nvSpPr>
          <p:spPr>
            <a:xfrm rot="16200000">
              <a:off x="6015503" y="3383462"/>
              <a:ext cx="18774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Model NO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[ppb]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FB36A7-08B0-4BBB-BB63-4FE6074A1085}"/>
                </a:ext>
              </a:extLst>
            </p:cNvPr>
            <p:cNvSpPr txBox="1"/>
            <p:nvPr/>
          </p:nvSpPr>
          <p:spPr>
            <a:xfrm>
              <a:off x="8384770" y="5958743"/>
              <a:ext cx="19800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Aircraft NO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[ppb]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4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F6E503-A7A0-424A-BCE7-2E6DE6D94F8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Building towards a Near-Realtime Emissions System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1A8A1F-E174-49BB-846A-95614DEA7C10}"/>
              </a:ext>
            </a:extLst>
          </p:cNvPr>
          <p:cNvGrpSpPr/>
          <p:nvPr/>
        </p:nvGrpSpPr>
        <p:grpSpPr>
          <a:xfrm>
            <a:off x="115849" y="993112"/>
            <a:ext cx="6187173" cy="2966129"/>
            <a:chOff x="147271" y="1140144"/>
            <a:chExt cx="6187173" cy="2966129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3B8F89C9-2C8B-45A6-9E62-388C2B545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8" t="11206" b="9336"/>
            <a:stretch/>
          </p:blipFill>
          <p:spPr>
            <a:xfrm>
              <a:off x="147271" y="1645807"/>
              <a:ext cx="6006399" cy="246046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7D9342-4D9B-4207-96CF-8C5D04C72810}"/>
                </a:ext>
              </a:extLst>
            </p:cNvPr>
            <p:cNvSpPr txBox="1"/>
            <p:nvPr/>
          </p:nvSpPr>
          <p:spPr>
            <a:xfrm>
              <a:off x="791669" y="1186310"/>
              <a:ext cx="4083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Business-as-usual (BAU) – COVID-19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3E8135-5CC4-4CB3-A7AF-95FEBB20AF38}"/>
                </a:ext>
              </a:extLst>
            </p:cNvPr>
            <p:cNvSpPr txBox="1"/>
            <p:nvPr/>
          </p:nvSpPr>
          <p:spPr>
            <a:xfrm>
              <a:off x="5303393" y="1140144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mole/km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/h</a:t>
              </a:r>
            </a:p>
          </p:txBody>
        </p:sp>
      </p:grp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D89CEF7-3298-45A7-8F7E-035890E73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r="2422"/>
          <a:stretch/>
        </p:blipFill>
        <p:spPr>
          <a:xfrm>
            <a:off x="6303022" y="1454777"/>
            <a:ext cx="5801392" cy="2735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9B1C6-6ECF-4DD8-8192-3E94D08C9EB9}"/>
              </a:ext>
            </a:extLst>
          </p:cNvPr>
          <p:cNvSpPr txBox="1"/>
          <p:nvPr/>
        </p:nvSpPr>
        <p:spPr>
          <a:xfrm>
            <a:off x="115849" y="4117303"/>
            <a:ext cx="544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Without COVID-19 pandemic,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would be ~30% higher in April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D94E76-C4D3-4AC6-B16E-3ED5C2E0D713}"/>
              </a:ext>
            </a:extLst>
          </p:cNvPr>
          <p:cNvSpPr txBox="1"/>
          <p:nvPr/>
        </p:nvSpPr>
        <p:spPr>
          <a:xfrm>
            <a:off x="7351547" y="1039278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Business-as-usual (BAU) – COVID-19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C3487-3999-45AF-A3AD-CBDFD291E652}"/>
              </a:ext>
            </a:extLst>
          </p:cNvPr>
          <p:cNvSpPr txBox="1"/>
          <p:nvPr/>
        </p:nvSpPr>
        <p:spPr>
          <a:xfrm>
            <a:off x="6594058" y="4117303"/>
            <a:ext cx="544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Geostationary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observations can update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emissions within 1-3 days accounting for pandemic  </a:t>
            </a:r>
          </a:p>
        </p:txBody>
      </p:sp>
      <p:pic>
        <p:nvPicPr>
          <p:cNvPr id="2052" name="Picture 4" descr="Arthur Mizzi | Paul M. Rady Mechanical Engineering | University of Colorado  Boulder">
            <a:extLst>
              <a:ext uri="{FF2B5EF4-FFF2-40B4-BE49-F238E27FC236}">
                <a16:creationId xmlns:a16="http://schemas.microsoft.com/office/drawing/2014/main" id="{2D75DB2D-A4FD-44A6-843B-DC37471E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51" y="4917354"/>
            <a:ext cx="1067499" cy="13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79B2DC-E90B-4DB8-B491-132E39133742}"/>
              </a:ext>
            </a:extLst>
          </p:cNvPr>
          <p:cNvSpPr txBox="1"/>
          <p:nvPr/>
        </p:nvSpPr>
        <p:spPr>
          <a:xfrm>
            <a:off x="5594146" y="6255212"/>
            <a:ext cx="15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(NASA/CU)</a:t>
            </a:r>
          </a:p>
        </p:txBody>
      </p:sp>
      <p:pic>
        <p:nvPicPr>
          <p:cNvPr id="2054" name="Picture 6" descr="Chia-Hua HSU | PhD Student | Master of Science | University of Colorado  Boulder, CO | CUB | Menchanical Engineering | Research profile">
            <a:extLst>
              <a:ext uri="{FF2B5EF4-FFF2-40B4-BE49-F238E27FC236}">
                <a16:creationId xmlns:a16="http://schemas.microsoft.com/office/drawing/2014/main" id="{6D7E4FAD-AA5A-41AF-8B97-8A28DC22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52" y="4917355"/>
            <a:ext cx="1337859" cy="13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DE8AE-152B-4B83-8763-D728222712A3}"/>
              </a:ext>
            </a:extLst>
          </p:cNvPr>
          <p:cNvSpPr txBox="1"/>
          <p:nvPr/>
        </p:nvSpPr>
        <p:spPr>
          <a:xfrm>
            <a:off x="3886476" y="6255212"/>
            <a:ext cx="166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Chia-Hua Hsu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2056" name="Picture 8" descr="Daven Henze | Paul M. Rady Mechanical Engineering | University of Colorado  Boulder">
            <a:extLst>
              <a:ext uri="{FF2B5EF4-FFF2-40B4-BE49-F238E27FC236}">
                <a16:creationId xmlns:a16="http://schemas.microsoft.com/office/drawing/2014/main" id="{3FC76427-63E5-439A-8D3F-80B5A3FCF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1"/>
          <a:stretch/>
        </p:blipFill>
        <p:spPr bwMode="auto">
          <a:xfrm>
            <a:off x="7301879" y="4917355"/>
            <a:ext cx="1309792" cy="13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860C6E-2AD9-4F2F-8D8D-EB59751E7F51}"/>
              </a:ext>
            </a:extLst>
          </p:cNvPr>
          <p:cNvSpPr txBox="1"/>
          <p:nvPr/>
        </p:nvSpPr>
        <p:spPr>
          <a:xfrm>
            <a:off x="7164721" y="6255213"/>
            <a:ext cx="15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22" name="Picture 12" descr="Airspace Operations Lab - NASA Ames">
            <a:extLst>
              <a:ext uri="{FF2B5EF4-FFF2-40B4-BE49-F238E27FC236}">
                <a16:creationId xmlns:a16="http://schemas.microsoft.com/office/drawing/2014/main" id="{CD0A304C-3832-42A4-B4D2-9945999C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5" y="5667743"/>
            <a:ext cx="1568132" cy="10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8CF69A-7F33-4B24-BCB2-9B599DA51D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8" y="4813106"/>
            <a:ext cx="1943433" cy="851340"/>
          </a:xfrm>
          <a:prstGeom prst="rect">
            <a:avLst/>
          </a:prstGeom>
        </p:spPr>
      </p:pic>
      <p:pic>
        <p:nvPicPr>
          <p:cNvPr id="20" name="Picture 50" descr="https://nesdis-prod.s3.amazonaws.com/2022-09/geoxo-logo-v2.png?_ga=2.46972263.1196362034.1685602087-666685768.1611949757">
            <a:extLst>
              <a:ext uri="{FF2B5EF4-FFF2-40B4-BE49-F238E27FC236}">
                <a16:creationId xmlns:a16="http://schemas.microsoft.com/office/drawing/2014/main" id="{DB40FDEE-A7BB-4A50-8CE0-185A0EFC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1" y="4910810"/>
            <a:ext cx="1253498" cy="7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2" descr="Cooperative Institute for Satellite Studies (NOAA/CIMSS) -- SSEC, UW-Madison">
            <a:extLst>
              <a:ext uri="{FF2B5EF4-FFF2-40B4-BE49-F238E27FC236}">
                <a16:creationId xmlns:a16="http://schemas.microsoft.com/office/drawing/2014/main" id="{41EA237E-5F5A-42EA-81EE-B5525444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04" y="5754168"/>
            <a:ext cx="874252" cy="8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A63F1D-A041-4121-AF0F-F9AFE12B0383}"/>
              </a:ext>
            </a:extLst>
          </p:cNvPr>
          <p:cNvSpPr txBox="1"/>
          <p:nvPr/>
        </p:nvSpPr>
        <p:spPr>
          <a:xfrm>
            <a:off x="0" y="649114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Hsu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73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315</Words>
  <Application>Microsoft Office PowerPoint</Application>
  <PresentationFormat>Widescreen</PresentationFormat>
  <Paragraphs>63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GReenhouse Gas And Air Pollutants Emissions System (GRA2PES)</dc:title>
  <dc:creator>Brian McDonald</dc:creator>
  <cp:lastModifiedBy>Brian McDonald</cp:lastModifiedBy>
  <cp:revision>299</cp:revision>
  <dcterms:created xsi:type="dcterms:W3CDTF">2024-04-04T03:33:26Z</dcterms:created>
  <dcterms:modified xsi:type="dcterms:W3CDTF">2024-10-08T03:18:48Z</dcterms:modified>
</cp:coreProperties>
</file>