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Hatches: GEOS</a:t>
            </a:r>
            <a:endParaRPr/>
          </a:p>
        </p:txBody>
      </p:sp>
      <p:sp>
        <p:nvSpPr>
          <p:cNvPr id="177" name="Google Shape;17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Southeastern US exceedances may be driven by combination of local sources and optically thin transported smoke/dust that isn’t captured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Southeastern US exceedances may be driven by combination of local sources and optically thin transported smoke/dust that isn’t captured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Southeastern US exceedances may be driven by combination of local sources and optically thin transported smoke/dust that isn’t captured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Southeastern US exceedances may be driven by combination of local sources and optically thin transported smoke/dust that isn’t captured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0" lang="en-US"/>
              <a:t>Geostationary satellites are home bodies while polar satellites are globe trotters.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0" lang="en-US"/>
              <a:t>Geostationary Operational Environmental Satellites (GOES) stare at the US all day long.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0" lang="en-US"/>
              <a:t>Not like polar satellites passing once at 10am and once at 2pm (if you have two satellites)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0" lang="en-US"/>
              <a:t>From an US perspective, GOES satellites view the western US from the pacific and the eastern US from the atlantic.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0" lang="en-US"/>
              <a:t>Shobha Kondragunta and Hai Zhang fused with AirNow monitors by a geographic weighted regression.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0" lang="en-US"/>
              <a:t>Pawan led a tiger team to connect that data back to EPA.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0" lang="en-US"/>
              <a:t>There are a lot of technical details, but the upshot is simple.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0" lang="en-US"/>
              <a:t>We extensively evaluated the data, applied machine learning corrections, and we’re putting that data into various airnow systems like AirNowTech.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0" lang="en-US"/>
              <a:t>This is a great idea: federal agencies working together to provide tangible benefits to the American people from satellite data.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0" lang="en-US"/>
              <a:t>This project is taking that data a step further.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0" lang="en-US"/>
              <a:t>We’re going to bring the satellite data</a:t>
            </a:r>
            <a:endParaRPr/>
          </a:p>
        </p:txBody>
      </p:sp>
      <p:sp>
        <p:nvSpPr>
          <p:cNvPr id="144" name="Google Shape;14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irnowtech.org/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irnowtech.org/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0.jpg"/><Relationship Id="rId11" Type="http://schemas.openxmlformats.org/officeDocument/2006/relationships/hyperlink" Target="https://haqast.org/tiger-teams/#2021-tiger-teams" TargetMode="External"/><Relationship Id="rId10" Type="http://schemas.openxmlformats.org/officeDocument/2006/relationships/hyperlink" Target="https://doi.org/10.1029/2020EA001599" TargetMode="External"/><Relationship Id="rId9" Type="http://schemas.openxmlformats.org/officeDocument/2006/relationships/hyperlink" Target="https://haqast.org/wp-content/uploads/sites/91/2022/09/emplusq322_bratburd-final.pdf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6.png"/><Relationship Id="rId7" Type="http://schemas.openxmlformats.org/officeDocument/2006/relationships/image" Target="../media/image14.png"/><Relationship Id="rId8" Type="http://schemas.openxmlformats.org/officeDocument/2006/relationships/hyperlink" Target="https://doi.org/10.1175/WAF-D-22-0114.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1325479" y="1106113"/>
            <a:ext cx="954104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Rounded"/>
              <a:buNone/>
            </a:pPr>
            <a:r>
              <a:rPr b="1" lang="en-US">
                <a:latin typeface="Arial Rounded"/>
                <a:ea typeface="Arial Rounded"/>
                <a:cs typeface="Arial Rounded"/>
                <a:sym typeface="Arial Rounded"/>
              </a:rPr>
              <a:t>Satellite View of the New PM2.5 Health Standard</a:t>
            </a:r>
            <a:endParaRPr/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524000" y="3911163"/>
            <a:ext cx="9144000" cy="1428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400"/>
              <a:t>Shobha Kondragunta (NOAA)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400"/>
              <a:t>Michael Cheeseman, Hai Zhang, Pubu Ciren (IMSG at NOAA)</a:t>
            </a:r>
            <a:endParaRPr/>
          </a:p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2024-10-08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719328" y="267169"/>
            <a:ext cx="6934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GOES-PM25 in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https://airnowtech.org/</a:t>
            </a:r>
            <a:endParaRPr/>
          </a:p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230687" y="1825625"/>
            <a:ext cx="253270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Login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Choose Navigator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Choose Data Fusion tab.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Select the GOES Layer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Green/Red indicates hour availability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6569" y="358371"/>
            <a:ext cx="5334744" cy="114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71011" y="1591392"/>
            <a:ext cx="8982683" cy="4637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3645407" y="6287443"/>
            <a:ext cx="31459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 AirNow team!</a:t>
            </a:r>
            <a:endParaRPr/>
          </a:p>
        </p:txBody>
      </p:sp>
      <p:sp>
        <p:nvSpPr>
          <p:cNvPr id="173" name="Google Shape;17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2024-10-08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0900" y="2187618"/>
            <a:ext cx="4125535" cy="2475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64831" y="-29542"/>
            <a:ext cx="4125534" cy="24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>
            <p:ph type="title"/>
          </p:nvPr>
        </p:nvSpPr>
        <p:spPr>
          <a:xfrm>
            <a:off x="86790" y="143742"/>
            <a:ext cx="7908572" cy="82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AirFuse: Bias Correction Ensemble</a:t>
            </a:r>
            <a:endParaRPr/>
          </a:p>
        </p:txBody>
      </p:sp>
      <p:sp>
        <p:nvSpPr>
          <p:cNvPr id="182" name="Google Shape;18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23"/>
          <p:cNvSpPr txBox="1"/>
          <p:nvPr>
            <p:ph idx="10" type="dt"/>
          </p:nvPr>
        </p:nvSpPr>
        <p:spPr>
          <a:xfrm>
            <a:off x="838200" y="63274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2024-10-08</a:t>
            </a:r>
            <a:endParaRPr/>
          </a:p>
        </p:txBody>
      </p:sp>
      <p:pic>
        <p:nvPicPr>
          <p:cNvPr id="184" name="Google Shape;18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458" y="4481578"/>
            <a:ext cx="3317265" cy="199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79290" y="4482653"/>
            <a:ext cx="3317265" cy="199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/>
          <p:cNvPicPr preferRelativeResize="0"/>
          <p:nvPr/>
        </p:nvPicPr>
        <p:blipFill rotWithShape="1">
          <a:blip r:embed="rId7">
            <a:alphaModFix/>
          </a:blip>
          <a:srcRect b="0" l="0" r="10894" t="0"/>
          <a:stretch/>
        </p:blipFill>
        <p:spPr>
          <a:xfrm>
            <a:off x="5037810" y="4484339"/>
            <a:ext cx="2955901" cy="199035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3"/>
          <p:cNvSpPr txBox="1"/>
          <p:nvPr/>
        </p:nvSpPr>
        <p:spPr>
          <a:xfrm>
            <a:off x="5069358" y="6155398"/>
            <a:ext cx="2492028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f(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mod, GOES-PM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cxnSp>
        <p:nvCxnSpPr>
          <p:cNvPr id="188" name="Google Shape;188;p23"/>
          <p:cNvCxnSpPr>
            <a:stCxn id="189" idx="1"/>
          </p:cNvCxnSpPr>
          <p:nvPr/>
        </p:nvCxnSpPr>
        <p:spPr>
          <a:xfrm flipH="1">
            <a:off x="7215115" y="2967819"/>
            <a:ext cx="539700" cy="1568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lg" w="lg" type="none"/>
            <a:tailEnd len="lg" w="lg" type="triangle"/>
          </a:ln>
        </p:spPr>
      </p:cxnSp>
      <p:sp>
        <p:nvSpPr>
          <p:cNvPr id="189" name="Google Shape;189;p23"/>
          <p:cNvSpPr/>
          <p:nvPr/>
        </p:nvSpPr>
        <p:spPr>
          <a:xfrm>
            <a:off x="7754815" y="267254"/>
            <a:ext cx="289711" cy="4386597"/>
          </a:xfrm>
          <a:prstGeom prst="leftBrace">
            <a:avLst>
              <a:gd fmla="val 8333" name="adj1"/>
              <a:gd fmla="val 61564" name="adj2"/>
            </a:avLst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160527" y="6145467"/>
            <a:ext cx="2366239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f(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mod, AirNow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91" name="Google Shape;191;p23"/>
          <p:cNvSpPr txBox="1"/>
          <p:nvPr/>
        </p:nvSpPr>
        <p:spPr>
          <a:xfrm>
            <a:off x="2617804" y="6155398"/>
            <a:ext cx="2366239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f(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mod, PurpleAir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92" name="Google Shape;192;p23"/>
          <p:cNvSpPr txBox="1"/>
          <p:nvPr/>
        </p:nvSpPr>
        <p:spPr>
          <a:xfrm rot="5400000">
            <a:off x="11014155" y="3282837"/>
            <a:ext cx="1867969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GOES-PM Bias</a:t>
            </a:r>
            <a:endParaRPr/>
          </a:p>
        </p:txBody>
      </p:sp>
      <p:sp>
        <p:nvSpPr>
          <p:cNvPr id="193" name="Google Shape;193;p23"/>
          <p:cNvSpPr txBox="1"/>
          <p:nvPr/>
        </p:nvSpPr>
        <p:spPr>
          <a:xfrm rot="5400000">
            <a:off x="10935174" y="1077768"/>
            <a:ext cx="1990359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NAQFC &amp; GOES</a:t>
            </a:r>
            <a:endParaRPr/>
          </a:p>
        </p:txBody>
      </p:sp>
      <p:pic>
        <p:nvPicPr>
          <p:cNvPr id="194" name="Google Shape;194;p23"/>
          <p:cNvPicPr preferRelativeResize="0"/>
          <p:nvPr/>
        </p:nvPicPr>
        <p:blipFill rotWithShape="1">
          <a:blip r:embed="rId8">
            <a:alphaModFix/>
          </a:blip>
          <a:srcRect b="9731" l="0" r="11348" t="14454"/>
          <a:stretch/>
        </p:blipFill>
        <p:spPr>
          <a:xfrm>
            <a:off x="8070902" y="4818704"/>
            <a:ext cx="3680448" cy="188856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/>
        </p:nvSpPr>
        <p:spPr>
          <a:xfrm>
            <a:off x="8149362" y="6378536"/>
            <a:ext cx="2005752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pY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gY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 txBox="1"/>
          <p:nvPr>
            <p:ph idx="1" type="body"/>
          </p:nvPr>
        </p:nvSpPr>
        <p:spPr>
          <a:xfrm>
            <a:off x="352600" y="934916"/>
            <a:ext cx="6862659" cy="3746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Layer “correct” the NOAA forecast (NAQFC) by interpolating bias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One layer from AirNow monitor (</a:t>
            </a:r>
            <a:r>
              <a:rPr lang="en-US" sz="1800">
                <a:solidFill>
                  <a:schemeClr val="lt1"/>
                </a:solidFill>
                <a:highlight>
                  <a:srgbClr val="008000"/>
                </a:highlight>
              </a:rPr>
              <a:t>Y</a:t>
            </a:r>
            <a:r>
              <a:rPr baseline="-25000" lang="en-US" sz="1800">
                <a:solidFill>
                  <a:schemeClr val="lt1"/>
                </a:solidFill>
                <a:highlight>
                  <a:srgbClr val="008000"/>
                </a:highlight>
              </a:rPr>
              <a:t>A</a:t>
            </a:r>
            <a:r>
              <a:rPr lang="en-US" sz="1800"/>
              <a:t>) </a:t>
            </a:r>
            <a:r>
              <a:rPr b="1" i="1" lang="en-US" sz="1800"/>
              <a:t>observations</a:t>
            </a:r>
            <a:r>
              <a:rPr lang="en-US" sz="1800"/>
              <a:t>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Regulatory grade hourly observations paired with collocated grid cell.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Voronoi interpolation to account for network spatial structure.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One layer from PurpleAir (</a:t>
            </a:r>
            <a:r>
              <a:rPr lang="en-US" sz="1800">
                <a:solidFill>
                  <a:schemeClr val="lt1"/>
                </a:solidFill>
                <a:highlight>
                  <a:srgbClr val="800080"/>
                </a:highlight>
              </a:rPr>
              <a:t>Y</a:t>
            </a:r>
            <a:r>
              <a:rPr baseline="-25000" lang="en-US" sz="1800">
                <a:solidFill>
                  <a:schemeClr val="lt1"/>
                </a:solidFill>
                <a:highlight>
                  <a:srgbClr val="800080"/>
                </a:highlight>
              </a:rPr>
              <a:t>P</a:t>
            </a:r>
            <a:r>
              <a:rPr lang="en-US" sz="1800"/>
              <a:t>) </a:t>
            </a:r>
            <a:r>
              <a:rPr b="1" i="1" lang="en-US" sz="1800"/>
              <a:t>observations</a:t>
            </a:r>
            <a:r>
              <a:rPr lang="en-US" sz="1800"/>
              <a:t>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Low-cost sensors corrected (Barkjohn 2021) then averaged in grid cells.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Voronoi interpolation to account for network spatial structure.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One layer from GOES-PM25 (</a:t>
            </a:r>
            <a:r>
              <a:rPr lang="en-US" sz="1800">
                <a:solidFill>
                  <a:schemeClr val="lt1"/>
                </a:solidFill>
                <a:highlight>
                  <a:srgbClr val="0000FF"/>
                </a:highlight>
              </a:rPr>
              <a:t>Y</a:t>
            </a:r>
            <a:r>
              <a:rPr baseline="-25000" lang="en-US" sz="1800">
                <a:solidFill>
                  <a:schemeClr val="lt1"/>
                </a:solidFill>
                <a:highlight>
                  <a:srgbClr val="0000FF"/>
                </a:highlight>
              </a:rPr>
              <a:t>G</a:t>
            </a:r>
            <a:r>
              <a:rPr lang="en-US" sz="1800"/>
              <a:t>) “</a:t>
            </a:r>
            <a:r>
              <a:rPr b="1" i="1" lang="en-US" sz="1800"/>
              <a:t>observations</a:t>
            </a:r>
            <a:r>
              <a:rPr lang="en-US" sz="1800"/>
              <a:t>”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GOES-R AOD regression with machine learning correction.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Not clustered like monitors, so simple inverse distance interpolation.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Layer weights (a, p, g) a function of distance to obs and uncertainty.</a:t>
            </a:r>
            <a:endParaRPr sz="1600"/>
          </a:p>
        </p:txBody>
      </p:sp>
      <p:sp>
        <p:nvSpPr>
          <p:cNvPr id="197" name="Google Shape;197;p23"/>
          <p:cNvSpPr/>
          <p:nvPr/>
        </p:nvSpPr>
        <p:spPr>
          <a:xfrm>
            <a:off x="8070901" y="4812324"/>
            <a:ext cx="3986947" cy="1990359"/>
          </a:xfrm>
          <a:prstGeom prst="rect">
            <a:avLst/>
          </a:prstGeom>
          <a:noFill/>
          <a:ln cap="flat" cmpd="sng" w="381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 rot="5400000">
            <a:off x="10930206" y="5636323"/>
            <a:ext cx="1867969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Fused</a:t>
            </a:r>
            <a:endParaRPr/>
          </a:p>
        </p:txBody>
      </p:sp>
      <p:sp>
        <p:nvSpPr>
          <p:cNvPr id="199" name="Google Shape;199;p23"/>
          <p:cNvSpPr txBox="1"/>
          <p:nvPr/>
        </p:nvSpPr>
        <p:spPr>
          <a:xfrm>
            <a:off x="8323948" y="2110587"/>
            <a:ext cx="2598821" cy="46166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Hatches: GOES-PM</a:t>
            </a:r>
            <a:endParaRPr/>
          </a:p>
        </p:txBody>
      </p:sp>
      <p:cxnSp>
        <p:nvCxnSpPr>
          <p:cNvPr id="200" name="Google Shape;200;p23"/>
          <p:cNvCxnSpPr>
            <a:endCxn id="189" idx="1"/>
          </p:cNvCxnSpPr>
          <p:nvPr/>
        </p:nvCxnSpPr>
        <p:spPr>
          <a:xfrm flipH="1" rot="10800000">
            <a:off x="5245915" y="2967819"/>
            <a:ext cx="2508900" cy="427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201" name="Google Shape;201;p23"/>
          <p:cNvSpPr/>
          <p:nvPr/>
        </p:nvSpPr>
        <p:spPr>
          <a:xfrm rot="-5400000">
            <a:off x="3789225" y="2777999"/>
            <a:ext cx="289711" cy="7641468"/>
          </a:xfrm>
          <a:prstGeom prst="leftBrace">
            <a:avLst>
              <a:gd fmla="val 8333" name="adj1"/>
              <a:gd fmla="val 61564" name="adj2"/>
            </a:avLst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Google Shape;202;p23"/>
          <p:cNvCxnSpPr>
            <a:stCxn id="201" idx="1"/>
          </p:cNvCxnSpPr>
          <p:nvPr/>
        </p:nvCxnSpPr>
        <p:spPr>
          <a:xfrm>
            <a:off x="4817740" y="6743588"/>
            <a:ext cx="33315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lg" w="lg" type="none"/>
            <a:tailEnd len="lg" w="lg" type="triangle"/>
          </a:ln>
        </p:spPr>
      </p:cxnSp>
      <p:sp>
        <p:nvSpPr>
          <p:cNvPr id="203" name="Google Shape;203;p23"/>
          <p:cNvSpPr txBox="1"/>
          <p:nvPr/>
        </p:nvSpPr>
        <p:spPr>
          <a:xfrm>
            <a:off x="207819" y="4759525"/>
            <a:ext cx="40426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highlight>
                  <a:srgbClr val="008000"/>
                </a:highlight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aseline="-25000" lang="en-US" sz="1800">
                <a:solidFill>
                  <a:schemeClr val="lt1"/>
                </a:solidFill>
                <a:highlight>
                  <a:srgbClr val="008000"/>
                </a:highlight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2617804" y="4759525"/>
            <a:ext cx="38501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highlight>
                  <a:srgbClr val="800080"/>
                </a:highlight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aseline="-25000" lang="en-US" sz="1800">
                <a:solidFill>
                  <a:schemeClr val="lt1"/>
                </a:solidFill>
                <a:highlight>
                  <a:srgbClr val="800080"/>
                </a:highlight>
                <a:latin typeface="Calibri"/>
                <a:ea typeface="Calibri"/>
                <a:cs typeface="Calibri"/>
                <a:sym typeface="Calibri"/>
              </a:rPr>
              <a:t>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5140486" y="4766979"/>
            <a:ext cx="38501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highlight>
                  <a:srgbClr val="0000FF"/>
                </a:highlight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aseline="-25000" lang="en-US" sz="1800">
                <a:solidFill>
                  <a:schemeClr val="lt1"/>
                </a:solidFill>
                <a:highlight>
                  <a:srgbClr val="0000FF"/>
                </a:highlight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/>
          <p:nvPr>
            <p:ph type="title"/>
          </p:nvPr>
        </p:nvSpPr>
        <p:spPr>
          <a:xfrm>
            <a:off x="719328" y="267169"/>
            <a:ext cx="6934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AirFuse in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https://airnowtech.org/</a:t>
            </a:r>
            <a:endParaRPr/>
          </a:p>
        </p:txBody>
      </p:sp>
      <p:sp>
        <p:nvSpPr>
          <p:cNvPr id="212" name="Google Shape;212;p24"/>
          <p:cNvSpPr txBox="1"/>
          <p:nvPr>
            <p:ph idx="1" type="body"/>
          </p:nvPr>
        </p:nvSpPr>
        <p:spPr>
          <a:xfrm>
            <a:off x="230687" y="1825625"/>
            <a:ext cx="262875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Currently includes AirNow and PurpleAir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PM25: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Currently uses NAQFC, AirNow and PurpleAir only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GOES-PM25 incorporation in AirFuse still under testing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Ozone: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Currently uses NAQFC and AirNow only</a:t>
            </a:r>
            <a:endParaRPr/>
          </a:p>
        </p:txBody>
      </p:sp>
      <p:sp>
        <p:nvSpPr>
          <p:cNvPr id="213" name="Google Shape;21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4" name="Google Shape;21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6569" y="358371"/>
            <a:ext cx="5334744" cy="114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9446" y="1568703"/>
            <a:ext cx="9005814" cy="468277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2024-10-08</a:t>
            </a:r>
            <a:endParaRPr/>
          </a:p>
        </p:txBody>
      </p:sp>
      <p:sp>
        <p:nvSpPr>
          <p:cNvPr id="217" name="Google Shape;217;p24"/>
          <p:cNvSpPr txBox="1"/>
          <p:nvPr/>
        </p:nvSpPr>
        <p:spPr>
          <a:xfrm>
            <a:off x="3645407" y="6287443"/>
            <a:ext cx="31459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 AirNow team!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7-rt.googleusercontent.com/slidesz/AGV_vUdoyW3Kqw7eL_FBH0jE6v9LgdHktPOXfrDrwr4NwX17DdUt4GT6n3VVp43Ub7ApCM7l0gYXjF1ILAVR2kXMo2cDaJE6YFbIFOrc4D-KsBGtAjrDNrqNVlHoKpSweRoV_NW8v4hVLh5gqU9G9imgwpmvJT9clwVi=s2048?key=RSq8djl456Jn8BxfMci9GA" id="96" name="Google Shape;96;p14"/>
          <p:cNvPicPr preferRelativeResize="0"/>
          <p:nvPr/>
        </p:nvPicPr>
        <p:blipFill rotWithShape="1">
          <a:blip r:embed="rId3">
            <a:alphaModFix/>
          </a:blip>
          <a:srcRect b="0" l="12939" r="0" t="0"/>
          <a:stretch/>
        </p:blipFill>
        <p:spPr>
          <a:xfrm>
            <a:off x="1864425" y="43934"/>
            <a:ext cx="9810227" cy="63354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1435324" y="64947"/>
            <a:ext cx="9501850" cy="818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sz="3000"/>
              <a:t>VIIRs smoke/dust-free PM</a:t>
            </a:r>
            <a:r>
              <a:rPr baseline="-25000" lang="en-US" sz="3000"/>
              <a:t>2.5</a:t>
            </a:r>
            <a:r>
              <a:rPr lang="en-US" sz="3000"/>
              <a:t> shows many regions in excess of the new NAAQs during the 2019-2021 period </a:t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4800" y="883729"/>
            <a:ext cx="9042400" cy="52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1435324" y="64947"/>
            <a:ext cx="9501850" cy="818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sz="3000"/>
              <a:t>VIIRs smoke/dust-free PM</a:t>
            </a:r>
            <a:r>
              <a:rPr baseline="-25000" lang="en-US" sz="3000"/>
              <a:t>2.5</a:t>
            </a:r>
            <a:r>
              <a:rPr lang="en-US" sz="3000"/>
              <a:t> shows many regions in excess of the new NAAQs during the 2019-2021 period </a:t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4800" y="883729"/>
            <a:ext cx="9042400" cy="52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/>
          <p:nvPr/>
        </p:nvSpPr>
        <p:spPr>
          <a:xfrm>
            <a:off x="1880259" y="2530283"/>
            <a:ext cx="8431482" cy="118669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Increase from 1.6 million people to 65 million people above the NAAQs during 2019-2021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1435324" y="64947"/>
            <a:ext cx="9501850" cy="818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sz="3000"/>
              <a:t>VIIRs smoke/dust-free PM</a:t>
            </a:r>
            <a:r>
              <a:rPr baseline="-25000" lang="en-US" sz="3000"/>
              <a:t>2.5</a:t>
            </a:r>
            <a:r>
              <a:rPr lang="en-US" sz="3000"/>
              <a:t> shows many regions in excess of the new NAAQs during the 2019-2021 period </a:t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4800" y="883729"/>
            <a:ext cx="9042400" cy="52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9276534" y="3748486"/>
            <a:ext cx="2681332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Southeastern exceedances may be driven by combination of smoke/dust transport, sulfate aerosols, and secondary organic aerosol (SOAs) formation</a:t>
            </a:r>
            <a:endParaRPr/>
          </a:p>
        </p:txBody>
      </p:sp>
      <p:cxnSp>
        <p:nvCxnSpPr>
          <p:cNvPr id="118" name="Google Shape;118;p17"/>
          <p:cNvCxnSpPr/>
          <p:nvPr/>
        </p:nvCxnSpPr>
        <p:spPr>
          <a:xfrm flipH="1">
            <a:off x="8182135" y="4001983"/>
            <a:ext cx="1094400" cy="5313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1435324" y="76822"/>
            <a:ext cx="9513725" cy="818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Future smoke/dust events could lead to substantial number of NAAQs exceedances</a:t>
            </a: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4800" y="895604"/>
            <a:ext cx="9042400" cy="52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838200" y="-773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Thus, smoke/dust events will likely drive increased demand for counties to produce EERs</a:t>
            </a:r>
            <a:endParaRPr/>
          </a:p>
        </p:txBody>
      </p:sp>
      <p:sp>
        <p:nvSpPr>
          <p:cNvPr id="130" name="Google Shape;130;p19"/>
          <p:cNvSpPr txBox="1"/>
          <p:nvPr>
            <p:ph idx="4294967295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2378" y="1146876"/>
            <a:ext cx="8787245" cy="4995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ctrTitle"/>
          </p:nvPr>
        </p:nvSpPr>
        <p:spPr>
          <a:xfrm>
            <a:off x="1311442" y="281115"/>
            <a:ext cx="954104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AirFuse</a:t>
            </a:r>
            <a:br>
              <a:rPr lang="en-US"/>
            </a:br>
            <a:r>
              <a:rPr lang="en-US" sz="4000"/>
              <a:t>A multi-pollutant fusion system</a:t>
            </a:r>
            <a:endParaRPr/>
          </a:p>
        </p:txBody>
      </p:sp>
      <p:sp>
        <p:nvSpPr>
          <p:cNvPr id="137" name="Google Shape;137;p20"/>
          <p:cNvSpPr txBox="1"/>
          <p:nvPr>
            <p:ph idx="1" type="subTitle"/>
          </p:nvPr>
        </p:nvSpPr>
        <p:spPr>
          <a:xfrm>
            <a:off x="1524000" y="2760789"/>
            <a:ext cx="9144000" cy="2960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Shobha Kondragunta</a:t>
            </a:r>
            <a:r>
              <a:rPr baseline="30000" lang="en-US"/>
              <a:t>3,4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Co-authors: Barron H. Henderson</a:t>
            </a:r>
            <a:r>
              <a:rPr baseline="30000" lang="en-US"/>
              <a:t>1,4</a:t>
            </a:r>
            <a:r>
              <a:rPr lang="en-US"/>
              <a:t> and Phil Dickerson</a:t>
            </a:r>
            <a:r>
              <a:rPr baseline="30000" lang="en-US"/>
              <a:t>1,4 </a:t>
            </a:r>
            <a:r>
              <a:rPr lang="en-US"/>
              <a:t>Pawan Gupta</a:t>
            </a:r>
            <a:r>
              <a:rPr baseline="30000" lang="en-US"/>
              <a:t>2,4</a:t>
            </a:r>
            <a:r>
              <a:rPr lang="en-US"/>
              <a:t>, Yang Liu</a:t>
            </a:r>
            <a:r>
              <a:rPr baseline="30000" lang="en-US"/>
              <a:t>4,5</a:t>
            </a:r>
            <a:r>
              <a:rPr lang="en-US"/>
              <a:t>, Alqamah Sayeed, Hai Zhang</a:t>
            </a:r>
            <a:r>
              <a:rPr baseline="30000" lang="en-US"/>
              <a:t>3,4</a:t>
            </a:r>
            <a:r>
              <a:rPr lang="en-US"/>
              <a:t>, Janica Gordon</a:t>
            </a:r>
            <a:r>
              <a:rPr baseline="30000" lang="en-US"/>
              <a:t>5</a:t>
            </a:r>
            <a:r>
              <a:rPr lang="en-US"/>
              <a:t>, Halil Cakir</a:t>
            </a:r>
            <a:r>
              <a:rPr baseline="30000" lang="en-US"/>
              <a:t>1</a:t>
            </a:r>
            <a:r>
              <a:rPr lang="en-US"/>
              <a:t>, Brett Gantt</a:t>
            </a:r>
            <a:r>
              <a:rPr baseline="30000" lang="en-US"/>
              <a:t>1</a:t>
            </a:r>
            <a:r>
              <a:rPr lang="en-US"/>
              <a:t>, Benjamin Wells</a:t>
            </a:r>
            <a:r>
              <a:rPr baseline="30000" lang="en-US"/>
              <a:t>1</a:t>
            </a:r>
            <a:r>
              <a:rPr lang="en-US"/>
              <a:t>, Marcus Proctor</a:t>
            </a:r>
            <a:r>
              <a:rPr baseline="30000" lang="en-US"/>
              <a:t>6,7</a:t>
            </a:r>
            <a:r>
              <a:rPr lang="en-US"/>
              <a:t>, Steven Proctor</a:t>
            </a:r>
            <a:r>
              <a:rPr baseline="30000" lang="en-US"/>
              <a:t>6,8</a:t>
            </a:r>
            <a:r>
              <a:rPr lang="en-US"/>
              <a:t>, Youngsun Jung</a:t>
            </a:r>
            <a:r>
              <a:rPr baseline="30000" lang="en-US"/>
              <a:t>9</a:t>
            </a:r>
            <a:r>
              <a:rPr lang="en-US"/>
              <a:t>, and the HAQAST AirNow Teams</a:t>
            </a:r>
            <a:r>
              <a:rPr baseline="30000" lang="en-US"/>
              <a:t>4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aseline="30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aseline="30000" lang="en-US"/>
              <a:t>1</a:t>
            </a:r>
            <a:r>
              <a:rPr lang="en-US"/>
              <a:t>US EPA Office of Air Quality Planning and Standards; </a:t>
            </a:r>
            <a:r>
              <a:rPr baseline="30000" lang="en-US"/>
              <a:t>2</a:t>
            </a:r>
            <a:r>
              <a:rPr b="0" i="0" lang="en-US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National Aeronautics and Space Administration; </a:t>
            </a:r>
            <a:r>
              <a:rPr baseline="30000" lang="en-US"/>
              <a:t>3</a:t>
            </a:r>
            <a:r>
              <a:rPr b="0" i="0"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National Oceanic and Atmospheric Administration / National Environmental Satellite, Data, and Information Service; </a:t>
            </a:r>
            <a:r>
              <a:rPr baseline="30000" lang="en-US"/>
              <a:t>4</a:t>
            </a:r>
            <a:r>
              <a:rPr lang="en-US"/>
              <a:t>NASA Health and Air Quality Applied Sciences Team and Tiger Teams; </a:t>
            </a:r>
            <a:r>
              <a:rPr baseline="30000" lang="en-US"/>
              <a:t>5</a:t>
            </a:r>
            <a:r>
              <a:rPr b="0" i="0" lang="en-US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North Carolina Agricultural and Technical State University;</a:t>
            </a:r>
            <a:r>
              <a:rPr lang="en-US"/>
              <a:t> </a:t>
            </a:r>
            <a:r>
              <a:rPr baseline="30000" lang="en-US"/>
              <a:t>6</a:t>
            </a:r>
            <a:r>
              <a:rPr lang="en-US"/>
              <a:t>AirNow Data Management Center; </a:t>
            </a:r>
            <a:r>
              <a:rPr baseline="30000" lang="en-US"/>
              <a:t>7</a:t>
            </a:r>
            <a:r>
              <a:rPr lang="en-US"/>
              <a:t>Tantus Technologies Inc.; </a:t>
            </a:r>
            <a:r>
              <a:rPr baseline="30000" lang="en-US"/>
              <a:t>8</a:t>
            </a:r>
            <a:r>
              <a:rPr lang="en-US"/>
              <a:t>GoldSystems Inc.; </a:t>
            </a:r>
            <a:r>
              <a:rPr baseline="30000" lang="en-US"/>
              <a:t>9</a:t>
            </a:r>
            <a:r>
              <a:rPr lang="en-US"/>
              <a:t>N</a:t>
            </a:r>
            <a:r>
              <a:rPr b="0" i="0"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ational Oceanic and Atmospheric Administration / National Weather Service</a:t>
            </a: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500513" y="5757110"/>
            <a:ext cx="9019407" cy="790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Disclaimer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views expressed in this presentation are those of the authors and do not necessarily reflect the views or policies of the U.S. Environmental Protection Agency.</a:t>
            </a:r>
            <a:endParaRPr b="1"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2024-10-08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GOES-PM25</a:t>
            </a:r>
            <a:endParaRPr/>
          </a:p>
        </p:txBody>
      </p:sp>
      <p:pic>
        <p:nvPicPr>
          <p:cNvPr id="147" name="Google Shape;147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877" y="1786693"/>
            <a:ext cx="105156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9897" y="4178807"/>
            <a:ext cx="5149500" cy="2679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544039"/>
            <a:ext cx="3750144" cy="154657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263" y="365125"/>
            <a:ext cx="8274194" cy="224001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/>
          <p:nvPr/>
        </p:nvSpPr>
        <p:spPr>
          <a:xfrm>
            <a:off x="670738" y="1227618"/>
            <a:ext cx="6163199" cy="483838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application&#10;&#10;Description automatically generated" id="153" name="Google Shape;153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50739" y="136525"/>
            <a:ext cx="2477315" cy="20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/>
        </p:nvSpPr>
        <p:spPr>
          <a:xfrm>
            <a:off x="0" y="5085870"/>
            <a:ext cx="5743486" cy="1546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6675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AutoNum type="arabicPeriod"/>
            </a:pPr>
            <a:r>
              <a:rPr b="0" i="0" lang="en-US"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Sayeed et al: Deep Neural Network bias corrections.</a:t>
            </a:r>
            <a:endParaRPr/>
          </a:p>
          <a:p>
            <a:pPr indent="-66675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AutoNum type="arabicPeriod"/>
            </a:pPr>
            <a:r>
              <a:rPr b="0" i="0" lang="en-US"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O'Dell</a:t>
            </a:r>
            <a:r>
              <a:rPr lang="en-US"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al.: </a:t>
            </a:r>
            <a:r>
              <a:rPr b="0" i="0" lang="en-US"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Health Benefits from Improved Identification of Severe Air Pollution Events with Geostationary Satellite Data, </a:t>
            </a:r>
            <a:r>
              <a:rPr b="0" i="1" lang="en-US"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submitted to GeoHealth</a:t>
            </a:r>
            <a:r>
              <a:rPr b="0" i="0" lang="en-US"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2023.</a:t>
            </a:r>
            <a:endParaRPr/>
          </a:p>
          <a:p>
            <a:pPr indent="-66675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AutoNum type="arabicPeriod"/>
            </a:pPr>
            <a:r>
              <a:rPr b="0" i="0" lang="en-US"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Zhang et al.: Nowcasting Applications of Geostationary Satellite Hourly Surface PM2.5 Data. Weather and Forecasting, 37(12), 2313-2329, 2022. </a:t>
            </a:r>
            <a:r>
              <a:rPr b="0" i="0" lang="en-US" sz="105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doi: 10.1175/WAF-D-22-0114.1</a:t>
            </a:r>
            <a:endParaRPr b="0" i="0" sz="10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6675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AutoNum type="arabicPeriod"/>
            </a:pPr>
            <a:r>
              <a:rPr b="0" i="0" lang="en-US"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Bratburd et al.: Air Quality Data When You Need It: Incorporating Satellite Data Updates into AirNow, </a:t>
            </a:r>
            <a:r>
              <a:rPr b="0" i="0" lang="en-US" sz="105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EM Plus</a:t>
            </a:r>
            <a:r>
              <a:rPr b="0" i="0" lang="en-US"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2022.</a:t>
            </a:r>
            <a:endParaRPr/>
          </a:p>
          <a:p>
            <a:pPr indent="-66675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AutoNum type="arabicPeriod"/>
            </a:pPr>
            <a:r>
              <a:rPr b="0" i="0" lang="en-US"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Zhang and Kondragunta.: Daily and Hourly Surface PM2.5 Estimation From Satellite AOD, Earth Space Sci, 8, doi: </a:t>
            </a:r>
            <a:r>
              <a:rPr b="0" i="0" lang="en-US" sz="105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10.1029/2020EA001599</a:t>
            </a:r>
            <a:r>
              <a:rPr b="0" i="0" lang="en-US"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2021.</a:t>
            </a:r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3307939" y="2175758"/>
            <a:ext cx="46738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https://haqast.org/tiger-teams/#2021-tiger-teams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9841832" y="5955631"/>
            <a:ext cx="1641551" cy="676815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Hourly product with gaps</a:t>
            </a:r>
            <a:endParaRPr/>
          </a:p>
        </p:txBody>
      </p:sp>
      <p:sp>
        <p:nvSpPr>
          <p:cNvPr id="157" name="Google Shape;157;p21"/>
          <p:cNvSpPr/>
          <p:nvPr/>
        </p:nvSpPr>
        <p:spPr>
          <a:xfrm>
            <a:off x="5739897" y="3676681"/>
            <a:ext cx="1984307" cy="1170421"/>
          </a:xfrm>
          <a:prstGeom prst="flowChartManualOperation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DNN Bias Correction</a:t>
            </a:r>
            <a:endParaRPr/>
          </a:p>
        </p:txBody>
      </p:sp>
      <p:sp>
        <p:nvSpPr>
          <p:cNvPr id="158" name="Google Shape;158;p21"/>
          <p:cNvSpPr/>
          <p:nvPr/>
        </p:nvSpPr>
        <p:spPr>
          <a:xfrm rot="2041257">
            <a:off x="5209674" y="2947737"/>
            <a:ext cx="986589" cy="72894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/>
          <p:nvPr/>
        </p:nvSpPr>
        <p:spPr>
          <a:xfrm rot="8807441">
            <a:off x="6944669" y="2927386"/>
            <a:ext cx="986589" cy="72894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2024-10-08</a:t>
            </a:r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3908840" y="722236"/>
            <a:ext cx="28232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 Team led by Yang Liu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