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5"/>
    <p:sldMasterId id="2147483682" r:id="rId6"/>
    <p:sldMasterId id="214748368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D6B31EF-A685-48E2-A11C-9519B12A0F01}">
  <a:tblStyle styleId="{9D6B31EF-A685-48E2-A11C-9519B12A0F0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9F0"/>
          </a:solidFill>
        </a:fill>
      </a:tcStyle>
    </a:wholeTbl>
    <a:band1H>
      <a:tcTxStyle/>
      <a:tcStyle>
        <a:fill>
          <a:solidFill>
            <a:srgbClr val="CACFE0"/>
          </a:solidFill>
        </a:fill>
      </a:tcStyle>
    </a:band1H>
    <a:band2H>
      <a:tcTxStyle/>
    </a:band2H>
    <a:band1V>
      <a:tcTxStyle/>
      <a:tcStyle>
        <a:fill>
          <a:solidFill>
            <a:srgbClr val="CACFE0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21" Type="http://schemas.openxmlformats.org/officeDocument/2006/relationships/slide" Target="slides/slide13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1.xml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f158edbe26_0_1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g2f158edbe26_0_1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T. Schmit AMS presentation in Boston. </a:t>
            </a:r>
            <a:endParaRPr/>
          </a:p>
        </p:txBody>
      </p:sp>
      <p:sp>
        <p:nvSpPr>
          <p:cNvPr id="278" name="Google Shape;278;g2f158edbe26_0_1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f158edbe26_0_1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2f158edbe26_0_11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f158edbe26_0_1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7" name="Google Shape;297;g2f158edbe26_0_1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f158edbe26_0_9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2f158edbe26_0_9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f158edbe2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f158edbe2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f158edbe26_0_2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2f158edbe26_0_2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 axis is wavenumber. ABI and GOES Sounder bands within the GXS range are shown. Credit: UW/CIMSS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Vertical pieces recently calculated by Z. Li, UW/CIMSS. </a:t>
            </a:r>
            <a:endParaRPr/>
          </a:p>
        </p:txBody>
      </p:sp>
      <p:sp>
        <p:nvSpPr>
          <p:cNvPr id="200" name="Google Shape;200;g2f158edbe26_0_2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f158edbe26_0_5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2f158edbe26_0_5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f158edbe26_0_1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2f158edbe26_0_11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f158edbe26_0_4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2f158edbe26_0_4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f158edbe26_0_8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2f158edbe26_0_8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f158edbe2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f158edbe2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f158edbe2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f158edbe2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rgbClr val="12416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rgbClr val="12416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Char char="–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>
                <a:solidFill>
                  <a:srgbClr val="12416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rgbClr val="12416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idx="10" type="dt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9"/>
          <p:cNvSpPr txBox="1"/>
          <p:nvPr>
            <p:ph idx="11" type="ftr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rgbClr val="12416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20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8" name="Google Shape;88;p20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rgbClr val="12416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rgbClr val="12416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4" name="Google Shape;94;p2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rgbClr val="12416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" name="Google Shape;108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4" name="Google Shape;114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7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0" name="Google Shape;120;p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8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" name="Google Shape;126;p28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7" name="Google Shape;127;p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9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33" name="Google Shape;133;p29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4" name="Google Shape;134;p29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35" name="Google Shape;135;p29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6" name="Google Shape;136;p2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3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51" name="Google Shape;151;p3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52" name="Google Shape;152;p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3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3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59" name="Google Shape;159;p3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3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" name="Google Shape;161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3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5" name="Google Shape;165;p3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3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p3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1" name="Google Shape;171;p3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3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76" name="Google Shape;176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29845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177" name="Google Shape;17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rt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1" Type="http://schemas.openxmlformats.org/officeDocument/2006/relationships/image" Target="../media/image4.png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815038"/>
            <a:ext cx="8739522" cy="33567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5"/>
          <p:cNvSpPr txBox="1"/>
          <p:nvPr/>
        </p:nvSpPr>
        <p:spPr>
          <a:xfrm>
            <a:off x="8521364" y="4832250"/>
            <a:ext cx="622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" name="Google Shape;64;p15"/>
          <p:cNvGrpSpPr/>
          <p:nvPr/>
        </p:nvGrpSpPr>
        <p:grpSpPr>
          <a:xfrm>
            <a:off x="81613" y="4583863"/>
            <a:ext cx="500550" cy="500550"/>
            <a:chOff x="310960" y="5520595"/>
            <a:chExt cx="1239600" cy="1239600"/>
          </a:xfrm>
        </p:grpSpPr>
        <p:sp>
          <p:nvSpPr>
            <p:cNvPr id="65" name="Google Shape;65;p15"/>
            <p:cNvSpPr/>
            <p:nvPr/>
          </p:nvSpPr>
          <p:spPr>
            <a:xfrm>
              <a:off x="310960" y="5520595"/>
              <a:ext cx="1239600" cy="1239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6" name="Google Shape;66;p1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52776" y="5562411"/>
              <a:ext cx="1156073" cy="11560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Google Shape;67;p15"/>
          <p:cNvSpPr txBox="1"/>
          <p:nvPr/>
        </p:nvSpPr>
        <p:spPr>
          <a:xfrm>
            <a:off x="692750" y="4863957"/>
            <a:ext cx="57474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NOAA National Environmental Satellite, Data, and Information Service</a:t>
            </a:r>
            <a:endParaRPr sz="1100"/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2875" y="-3496"/>
            <a:ext cx="9286875" cy="25003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864B2"/>
            </a:gs>
            <a:gs pos="23000">
              <a:srgbClr val="3864B2"/>
            </a:gs>
            <a:gs pos="69000">
              <a:srgbClr val="2F5496"/>
            </a:gs>
            <a:gs pos="97000">
              <a:srgbClr val="2C4E8C"/>
            </a:gs>
            <a:gs pos="100000">
              <a:srgbClr val="2C4E8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1" name="Google Shape;101;p2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james.g.yoe@noaa.gov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12.png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7"/>
          <p:cNvSpPr txBox="1"/>
          <p:nvPr>
            <p:ph type="ctrTitle"/>
          </p:nvPr>
        </p:nvSpPr>
        <p:spPr>
          <a:xfrm>
            <a:off x="227808" y="13318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GEO/XO Hyperspectral IR Sounder (GXS)</a:t>
            </a:r>
            <a:endParaRPr sz="4400"/>
          </a:p>
        </p:txBody>
      </p:sp>
      <p:sp>
        <p:nvSpPr>
          <p:cNvPr id="183" name="Google Shape;183;p37"/>
          <p:cNvSpPr txBox="1"/>
          <p:nvPr>
            <p:ph idx="1" type="subTitle"/>
          </p:nvPr>
        </p:nvSpPr>
        <p:spPr>
          <a:xfrm>
            <a:off x="311700" y="34493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900"/>
              <a:t>Presented by Jim Yoe ( </a:t>
            </a:r>
            <a:r>
              <a:rPr lang="en" sz="1900" u="sng">
                <a:solidFill>
                  <a:schemeClr val="hlink"/>
                </a:solidFill>
                <a:hlinkClick r:id="rId3"/>
              </a:rPr>
              <a:t>james.g.yoe@noaa.gov</a:t>
            </a:r>
            <a:r>
              <a:rPr lang="en" sz="1900"/>
              <a:t> )</a:t>
            </a:r>
            <a:endParaRPr sz="19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900"/>
              <a:t>Material from Tim Schmit, </a:t>
            </a:r>
            <a:r>
              <a:rPr lang="en" sz="1900">
                <a:solidFill>
                  <a:schemeClr val="dk1"/>
                </a:solidFill>
              </a:rPr>
              <a:t>Zhenglong Li, Dave Tobin, Andrew Heidinger, Mat Gunshor, Yong Chen, Bill Smith, Mitch Goldberg, and Frank Alsheimer, and Others</a:t>
            </a:r>
            <a:endParaRPr sz="1900"/>
          </a:p>
        </p:txBody>
      </p:sp>
      <p:sp>
        <p:nvSpPr>
          <p:cNvPr id="184" name="Google Shape;184;p37"/>
          <p:cNvSpPr txBox="1"/>
          <p:nvPr/>
        </p:nvSpPr>
        <p:spPr>
          <a:xfrm>
            <a:off x="2041325" y="4460400"/>
            <a:ext cx="4725900" cy="6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rgbClr val="0A3041"/>
                </a:solidFill>
                <a:latin typeface="Aptos"/>
                <a:ea typeface="Aptos"/>
                <a:cs typeface="Aptos"/>
                <a:sym typeface="Aptos"/>
              </a:rPr>
              <a:t>NOAA's Satellite Applications Symposium Series: NWS and Weather, October 8, 2024</a:t>
            </a:r>
            <a:endParaRPr sz="2100">
              <a:solidFill>
                <a:schemeClr val="dk2"/>
              </a:solidFill>
            </a:endParaRPr>
          </a:p>
        </p:txBody>
      </p:sp>
      <p:pic>
        <p:nvPicPr>
          <p:cNvPr id="185" name="Google Shape;18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" y="-3"/>
            <a:ext cx="1556625" cy="155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6225" y="-5"/>
            <a:ext cx="3357775" cy="187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600"/>
              <a:t>‹#›</a:t>
            </a:fld>
            <a:endParaRPr b="1" sz="1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6"/>
          <p:cNvSpPr txBox="1"/>
          <p:nvPr>
            <p:ph type="title"/>
          </p:nvPr>
        </p:nvSpPr>
        <p:spPr>
          <a:xfrm>
            <a:off x="335550" y="248125"/>
            <a:ext cx="7334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2600">
                <a:solidFill>
                  <a:schemeClr val="dk1"/>
                </a:solidFill>
              </a:rPr>
              <a:t>GXS: NOAA’s 1st HIR Sounder in GEO</a:t>
            </a:r>
            <a:endParaRPr sz="2600">
              <a:solidFill>
                <a:schemeClr val="dk1"/>
              </a:solidFill>
            </a:endParaRPr>
          </a:p>
        </p:txBody>
      </p:sp>
      <p:graphicFrame>
        <p:nvGraphicFramePr>
          <p:cNvPr id="281" name="Google Shape;281;p46"/>
          <p:cNvGraphicFramePr/>
          <p:nvPr/>
        </p:nvGraphicFramePr>
        <p:xfrm>
          <a:off x="104411" y="10116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{9D6B31EF-A685-48E2-A11C-9519B12A0F01}</a:tableStyleId>
              </a:tblPr>
              <a:tblGrid>
                <a:gridCol w="2218325"/>
                <a:gridCol w="1547450"/>
                <a:gridCol w="3015775"/>
              </a:tblGrid>
              <a:tr h="300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cap="none" strike="noStrike">
                          <a:solidFill>
                            <a:srgbClr val="FFFF00"/>
                          </a:solidFill>
                        </a:rPr>
                        <a:t>Item</a:t>
                      </a:r>
                      <a:endParaRPr sz="1800" u="none" cap="none" strike="noStrike">
                        <a:solidFill>
                          <a:srgbClr val="FFFF00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cap="none" strike="noStrike">
                          <a:solidFill>
                            <a:srgbClr val="FFFF00"/>
                          </a:solidFill>
                        </a:rPr>
                        <a:t># IR bands</a:t>
                      </a:r>
                      <a:endParaRPr sz="1800" u="none" cap="none" strike="noStrike">
                        <a:solidFill>
                          <a:srgbClr val="FFFF00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cap="none" strike="noStrike">
                          <a:solidFill>
                            <a:srgbClr val="FFFF00"/>
                          </a:solidFill>
                        </a:rPr>
                        <a:t>Sounding</a:t>
                      </a:r>
                      <a:endParaRPr sz="1800" u="none" cap="none" strike="noStrike">
                        <a:solidFill>
                          <a:srgbClr val="FFFF00"/>
                        </a:solidFill>
                      </a:endParaRPr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cap="none" strike="noStrike"/>
                        <a:t>First</a:t>
                      </a:r>
                      <a:r>
                        <a:rPr lang="en" sz="1800" u="none" cap="none" strike="noStrike"/>
                        <a:t> E</a:t>
                      </a:r>
                      <a:r>
                        <a:rPr lang="en" sz="1800" u="none" cap="none" strike="noStrike"/>
                        <a:t>xperimental</a:t>
                      </a:r>
                      <a:endParaRPr sz="18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/>
                        <a:t>12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cap="none" strike="noStrike"/>
                        <a:t>GOES-4 VAS (1980)</a:t>
                      </a:r>
                      <a:endParaRPr sz="1800" u="none" cap="none" strike="noStrike"/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/>
                        <a:t>First</a:t>
                      </a:r>
                      <a:r>
                        <a:rPr lang="en" sz="1800" u="none" cap="none" strike="noStrike"/>
                        <a:t> Operational</a:t>
                      </a:r>
                      <a:endParaRPr sz="18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cap="none" strike="noStrike"/>
                        <a:t>18</a:t>
                      </a:r>
                      <a:endParaRPr sz="18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cap="none" strike="noStrike"/>
                        <a:t>GOES-8 (1994)</a:t>
                      </a:r>
                      <a:endParaRPr sz="1800" u="none" cap="none" strike="noStrike"/>
                    </a:p>
                  </a:txBody>
                  <a:tcPr marT="34300" marB="34300" marR="68600" marL="68600"/>
                </a:tc>
              </a:tr>
              <a:tr h="121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t/>
                      </a:r>
                      <a:endParaRPr sz="6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/>
                        <a:t>100x improved</a:t>
                      </a:r>
                      <a:endParaRPr sz="1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cap="none" strike="noStrike"/>
                        <a:t>~1500</a:t>
                      </a:r>
                      <a:endParaRPr sz="18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cap="none" strike="noStrike"/>
                        <a:t>High-spectral IR (</a:t>
                      </a:r>
                      <a:r>
                        <a:rPr i="1" lang="en" sz="1800" u="none" cap="none" strike="noStrike"/>
                        <a:t>203</a:t>
                      </a:r>
                      <a:r>
                        <a:rPr i="1" lang="en" sz="1800"/>
                        <a:t>X</a:t>
                      </a:r>
                      <a:r>
                        <a:rPr lang="en" sz="1800" u="none" cap="none" strike="noStrike"/>
                        <a:t>)</a:t>
                      </a:r>
                      <a:endParaRPr sz="1800" u="none" cap="none" strike="noStrike"/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282" name="Google Shape;282;p46"/>
          <p:cNvSpPr txBox="1"/>
          <p:nvPr/>
        </p:nvSpPr>
        <p:spPr>
          <a:xfrm>
            <a:off x="730743" y="3705886"/>
            <a:ext cx="56487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Consider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NASA’s GIFTS (2000)</a:t>
            </a:r>
            <a:r>
              <a:rPr lang="en"/>
              <a:t>;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built and ground-tested and shown to provide high quality high resolution spectra, but was not </a:t>
            </a:r>
            <a:r>
              <a:rPr lang="en"/>
              <a:t>launched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GOES-R series included advanced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imagers,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first geostationary lightning mapper and space weather instruments</a:t>
            </a:r>
            <a:r>
              <a:rPr lang="en"/>
              <a:t>; high temporal and horizontal resolution, but NOT spectral resolution needed for sounding.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0443" y="327244"/>
            <a:ext cx="1490087" cy="178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6"/>
          <p:cNvPicPr preferRelativeResize="0"/>
          <p:nvPr/>
        </p:nvPicPr>
        <p:blipFill rotWithShape="1">
          <a:blip r:embed="rId4">
            <a:alphaModFix/>
          </a:blip>
          <a:srcRect b="7415" l="0" r="0" t="0"/>
          <a:stretch/>
        </p:blipFill>
        <p:spPr>
          <a:xfrm>
            <a:off x="6648860" y="3270568"/>
            <a:ext cx="2041995" cy="1890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91993" y="2115794"/>
            <a:ext cx="1854274" cy="129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7"/>
          <p:cNvSpPr txBox="1"/>
          <p:nvPr>
            <p:ph type="ctrTitle"/>
          </p:nvPr>
        </p:nvSpPr>
        <p:spPr>
          <a:xfrm>
            <a:off x="233781" y="558431"/>
            <a:ext cx="6390600" cy="15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t/>
            </a:r>
            <a:endParaRPr/>
          </a:p>
        </p:txBody>
      </p:sp>
      <p:sp>
        <p:nvSpPr>
          <p:cNvPr id="291" name="Google Shape;291;p47"/>
          <p:cNvSpPr txBox="1"/>
          <p:nvPr>
            <p:ph idx="1" type="subTitle"/>
          </p:nvPr>
        </p:nvSpPr>
        <p:spPr>
          <a:xfrm>
            <a:off x="233775" y="2125594"/>
            <a:ext cx="63906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292" name="Google Shape;29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6947"/>
            <a:ext cx="9144000" cy="496960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7"/>
          <p:cNvSpPr txBox="1"/>
          <p:nvPr/>
        </p:nvSpPr>
        <p:spPr>
          <a:xfrm>
            <a:off x="4938260" y="1556816"/>
            <a:ext cx="445500" cy="29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100"/>
          </a:p>
        </p:txBody>
      </p:sp>
      <p:sp>
        <p:nvSpPr>
          <p:cNvPr id="294" name="Google Shape;294;p47"/>
          <p:cNvSpPr txBox="1"/>
          <p:nvPr/>
        </p:nvSpPr>
        <p:spPr>
          <a:xfrm>
            <a:off x="-1" y="898699"/>
            <a:ext cx="2057400" cy="588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 more frequent Northern Hemisphere scan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Swaths 1,2 and 3, then alternative for 4 and 5</a:t>
            </a:r>
            <a:endParaRPr sz="1100"/>
          </a:p>
          <a:p>
            <a:pPr indent="-215900" lvl="1" marL="55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Hence 20 min repeat over CONUS</a:t>
            </a:r>
            <a:endParaRPr sz="1100"/>
          </a:p>
          <a:p>
            <a:pPr indent="-1270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Swaths 1 and 2 and then alternative for 3, 4 and 5</a:t>
            </a:r>
            <a:endParaRPr sz="1100"/>
          </a:p>
          <a:p>
            <a:pPr indent="-1270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Meso-scale scans as well</a:t>
            </a:r>
            <a:endParaRPr sz="1100"/>
          </a:p>
          <a:p>
            <a:pPr indent="-215900" lvl="1" marL="55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Currently they are ABI-sized</a:t>
            </a:r>
            <a:endParaRPr sz="1100"/>
          </a:p>
          <a:p>
            <a:pPr indent="-215900" lvl="1" marL="55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1000 km x 1000 km</a:t>
            </a:r>
            <a:endParaRPr sz="1100"/>
          </a:p>
          <a:p>
            <a:pPr indent="-1270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8"/>
          <p:cNvSpPr txBox="1"/>
          <p:nvPr>
            <p:ph type="title"/>
          </p:nvPr>
        </p:nvSpPr>
        <p:spPr>
          <a:xfrm>
            <a:off x="1744980" y="63871"/>
            <a:ext cx="5874900" cy="7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0" name="Google Shape;300;p48"/>
          <p:cNvSpPr txBox="1"/>
          <p:nvPr>
            <p:ph idx="10" type="dt"/>
          </p:nvPr>
        </p:nvSpPr>
        <p:spPr>
          <a:xfrm>
            <a:off x="144780" y="48559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 January 2023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8"/>
          <p:cNvSpPr txBox="1"/>
          <p:nvPr>
            <p:ph idx="11" type="ftr"/>
          </p:nvPr>
        </p:nvSpPr>
        <p:spPr>
          <a:xfrm>
            <a:off x="3025140" y="48559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GeoXO Instrument Overview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8"/>
          <p:cNvSpPr txBox="1"/>
          <p:nvPr>
            <p:ph idx="12" type="sldNum"/>
          </p:nvPr>
        </p:nvSpPr>
        <p:spPr>
          <a:xfrm>
            <a:off x="6934200" y="48559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65300" y="-967575"/>
            <a:ext cx="10778001" cy="542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8"/>
          <p:cNvPicPr preferRelativeResize="0"/>
          <p:nvPr/>
        </p:nvPicPr>
        <p:blipFill rotWithShape="1">
          <a:blip r:embed="rId4">
            <a:alphaModFix/>
          </a:blip>
          <a:srcRect b="55638" l="13787" r="14140" t="13893"/>
          <a:stretch/>
        </p:blipFill>
        <p:spPr>
          <a:xfrm>
            <a:off x="423922" y="2683759"/>
            <a:ext cx="7847107" cy="2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8"/>
          <p:cNvSpPr txBox="1"/>
          <p:nvPr/>
        </p:nvSpPr>
        <p:spPr>
          <a:xfrm>
            <a:off x="203620" y="-257055"/>
            <a:ext cx="8940300" cy="23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06" name="Google Shape;306;p48"/>
          <p:cNvSpPr/>
          <p:nvPr/>
        </p:nvSpPr>
        <p:spPr>
          <a:xfrm>
            <a:off x="487750" y="3928120"/>
            <a:ext cx="8160900" cy="1119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"For weather surveillance </a:t>
            </a:r>
            <a:r>
              <a:rPr b="1" i="1"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geostationary hyperspectral infrared sounder</a:t>
            </a:r>
            <a:r>
              <a:rPr i="1"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would </a:t>
            </a:r>
            <a:r>
              <a:rPr b="1" i="1"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dramatically increase confidence in forecasts of hurricanes and other storms</a:t>
            </a:r>
            <a:r>
              <a:rPr i="1"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that originate over the ocean and head towards U.S. interests."  </a:t>
            </a:r>
            <a:endParaRPr i="1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Ken Graham, NWS Director (former NHC Director)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9"/>
          <p:cNvSpPr txBox="1"/>
          <p:nvPr>
            <p:ph idx="4294967295" type="title"/>
          </p:nvPr>
        </p:nvSpPr>
        <p:spPr>
          <a:xfrm>
            <a:off x="0" y="-165500"/>
            <a:ext cx="9144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GWX Impact to I</a:t>
            </a:r>
            <a:r>
              <a:rPr lang="en"/>
              <a:t>mprove track and intensity forecasts</a:t>
            </a:r>
            <a:endParaRPr/>
          </a:p>
        </p:txBody>
      </p:sp>
      <p:sp>
        <p:nvSpPr>
          <p:cNvPr id="312" name="Google Shape;312;p49"/>
          <p:cNvSpPr txBox="1"/>
          <p:nvPr/>
        </p:nvSpPr>
        <p:spPr>
          <a:xfrm>
            <a:off x="432300" y="4021048"/>
            <a:ext cx="54330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Improved Typhoon Maria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track forecasts (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2018), based on observed geostationary high-spectral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resolution infrared data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The red line indicate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min data. </a:t>
            </a:r>
            <a:r>
              <a:rPr b="0" i="0" lang="en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agupubs.onlinelibrary.wiley.com/doi/10.1029/2021GL093672</a:t>
            </a:r>
            <a:endParaRPr sz="1100"/>
          </a:p>
        </p:txBody>
      </p:sp>
      <p:sp>
        <p:nvSpPr>
          <p:cNvPr id="313" name="Google Shape;313;p49"/>
          <p:cNvSpPr txBox="1"/>
          <p:nvPr/>
        </p:nvSpPr>
        <p:spPr>
          <a:xfrm>
            <a:off x="5951220" y="708660"/>
            <a:ext cx="3025200" cy="3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Improving tropical cyclone forecasts with high temporal/spectral IR observations.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Track &amp; intensity forecasts for Typhoon Maria are most improved with 15 min data, the track (&gt; 40%) and the intensity (18%).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Precipitation forecasts also improved.</a:t>
            </a:r>
            <a:endParaRPr sz="1100"/>
          </a:p>
        </p:txBody>
      </p:sp>
      <p:pic>
        <p:nvPicPr>
          <p:cNvPr id="314" name="Google Shape;314;p49"/>
          <p:cNvPicPr preferRelativeResize="0"/>
          <p:nvPr/>
        </p:nvPicPr>
        <p:blipFill rotWithShape="1">
          <a:blip r:embed="rId3">
            <a:alphaModFix/>
          </a:blip>
          <a:srcRect b="0" l="50386" r="0" t="0"/>
          <a:stretch/>
        </p:blipFill>
        <p:spPr>
          <a:xfrm>
            <a:off x="1020536" y="667820"/>
            <a:ext cx="4256592" cy="3353227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9"/>
          <p:cNvSpPr txBox="1"/>
          <p:nvPr>
            <p:ph idx="12" type="sldNum"/>
          </p:nvPr>
        </p:nvSpPr>
        <p:spPr>
          <a:xfrm>
            <a:off x="6354343" y="3497413"/>
            <a:ext cx="411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8"/>
          <p:cNvSpPr txBox="1"/>
          <p:nvPr>
            <p:ph type="title"/>
          </p:nvPr>
        </p:nvSpPr>
        <p:spPr>
          <a:xfrm>
            <a:off x="311700" y="1144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20"/>
              <a:t>Overview</a:t>
            </a:r>
            <a:endParaRPr sz="3120"/>
          </a:p>
        </p:txBody>
      </p:sp>
      <p:sp>
        <p:nvSpPr>
          <p:cNvPr id="193" name="Google Shape;193;p38"/>
          <p:cNvSpPr txBox="1"/>
          <p:nvPr>
            <p:ph idx="1" type="body"/>
          </p:nvPr>
        </p:nvSpPr>
        <p:spPr>
          <a:xfrm>
            <a:off x="311700" y="1907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GXS  -  What Is It?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Are Its Capabilities?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Where Does GXS fit into GEO/XO - and beyond?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Is GXS Needed?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Will GXS Contribute to the Weather Enterprise?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Who Is Doing What to Prepare to Exploit GXS?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Your Questions?</a:t>
            </a:r>
            <a:endParaRPr/>
          </a:p>
        </p:txBody>
      </p:sp>
      <p:pic>
        <p:nvPicPr>
          <p:cNvPr id="194" name="Google Shape;19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4125" cy="114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0925" y="0"/>
            <a:ext cx="2223076" cy="124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800"/>
              <a:t>‹#›</a:t>
            </a:fld>
            <a:endParaRPr b="1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b="1" lang="en" sz="1600">
                <a:solidFill>
                  <a:schemeClr val="dk1"/>
                </a:solidFill>
              </a:rPr>
              <a:t>‹#›</a:t>
            </a:fld>
            <a:endParaRPr b="1" sz="1600">
              <a:solidFill>
                <a:schemeClr val="dk1"/>
              </a:solidFill>
            </a:endParaRPr>
          </a:p>
        </p:txBody>
      </p:sp>
      <p:sp>
        <p:nvSpPr>
          <p:cNvPr id="203" name="Google Shape;203;p39"/>
          <p:cNvSpPr txBox="1"/>
          <p:nvPr>
            <p:ph type="title"/>
          </p:nvPr>
        </p:nvSpPr>
        <p:spPr>
          <a:xfrm>
            <a:off x="515650" y="143725"/>
            <a:ext cx="79998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2700"/>
              <a:t>Sounder in GEO - Horiz, Time Res ~ ABI;</a:t>
            </a:r>
            <a:endParaRPr sz="27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2700"/>
              <a:t>100x S</a:t>
            </a:r>
            <a:r>
              <a:rPr lang="en" sz="2700"/>
              <a:t>pectral bands yield vertical info for T, Q</a:t>
            </a:r>
            <a:endParaRPr sz="2700"/>
          </a:p>
        </p:txBody>
      </p:sp>
      <p:sp>
        <p:nvSpPr>
          <p:cNvPr id="204" name="Google Shape;204;p39"/>
          <p:cNvSpPr txBox="1"/>
          <p:nvPr/>
        </p:nvSpPr>
        <p:spPr>
          <a:xfrm>
            <a:off x="6632171" y="1473202"/>
            <a:ext cx="2327100" cy="1793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IASI granule used to show the great improvement of the GXS over previous geostationary capabilities. Not shown are the improved temporal or spatial attributes of the GXS.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XS_Proposed1563Channels_Sample3DStack_FromIASI_07Dec2020_1756UTC_650to2300" id="205" name="Google Shape;205;p39"/>
          <p:cNvPicPr preferRelativeResize="0"/>
          <p:nvPr/>
        </p:nvPicPr>
        <p:blipFill rotWithShape="1">
          <a:blip r:embed="rId3">
            <a:alphaModFix/>
          </a:blip>
          <a:srcRect b="0" l="0" r="14037" t="0"/>
          <a:stretch/>
        </p:blipFill>
        <p:spPr>
          <a:xfrm>
            <a:off x="577076" y="978519"/>
            <a:ext cx="2713927" cy="3157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BI_IRChannels_Sample3DStack_FromIASI_07Dec2020_1756UTC_650to2300" id="206" name="Google Shape;206;p39"/>
          <p:cNvPicPr preferRelativeResize="0"/>
          <p:nvPr/>
        </p:nvPicPr>
        <p:blipFill rotWithShape="1">
          <a:blip r:embed="rId4">
            <a:alphaModFix/>
          </a:blip>
          <a:srcRect b="0" l="0" r="14434" t="0"/>
          <a:stretch/>
        </p:blipFill>
        <p:spPr>
          <a:xfrm>
            <a:off x="3625525" y="978519"/>
            <a:ext cx="2701400" cy="315718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9"/>
          <p:cNvSpPr txBox="1"/>
          <p:nvPr/>
        </p:nvSpPr>
        <p:spPr>
          <a:xfrm>
            <a:off x="1737639" y="915791"/>
            <a:ext cx="4986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GXS				     ABI		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8" name="Google Shape;208;p39"/>
          <p:cNvGraphicFramePr/>
          <p:nvPr/>
        </p:nvGraphicFramePr>
        <p:xfrm>
          <a:off x="206763" y="38558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{9D6B31EF-A685-48E2-A11C-9519B12A0F01}</a:tableStyleId>
              </a:tblPr>
              <a:tblGrid>
                <a:gridCol w="1205900"/>
                <a:gridCol w="2099975"/>
                <a:gridCol w="2893750"/>
              </a:tblGrid>
              <a:tr h="2781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Number of Independent Pieces of Vertical Information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  <a:tc hMerge="1"/>
                <a:tc hMerge="1"/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Temperature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13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2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</a:tr>
              <a:tr h="2781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Moisture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11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2.5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209" name="Google Shape;209;p39"/>
          <p:cNvSpPr txBox="1"/>
          <p:nvPr/>
        </p:nvSpPr>
        <p:spPr>
          <a:xfrm>
            <a:off x="6594837" y="3404967"/>
            <a:ext cx="2401800" cy="1362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is more than six times (temperature) and four times (moisture) of number of independent pieces of vertical information compared to the ABI.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0"/>
          <p:cNvSpPr txBox="1"/>
          <p:nvPr>
            <p:ph type="title"/>
          </p:nvPr>
        </p:nvSpPr>
        <p:spPr>
          <a:xfrm>
            <a:off x="640080" y="-140358"/>
            <a:ext cx="7611900" cy="7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/>
              <a:t>GXS Capabilities Summary (What and Why)</a:t>
            </a:r>
            <a:endParaRPr/>
          </a:p>
        </p:txBody>
      </p:sp>
      <p:graphicFrame>
        <p:nvGraphicFramePr>
          <p:cNvPr id="215" name="Google Shape;215;p40"/>
          <p:cNvGraphicFramePr/>
          <p:nvPr/>
        </p:nvGraphicFramePr>
        <p:xfrm>
          <a:off x="99103" y="4466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{9D6B31EF-A685-48E2-A11C-9519B12A0F01}</a:tableStyleId>
              </a:tblPr>
              <a:tblGrid>
                <a:gridCol w="1347775"/>
                <a:gridCol w="223900"/>
                <a:gridCol w="2427275"/>
                <a:gridCol w="188825"/>
                <a:gridCol w="4719975"/>
              </a:tblGrid>
              <a:tr h="352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Attribute</a:t>
                      </a:r>
                      <a:endParaRPr sz="2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What</a:t>
                      </a:r>
                      <a:endParaRPr sz="21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/>
                        <a:t>Why</a:t>
                      </a:r>
                      <a:endParaRPr sz="2100"/>
                    </a:p>
                  </a:txBody>
                  <a:tcPr marT="34300" marB="34300" marR="68600" marL="68600"/>
                </a:tc>
              </a:tr>
              <a:tr h="863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Coverage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Ideally: Sounding</a:t>
                      </a:r>
                      <a:r>
                        <a:rPr lang="en" sz="1400"/>
                        <a:t> Disk as seen from both GOES-East and –West positions; Central satellite position currently planned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The Atlantic </a:t>
                      </a:r>
                      <a:r>
                        <a:rPr lang="en" sz="1400"/>
                        <a:t>for </a:t>
                      </a:r>
                      <a:r>
                        <a:rPr b="1" lang="en" sz="1400"/>
                        <a:t>hurricane development </a:t>
                      </a:r>
                      <a:r>
                        <a:rPr lang="en" sz="1400"/>
                        <a:t>and </a:t>
                      </a:r>
                      <a:r>
                        <a:rPr b="1" lang="en" sz="1400"/>
                        <a:t>model initializations</a:t>
                      </a:r>
                      <a:r>
                        <a:rPr lang="en" sz="1400"/>
                        <a:t>, CONUS for the </a:t>
                      </a:r>
                      <a:r>
                        <a:rPr b="1" lang="en" sz="1400"/>
                        <a:t>pre-convective environment monitoring</a:t>
                      </a:r>
                      <a:r>
                        <a:rPr lang="en" sz="1400"/>
                        <a:t> and the Pacific for both </a:t>
                      </a:r>
                      <a:r>
                        <a:rPr b="1" lang="en" sz="1400"/>
                        <a:t>upstream weather and monitoring moisture (and winds) </a:t>
                      </a:r>
                      <a:r>
                        <a:rPr lang="en" sz="1400"/>
                        <a:t>over the huge area with little conventional data. </a:t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536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Spatial Resolution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4</a:t>
                      </a:r>
                      <a:r>
                        <a:rPr lang="en" sz="1400"/>
                        <a:t> km </a:t>
                      </a:r>
                      <a:endParaRPr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(at the satellite subpoint)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/>
                        <a:t>Doubling the clear-sky yields, </a:t>
                      </a:r>
                      <a:r>
                        <a:rPr lang="en"/>
                        <a:t>compared</a:t>
                      </a:r>
                      <a:r>
                        <a:rPr lang="en" sz="1400"/>
                        <a:t> to LEO, for a given time. Also</a:t>
                      </a:r>
                      <a:r>
                        <a:rPr lang="en" sz="1400"/>
                        <a:t> for finer moisture gradients to be monitored.</a:t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1062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Temporal Resolution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Sounding Disks (60 min), CONUS (~30 min) and mesoscale</a:t>
                      </a:r>
                      <a:r>
                        <a:rPr lang="en" sz="1400"/>
                        <a:t> (5 min)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Sounding Disk upstream</a:t>
                      </a:r>
                      <a:r>
                        <a:rPr lang="en" sz="1400"/>
                        <a:t> information and hurricane monitoring </a:t>
                      </a:r>
                      <a:r>
                        <a:rPr b="0" lang="en" sz="1400"/>
                        <a:t>(</a:t>
                      </a:r>
                      <a:r>
                        <a:rPr b="1" lang="en" sz="1400"/>
                        <a:t>improved track and intensity</a:t>
                      </a:r>
                      <a:r>
                        <a:rPr lang="en" sz="1400"/>
                        <a:t>), CONUS for pre-convective monitoring and the targeted for regions of extremely active weather. Allows for clouds to move out and obtain more clear sky information.</a:t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934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Spectra</a:t>
                      </a:r>
                      <a:r>
                        <a:rPr lang="en" sz="1400"/>
                        <a:t>l Coverage / Resolution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680‐ 1095 cm‐1 </a:t>
                      </a:r>
                      <a:endParaRPr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14.7 – 9.13 μm </a:t>
                      </a:r>
                      <a:endParaRPr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1689 – 2250 cm‐1 </a:t>
                      </a:r>
                      <a:endParaRPr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5.92 – 4.44 μm )</a:t>
                      </a:r>
                      <a:r>
                        <a:rPr lang="en" sz="1400"/>
                        <a:t> </a:t>
                      </a:r>
                      <a:r>
                        <a:rPr lang="en" sz="1400"/>
                        <a:t>@ ~0.6</a:t>
                      </a:r>
                      <a:r>
                        <a:rPr lang="en" sz="1400"/>
                        <a:t> cm-1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/>
                        <a:t>Spectral</a:t>
                      </a:r>
                      <a:r>
                        <a:rPr lang="en" sz="1400"/>
                        <a:t> with information related to temperature, moisture and support select atmospheric compositions (</a:t>
                      </a:r>
                      <a:r>
                        <a:rPr lang="en" sz="1400"/>
                        <a:t>ozone, NH3, isoprene, HNO3, N20 and CO</a:t>
                      </a:r>
                      <a:r>
                        <a:rPr lang="en" sz="1400"/>
                        <a:t>). Need to resolve, not average out, the critical on/off spectral lines. </a:t>
                      </a:r>
                      <a:endParaRPr sz="1400"/>
                    </a:p>
                  </a:txBody>
                  <a:tcPr marT="34300" marB="34300" marR="68600" marL="68600"/>
                </a:tc>
              </a:tr>
              <a:tr h="469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Other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Evolution</a:t>
                      </a:r>
                      <a:r>
                        <a:rPr lang="en" sz="1400"/>
                        <a:t> of the radiances</a:t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Provides critical vertical information on atmospheric winds for both nowcasting and NWP applications.</a:t>
                      </a:r>
                      <a:endParaRPr sz="1400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216" name="Google Shape;216;p40"/>
          <p:cNvSpPr txBox="1"/>
          <p:nvPr>
            <p:ph idx="4294967295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r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2.1-</a:t>
            </a: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1"/>
          <p:cNvSpPr txBox="1"/>
          <p:nvPr>
            <p:ph type="title"/>
          </p:nvPr>
        </p:nvSpPr>
        <p:spPr>
          <a:xfrm>
            <a:off x="0" y="273844"/>
            <a:ext cx="91440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>
                <a:solidFill>
                  <a:schemeClr val="dk1"/>
                </a:solidFill>
              </a:rPr>
              <a:t>Critical Component of the GEO-RING of IR Sounders</a:t>
            </a:r>
            <a:endParaRPr/>
          </a:p>
        </p:txBody>
      </p:sp>
      <p:grpSp>
        <p:nvGrpSpPr>
          <p:cNvPr id="222" name="Google Shape;222;p41"/>
          <p:cNvGrpSpPr/>
          <p:nvPr/>
        </p:nvGrpSpPr>
        <p:grpSpPr>
          <a:xfrm>
            <a:off x="621114" y="769512"/>
            <a:ext cx="7543800" cy="3767214"/>
            <a:chOff x="838200" y="1106612"/>
            <a:chExt cx="10058400" cy="5257800"/>
          </a:xfrm>
        </p:grpSpPr>
        <p:pic>
          <p:nvPicPr>
            <p:cNvPr id="223" name="Google Shape;223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8200" y="1106612"/>
              <a:ext cx="10058400" cy="5257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41"/>
            <p:cNvSpPr txBox="1"/>
            <p:nvPr/>
          </p:nvSpPr>
          <p:spPr>
            <a:xfrm>
              <a:off x="4220308" y="1912351"/>
              <a:ext cx="116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NOAA/GXS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2035</a:t>
              </a:r>
              <a:endParaRPr sz="1100"/>
            </a:p>
          </p:txBody>
        </p:sp>
        <p:sp>
          <p:nvSpPr>
            <p:cNvPr id="225" name="Google Shape;225;p41"/>
            <p:cNvSpPr txBox="1"/>
            <p:nvPr/>
          </p:nvSpPr>
          <p:spPr>
            <a:xfrm>
              <a:off x="7556370" y="1487305"/>
              <a:ext cx="1212300" cy="80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EUMETSAT/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IRS 2025</a:t>
              </a:r>
              <a:endParaRPr sz="1100"/>
            </a:p>
          </p:txBody>
        </p:sp>
        <p:sp>
          <p:nvSpPr>
            <p:cNvPr id="226" name="Google Shape;226;p41"/>
            <p:cNvSpPr txBox="1"/>
            <p:nvPr/>
          </p:nvSpPr>
          <p:spPr>
            <a:xfrm>
              <a:off x="2420396" y="1245998"/>
              <a:ext cx="11817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JMA/GHMS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2028</a:t>
              </a:r>
              <a:endParaRPr sz="1100"/>
            </a:p>
          </p:txBody>
        </p:sp>
        <p:sp>
          <p:nvSpPr>
            <p:cNvPr id="227" name="Google Shape;227;p41"/>
            <p:cNvSpPr txBox="1"/>
            <p:nvPr/>
          </p:nvSpPr>
          <p:spPr>
            <a:xfrm>
              <a:off x="838200" y="1245998"/>
              <a:ext cx="1122300" cy="80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CMA/GIIRS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2016</a:t>
              </a:r>
              <a:endParaRPr sz="1100"/>
            </a:p>
          </p:txBody>
        </p:sp>
      </p:grpSp>
      <p:sp>
        <p:nvSpPr>
          <p:cNvPr id="228" name="Google Shape;228;p41"/>
          <p:cNvSpPr txBox="1"/>
          <p:nvPr/>
        </p:nvSpPr>
        <p:spPr>
          <a:xfrm>
            <a:off x="2885666" y="3987511"/>
            <a:ext cx="3424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Assumes</a:t>
            </a: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65</a:t>
            </a:r>
            <a:r>
              <a:rPr b="0" baseline="3000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Scanning for Sounding Disks</a:t>
            </a:r>
            <a:endParaRPr sz="1100"/>
          </a:p>
        </p:txBody>
      </p:sp>
      <p:sp>
        <p:nvSpPr>
          <p:cNvPr id="229" name="Google Shape;229;p41"/>
          <p:cNvSpPr txBox="1"/>
          <p:nvPr/>
        </p:nvSpPr>
        <p:spPr>
          <a:xfrm>
            <a:off x="2250911" y="4578584"/>
            <a:ext cx="4296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WMO WIGOS 2040 includes geostationary </a:t>
            </a:r>
            <a:r>
              <a:rPr b="0" i="0" lang="en" sz="1100" u="sng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hyperspectral</a:t>
            </a:r>
            <a:r>
              <a:rPr b="0" i="0" lang="en" sz="11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IR sounders </a:t>
            </a:r>
            <a:endParaRPr sz="1100"/>
          </a:p>
        </p:txBody>
      </p:sp>
      <p:sp>
        <p:nvSpPr>
          <p:cNvPr id="230" name="Google Shape;230;p41"/>
          <p:cNvSpPr txBox="1"/>
          <p:nvPr/>
        </p:nvSpPr>
        <p:spPr>
          <a:xfrm>
            <a:off x="2367501" y="2158779"/>
            <a:ext cx="4919700" cy="1146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IRSO (India) also exploring geo hyper spectral IR</a:t>
            </a:r>
            <a:endParaRPr sz="1100"/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KMA currently exploring geo hyper spectral IR</a:t>
            </a:r>
            <a:endParaRPr sz="1100"/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UW/CIMSS/SSEC hosting long-term JMA visiting scientist</a:t>
            </a:r>
            <a:endParaRPr sz="1100"/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 T. Schmit know if interested in the monthly GXS science calls (4</a:t>
            </a:r>
            <a:r>
              <a:rPr baseline="30000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Monday’s).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8577" y="0"/>
            <a:ext cx="9312332" cy="931233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2"/>
          <p:cNvSpPr txBox="1"/>
          <p:nvPr/>
        </p:nvSpPr>
        <p:spPr>
          <a:xfrm>
            <a:off x="4433637" y="757989"/>
            <a:ext cx="9705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“clippers”</a:t>
            </a:r>
            <a:endParaRPr b="1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2"/>
          <p:cNvSpPr txBox="1"/>
          <p:nvPr/>
        </p:nvSpPr>
        <p:spPr>
          <a:xfrm>
            <a:off x="3369768" y="1026304"/>
            <a:ext cx="33666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Most everywhere: 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Pre-convection, stability, winds, moisture, high clouds, help AQ, etc.</a:t>
            </a:r>
            <a:endParaRPr b="1" i="0" sz="15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42"/>
          <p:cNvSpPr txBox="1"/>
          <p:nvPr/>
        </p:nvSpPr>
        <p:spPr>
          <a:xfrm>
            <a:off x="5238218" y="2367007"/>
            <a:ext cx="1206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“return flow”</a:t>
            </a:r>
            <a:endParaRPr b="1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2"/>
          <p:cNvSpPr txBox="1"/>
          <p:nvPr/>
        </p:nvSpPr>
        <p:spPr>
          <a:xfrm>
            <a:off x="2020266" y="1470396"/>
            <a:ext cx="1437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“atmospheric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rivers”</a:t>
            </a:r>
            <a:endParaRPr b="1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2"/>
          <p:cNvSpPr txBox="1"/>
          <p:nvPr/>
        </p:nvSpPr>
        <p:spPr>
          <a:xfrm>
            <a:off x="6482726" y="2003182"/>
            <a:ext cx="12735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“Nor-easters”</a:t>
            </a:r>
            <a:endParaRPr b="1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42"/>
          <p:cNvSpPr txBox="1"/>
          <p:nvPr/>
        </p:nvSpPr>
        <p:spPr>
          <a:xfrm>
            <a:off x="1601151" y="2835836"/>
            <a:ext cx="2514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“EastPac Tropical Cyclones”</a:t>
            </a:r>
            <a:endParaRPr b="1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2"/>
          <p:cNvSpPr txBox="1"/>
          <p:nvPr/>
        </p:nvSpPr>
        <p:spPr>
          <a:xfrm>
            <a:off x="6940900" y="2503386"/>
            <a:ext cx="9897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“Atlantic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Tropical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Cyclones”</a:t>
            </a:r>
            <a:endParaRPr b="1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42"/>
          <p:cNvSpPr txBox="1"/>
          <p:nvPr/>
        </p:nvSpPr>
        <p:spPr>
          <a:xfrm>
            <a:off x="892928" y="3968257"/>
            <a:ext cx="20718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Tropical winds for</a:t>
            </a:r>
            <a:r>
              <a:rPr b="1" i="0" lang="en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NWP</a:t>
            </a:r>
            <a:endParaRPr b="1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2"/>
          <p:cNvSpPr txBox="1"/>
          <p:nvPr/>
        </p:nvSpPr>
        <p:spPr>
          <a:xfrm>
            <a:off x="1928813" y="2282060"/>
            <a:ext cx="1398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Sub-tropical jet</a:t>
            </a:r>
            <a:endParaRPr b="1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2"/>
          <p:cNvSpPr txBox="1"/>
          <p:nvPr/>
        </p:nvSpPr>
        <p:spPr>
          <a:xfrm>
            <a:off x="4254048" y="2141681"/>
            <a:ext cx="879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“dryline”</a:t>
            </a:r>
            <a:endParaRPr b="1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2"/>
          <p:cNvSpPr txBox="1"/>
          <p:nvPr/>
        </p:nvSpPr>
        <p:spPr>
          <a:xfrm>
            <a:off x="1928813" y="129016"/>
            <a:ext cx="5770500" cy="53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/>
              <a:t>GXS Observation Applications 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2"/>
          <p:cNvSpPr txBox="1"/>
          <p:nvPr/>
        </p:nvSpPr>
        <p:spPr>
          <a:xfrm>
            <a:off x="3397752" y="3968257"/>
            <a:ext cx="20718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Tropical winds for</a:t>
            </a:r>
            <a:r>
              <a:rPr b="1" i="0" lang="en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NWP</a:t>
            </a:r>
            <a:endParaRPr b="1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2"/>
          <p:cNvSpPr txBox="1"/>
          <p:nvPr/>
        </p:nvSpPr>
        <p:spPr>
          <a:xfrm>
            <a:off x="6181901" y="3968257"/>
            <a:ext cx="20718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Tropical winds for</a:t>
            </a:r>
            <a:r>
              <a:rPr b="1" i="0" lang="en" sz="1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NWP</a:t>
            </a:r>
            <a:endParaRPr b="1" i="0" sz="1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/>
          <p:nvPr>
            <p:ph type="title"/>
          </p:nvPr>
        </p:nvSpPr>
        <p:spPr>
          <a:xfrm>
            <a:off x="249011" y="-101716"/>
            <a:ext cx="82662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">
                <a:solidFill>
                  <a:schemeClr val="lt1"/>
                </a:solidFill>
              </a:rPr>
              <a:t>Where does GXS fit in to the local WX Forecast?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4" name="Google Shape;254;p43"/>
          <p:cNvSpPr txBox="1"/>
          <p:nvPr>
            <p:ph idx="1" type="body"/>
          </p:nvPr>
        </p:nvSpPr>
        <p:spPr>
          <a:xfrm>
            <a:off x="249011" y="711032"/>
            <a:ext cx="8666400" cy="38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6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" sz="2900" u="sng">
                <a:solidFill>
                  <a:schemeClr val="lt1"/>
                </a:solidFill>
              </a:rPr>
              <a:t>GXS data will fill in observational gaps to help with these and other operational issues:</a:t>
            </a:r>
            <a:endParaRPr/>
          </a:p>
          <a:p>
            <a:pPr indent="-154781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•"/>
            </a:pPr>
            <a:r>
              <a:rPr lang="en" sz="2300">
                <a:solidFill>
                  <a:srgbClr val="FFFF00"/>
                </a:solidFill>
              </a:rPr>
              <a:t>Near-Storm Mesoscale Analysis </a:t>
            </a:r>
            <a:r>
              <a:rPr lang="en" sz="2300">
                <a:solidFill>
                  <a:schemeClr val="lt1"/>
                </a:solidFill>
              </a:rPr>
              <a:t>(before and during an event; compare to model forecasts)</a:t>
            </a:r>
            <a:endParaRPr/>
          </a:p>
          <a:p>
            <a:pPr indent="-154781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•"/>
            </a:pPr>
            <a:r>
              <a:rPr lang="en" sz="2300">
                <a:solidFill>
                  <a:srgbClr val="FFFF00"/>
                </a:solidFill>
              </a:rPr>
              <a:t>Convective</a:t>
            </a:r>
            <a:endParaRPr/>
          </a:p>
          <a:p>
            <a:pPr indent="-154781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•"/>
            </a:pPr>
            <a:r>
              <a:rPr lang="en" sz="2300">
                <a:solidFill>
                  <a:srgbClr val="FFFF00"/>
                </a:solidFill>
              </a:rPr>
              <a:t>Winter</a:t>
            </a:r>
            <a:endParaRPr/>
          </a:p>
          <a:p>
            <a:pPr indent="-154781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•"/>
            </a:pPr>
            <a:r>
              <a:rPr lang="en" sz="2300">
                <a:solidFill>
                  <a:srgbClr val="FFFF00"/>
                </a:solidFill>
              </a:rPr>
              <a:t>Warn on Forecast </a:t>
            </a:r>
            <a:r>
              <a:rPr lang="en" sz="2300">
                <a:solidFill>
                  <a:schemeClr val="lt1"/>
                </a:solidFill>
              </a:rPr>
              <a:t>(provides nearly constant updates to users, not just one warning)</a:t>
            </a:r>
            <a:endParaRPr sz="2300">
              <a:solidFill>
                <a:srgbClr val="FFFF00"/>
              </a:solidFill>
            </a:endParaRPr>
          </a:p>
          <a:p>
            <a:pPr indent="-154781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•"/>
            </a:pPr>
            <a:r>
              <a:rPr lang="en" sz="2300">
                <a:solidFill>
                  <a:srgbClr val="FFFF00"/>
                </a:solidFill>
              </a:rPr>
              <a:t>Precipitation Type </a:t>
            </a:r>
            <a:r>
              <a:rPr lang="en" sz="2300">
                <a:solidFill>
                  <a:schemeClr val="lt1"/>
                </a:solidFill>
              </a:rPr>
              <a:t>(the improved temperature, moisture and wind profiles)</a:t>
            </a:r>
            <a:endParaRPr sz="2300">
              <a:solidFill>
                <a:srgbClr val="FFFF00"/>
              </a:solidFill>
            </a:endParaRPr>
          </a:p>
          <a:p>
            <a:pPr indent="-154781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•"/>
            </a:pPr>
            <a:r>
              <a:rPr lang="en" sz="2300">
                <a:solidFill>
                  <a:srgbClr val="FFFF00"/>
                </a:solidFill>
              </a:rPr>
              <a:t>Fire Weather/Spot Forecasts </a:t>
            </a:r>
            <a:r>
              <a:rPr lang="en" sz="2300">
                <a:solidFill>
                  <a:schemeClr val="lt1"/>
                </a:solidFill>
              </a:rPr>
              <a:t>(wind surges, low-mid level RH, etc. )</a:t>
            </a:r>
            <a:endParaRPr sz="2300">
              <a:solidFill>
                <a:srgbClr val="FFFF00"/>
              </a:solidFill>
            </a:endParaRPr>
          </a:p>
          <a:p>
            <a:pPr indent="-154781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•"/>
            </a:pPr>
            <a:r>
              <a:rPr lang="en" sz="2300">
                <a:solidFill>
                  <a:srgbClr val="FFFF00"/>
                </a:solidFill>
              </a:rPr>
              <a:t>Aviation Forecasts </a:t>
            </a:r>
            <a:r>
              <a:rPr lang="en" sz="2300">
                <a:solidFill>
                  <a:schemeClr val="lt1"/>
                </a:solidFill>
              </a:rPr>
              <a:t>(Icing levels, convective turbulence)</a:t>
            </a:r>
            <a:endParaRPr sz="2300">
              <a:solidFill>
                <a:srgbClr val="FFFF00"/>
              </a:solidFill>
            </a:endParaRPr>
          </a:p>
          <a:p>
            <a:pPr indent="-154781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•"/>
            </a:pPr>
            <a:r>
              <a:rPr lang="en" sz="2300">
                <a:solidFill>
                  <a:srgbClr val="FFFF00"/>
                </a:solidFill>
              </a:rPr>
              <a:t>Air Quality </a:t>
            </a:r>
            <a:r>
              <a:rPr lang="en" sz="2300">
                <a:solidFill>
                  <a:schemeClr val="lt1"/>
                </a:solidFill>
              </a:rPr>
              <a:t>(daily cycle and nighttime constraints)</a:t>
            </a:r>
            <a:endParaRPr sz="2300">
              <a:solidFill>
                <a:srgbClr val="FFFF00"/>
              </a:solidFill>
            </a:endParaRPr>
          </a:p>
          <a:p>
            <a:pPr indent="-154781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•"/>
            </a:pPr>
            <a:r>
              <a:rPr lang="en" sz="2300">
                <a:solidFill>
                  <a:srgbClr val="FFFF00"/>
                </a:solidFill>
              </a:rPr>
              <a:t>Physical Modeling </a:t>
            </a:r>
            <a:r>
              <a:rPr lang="en" sz="2300">
                <a:solidFill>
                  <a:schemeClr val="lt1"/>
                </a:solidFill>
              </a:rPr>
              <a:t>(input to models, especially on the regional scale)</a:t>
            </a:r>
            <a:endParaRPr sz="2300">
              <a:solidFill>
                <a:srgbClr val="FFFF00"/>
              </a:solidFill>
            </a:endParaRPr>
          </a:p>
          <a:p>
            <a:pPr indent="-154781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•"/>
            </a:pPr>
            <a:r>
              <a:rPr lang="en" sz="2300">
                <a:solidFill>
                  <a:srgbClr val="FFFF00"/>
                </a:solidFill>
              </a:rPr>
              <a:t>Machine Learning </a:t>
            </a:r>
            <a:r>
              <a:rPr lang="en" sz="2300">
                <a:solidFill>
                  <a:schemeClr val="lt1"/>
                </a:solidFill>
              </a:rPr>
              <a:t>(great opportunity to train with GXS for many critical parameters</a:t>
            </a:r>
            <a:endParaRPr/>
          </a:p>
          <a:p>
            <a:pPr indent="-154781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•"/>
            </a:pPr>
            <a:r>
              <a:rPr lang="en" sz="2300">
                <a:solidFill>
                  <a:srgbClr val="FFFF00"/>
                </a:solidFill>
              </a:rPr>
              <a:t>Flash Floods </a:t>
            </a:r>
            <a:r>
              <a:rPr lang="en" sz="2300">
                <a:solidFill>
                  <a:schemeClr val="lt1"/>
                </a:solidFill>
              </a:rPr>
              <a:t>(</a:t>
            </a:r>
            <a:r>
              <a:rPr lang="en" sz="2100">
                <a:solidFill>
                  <a:schemeClr val="lt1"/>
                </a:solidFill>
              </a:rPr>
              <a:t>Moisture transport; Low-mid level boundaries)</a:t>
            </a:r>
            <a:endParaRPr sz="2100">
              <a:solidFill>
                <a:schemeClr val="lt1"/>
              </a:solidFill>
            </a:endParaRPr>
          </a:p>
          <a:p>
            <a:pPr indent="-63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300">
              <a:solidFill>
                <a:srgbClr val="FFFF00"/>
              </a:solidFill>
            </a:endParaRPr>
          </a:p>
          <a:p>
            <a:pPr indent="-762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762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5" name="Google Shape;255;p43"/>
          <p:cNvSpPr txBox="1"/>
          <p:nvPr/>
        </p:nvSpPr>
        <p:spPr>
          <a:xfrm>
            <a:off x="2213243" y="4236043"/>
            <a:ext cx="55815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From NWS Briefing on “</a:t>
            </a:r>
            <a:r>
              <a:rPr b="1" i="0" lang="en" sz="1400" u="sng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Day in the Life at NWS Columbia</a:t>
            </a:r>
            <a:r>
              <a:rPr b="0" i="0" lang="en" sz="1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” by Frank Alsheimer</a:t>
            </a:r>
            <a:endParaRPr b="0" i="0" sz="14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/>
          <p:nvPr>
            <p:ph type="title"/>
          </p:nvPr>
        </p:nvSpPr>
        <p:spPr>
          <a:xfrm>
            <a:off x="311700" y="1144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 Team Preparing to Exploit GXS Observations </a:t>
            </a:r>
            <a:endParaRPr/>
          </a:p>
        </p:txBody>
      </p:sp>
      <p:sp>
        <p:nvSpPr>
          <p:cNvPr id="261" name="Google Shape;261;p44"/>
          <p:cNvSpPr txBox="1"/>
          <p:nvPr>
            <p:ph idx="1" type="body"/>
          </p:nvPr>
        </p:nvSpPr>
        <p:spPr>
          <a:xfrm>
            <a:off x="4785825" y="1926550"/>
            <a:ext cx="333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5814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Sub-teams for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814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Proxy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814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Advocacy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814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Retrievals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814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Assimilation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814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Nowcasting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814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Innovation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8139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Cloud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8139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■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AI/ML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2" name="Google Shape;26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4125" cy="114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0925" y="0"/>
            <a:ext cx="2223076" cy="124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800"/>
              <a:t>‹#›</a:t>
            </a:fld>
            <a:endParaRPr b="1" sz="1800"/>
          </a:p>
        </p:txBody>
      </p:sp>
      <p:sp>
        <p:nvSpPr>
          <p:cNvPr id="265" name="Google Shape;265;p44"/>
          <p:cNvSpPr txBox="1"/>
          <p:nvPr/>
        </p:nvSpPr>
        <p:spPr>
          <a:xfrm>
            <a:off x="311700" y="1845600"/>
            <a:ext cx="4292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Prioritize activities and assess what we can do with available resources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an integrated science activities plan.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5"/>
          <p:cNvSpPr txBox="1"/>
          <p:nvPr>
            <p:ph type="title"/>
          </p:nvPr>
        </p:nvSpPr>
        <p:spPr>
          <a:xfrm>
            <a:off x="311700" y="1144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 </a:t>
            </a:r>
            <a:endParaRPr/>
          </a:p>
        </p:txBody>
      </p:sp>
      <p:sp>
        <p:nvSpPr>
          <p:cNvPr id="271" name="Google Shape;271;p45"/>
          <p:cNvSpPr txBox="1"/>
          <p:nvPr>
            <p:ph idx="1" type="body"/>
          </p:nvPr>
        </p:nvSpPr>
        <p:spPr>
          <a:xfrm>
            <a:off x="311700" y="1907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272" name="Google Shape;27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4125" cy="114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0925" y="0"/>
            <a:ext cx="2223076" cy="124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800"/>
              <a:t>‹#›</a:t>
            </a:fld>
            <a:endParaRPr b="1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Office Theme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