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307" r:id="rId3"/>
    <p:sldId id="339" r:id="rId4"/>
    <p:sldId id="335" r:id="rId5"/>
    <p:sldId id="33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1103" autoAdjust="0"/>
  </p:normalViewPr>
  <p:slideViewPr>
    <p:cSldViewPr snapToGrid="0">
      <p:cViewPr varScale="1">
        <p:scale>
          <a:sx n="99" d="100"/>
          <a:sy n="99" d="100"/>
        </p:scale>
        <p:origin x="22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nderson, Barron" userId="b23a2ef6-14b2-4237-8416-58d0103a2671" providerId="ADAL" clId="{4D03AC7E-DA17-43E9-8AF7-B180EFB3768D}"/>
    <pc:docChg chg="custSel addSld modSld">
      <pc:chgData name="Henderson, Barron" userId="b23a2ef6-14b2-4237-8416-58d0103a2671" providerId="ADAL" clId="{4D03AC7E-DA17-43E9-8AF7-B180EFB3768D}" dt="2024-09-27T15:42:52.396" v="432" actId="27636"/>
      <pc:docMkLst>
        <pc:docMk/>
      </pc:docMkLst>
      <pc:sldChg chg="delSp modSp add mod">
        <pc:chgData name="Henderson, Barron" userId="b23a2ef6-14b2-4237-8416-58d0103a2671" providerId="ADAL" clId="{4D03AC7E-DA17-43E9-8AF7-B180EFB3768D}" dt="2024-09-27T15:35:18.332" v="14" actId="478"/>
        <pc:sldMkLst>
          <pc:docMk/>
          <pc:sldMk cId="1914824347" sldId="256"/>
        </pc:sldMkLst>
        <pc:spChg chg="mod">
          <ac:chgData name="Henderson, Barron" userId="b23a2ef6-14b2-4237-8416-58d0103a2671" providerId="ADAL" clId="{4D03AC7E-DA17-43E9-8AF7-B180EFB3768D}" dt="2024-09-27T15:35:06.247" v="13"/>
          <ac:spMkLst>
            <pc:docMk/>
            <pc:sldMk cId="1914824347" sldId="256"/>
            <ac:spMk id="3" creationId="{528C8F7F-63FE-0783-540A-A465C3C69446}"/>
          </ac:spMkLst>
        </pc:spChg>
        <pc:spChg chg="del">
          <ac:chgData name="Henderson, Barron" userId="b23a2ef6-14b2-4237-8416-58d0103a2671" providerId="ADAL" clId="{4D03AC7E-DA17-43E9-8AF7-B180EFB3768D}" dt="2024-09-27T15:35:18.332" v="14" actId="478"/>
          <ac:spMkLst>
            <pc:docMk/>
            <pc:sldMk cId="1914824347" sldId="256"/>
            <ac:spMk id="10" creationId="{E09B8282-49A6-BDA4-C6B8-9DB165080AF5}"/>
          </ac:spMkLst>
        </pc:spChg>
        <pc:spChg chg="del">
          <ac:chgData name="Henderson, Barron" userId="b23a2ef6-14b2-4237-8416-58d0103a2671" providerId="ADAL" clId="{4D03AC7E-DA17-43E9-8AF7-B180EFB3768D}" dt="2024-09-27T15:35:18.332" v="14" actId="478"/>
          <ac:spMkLst>
            <pc:docMk/>
            <pc:sldMk cId="1914824347" sldId="256"/>
            <ac:spMk id="11" creationId="{71408E7E-8728-DF5A-EDB0-D6A013168760}"/>
          </ac:spMkLst>
        </pc:spChg>
        <pc:picChg chg="del">
          <ac:chgData name="Henderson, Barron" userId="b23a2ef6-14b2-4237-8416-58d0103a2671" providerId="ADAL" clId="{4D03AC7E-DA17-43E9-8AF7-B180EFB3768D}" dt="2024-09-27T15:35:18.332" v="14" actId="478"/>
          <ac:picMkLst>
            <pc:docMk/>
            <pc:sldMk cId="1914824347" sldId="256"/>
            <ac:picMk id="4" creationId="{82F8ED4F-31AB-4212-5AC0-1FA91ADB35EF}"/>
          </ac:picMkLst>
        </pc:picChg>
        <pc:picChg chg="del">
          <ac:chgData name="Henderson, Barron" userId="b23a2ef6-14b2-4237-8416-58d0103a2671" providerId="ADAL" clId="{4D03AC7E-DA17-43E9-8AF7-B180EFB3768D}" dt="2024-09-27T15:35:18.332" v="14" actId="478"/>
          <ac:picMkLst>
            <pc:docMk/>
            <pc:sldMk cId="1914824347" sldId="256"/>
            <ac:picMk id="5" creationId="{27368A5A-4036-5BD9-45C3-1A80C8B08F2A}"/>
          </ac:picMkLst>
        </pc:picChg>
      </pc:sldChg>
      <pc:sldChg chg="addSp delSp modSp mod">
        <pc:chgData name="Henderson, Barron" userId="b23a2ef6-14b2-4237-8416-58d0103a2671" providerId="ADAL" clId="{4D03AC7E-DA17-43E9-8AF7-B180EFB3768D}" dt="2024-09-27T15:40:30.338" v="178" actId="1076"/>
        <pc:sldMkLst>
          <pc:docMk/>
          <pc:sldMk cId="3203780815" sldId="335"/>
        </pc:sldMkLst>
        <pc:spChg chg="mod">
          <ac:chgData name="Henderson, Barron" userId="b23a2ef6-14b2-4237-8416-58d0103a2671" providerId="ADAL" clId="{4D03AC7E-DA17-43E9-8AF7-B180EFB3768D}" dt="2024-09-27T15:37:07.079" v="103" actId="1037"/>
          <ac:spMkLst>
            <pc:docMk/>
            <pc:sldMk cId="3203780815" sldId="335"/>
            <ac:spMk id="2" creationId="{CB7E3BE1-7A2F-D145-705E-AC8B6AF022A2}"/>
          </ac:spMkLst>
        </pc:spChg>
        <pc:spChg chg="mod">
          <ac:chgData name="Henderson, Barron" userId="b23a2ef6-14b2-4237-8416-58d0103a2671" providerId="ADAL" clId="{4D03AC7E-DA17-43E9-8AF7-B180EFB3768D}" dt="2024-09-27T15:39:58.739" v="170"/>
          <ac:spMkLst>
            <pc:docMk/>
            <pc:sldMk cId="3203780815" sldId="335"/>
            <ac:spMk id="5" creationId="{DA4F6C4B-0526-2123-61D4-04D01720D86C}"/>
          </ac:spMkLst>
        </pc:spChg>
        <pc:spChg chg="mod">
          <ac:chgData name="Henderson, Barron" userId="b23a2ef6-14b2-4237-8416-58d0103a2671" providerId="ADAL" clId="{4D03AC7E-DA17-43E9-8AF7-B180EFB3768D}" dt="2024-09-27T15:38:23.358" v="146" actId="1038"/>
          <ac:spMkLst>
            <pc:docMk/>
            <pc:sldMk cId="3203780815" sldId="335"/>
            <ac:spMk id="8" creationId="{630E561D-7E7E-F60E-DA9C-A64FAB888115}"/>
          </ac:spMkLst>
        </pc:spChg>
        <pc:spChg chg="mod">
          <ac:chgData name="Henderson, Barron" userId="b23a2ef6-14b2-4237-8416-58d0103a2671" providerId="ADAL" clId="{4D03AC7E-DA17-43E9-8AF7-B180EFB3768D}" dt="2024-09-27T15:38:26.219" v="150" actId="1038"/>
          <ac:spMkLst>
            <pc:docMk/>
            <pc:sldMk cId="3203780815" sldId="335"/>
            <ac:spMk id="29" creationId="{D9D0DE66-01AF-FE3A-38E2-1EA3F22C3F8F}"/>
          </ac:spMkLst>
        </pc:spChg>
        <pc:spChg chg="mod">
          <ac:chgData name="Henderson, Barron" userId="b23a2ef6-14b2-4237-8416-58d0103a2671" providerId="ADAL" clId="{4D03AC7E-DA17-43E9-8AF7-B180EFB3768D}" dt="2024-09-27T15:38:45.950" v="165" actId="208"/>
          <ac:spMkLst>
            <pc:docMk/>
            <pc:sldMk cId="3203780815" sldId="335"/>
            <ac:spMk id="42" creationId="{F742BFAC-D858-5B8B-A8A6-A0D4B40DC3A5}"/>
          </ac:spMkLst>
        </pc:spChg>
        <pc:spChg chg="add">
          <ac:chgData name="Henderson, Barron" userId="b23a2ef6-14b2-4237-8416-58d0103a2671" providerId="ADAL" clId="{4D03AC7E-DA17-43E9-8AF7-B180EFB3768D}" dt="2024-09-27T15:37:49.979" v="105"/>
          <ac:spMkLst>
            <pc:docMk/>
            <pc:sldMk cId="3203780815" sldId="335"/>
            <ac:spMk id="62" creationId="{51FF5CA9-51AD-651C-3D20-C56E51C87337}"/>
          </ac:spMkLst>
        </pc:spChg>
        <pc:spChg chg="add mod">
          <ac:chgData name="Henderson, Barron" userId="b23a2ef6-14b2-4237-8416-58d0103a2671" providerId="ADAL" clId="{4D03AC7E-DA17-43E9-8AF7-B180EFB3768D}" dt="2024-09-27T15:39:53.532" v="169" actId="1076"/>
          <ac:spMkLst>
            <pc:docMk/>
            <pc:sldMk cId="3203780815" sldId="335"/>
            <ac:spMk id="65" creationId="{E79B7349-50AE-98C4-901D-DA60B59407A2}"/>
          </ac:spMkLst>
        </pc:spChg>
        <pc:spChg chg="add mod">
          <ac:chgData name="Henderson, Barron" userId="b23a2ef6-14b2-4237-8416-58d0103a2671" providerId="ADAL" clId="{4D03AC7E-DA17-43E9-8AF7-B180EFB3768D}" dt="2024-09-27T15:40:10.783" v="174" actId="1076"/>
          <ac:spMkLst>
            <pc:docMk/>
            <pc:sldMk cId="3203780815" sldId="335"/>
            <ac:spMk id="67" creationId="{998DACE8-07A4-E947-2AEF-F691F68DB2A4}"/>
          </ac:spMkLst>
        </pc:spChg>
        <pc:spChg chg="add mod">
          <ac:chgData name="Henderson, Barron" userId="b23a2ef6-14b2-4237-8416-58d0103a2671" providerId="ADAL" clId="{4D03AC7E-DA17-43E9-8AF7-B180EFB3768D}" dt="2024-09-27T15:40:30.338" v="178" actId="1076"/>
          <ac:spMkLst>
            <pc:docMk/>
            <pc:sldMk cId="3203780815" sldId="335"/>
            <ac:spMk id="69" creationId="{EFF5DF88-6BF1-72D1-858C-84C8796214DB}"/>
          </ac:spMkLst>
        </pc:spChg>
        <pc:picChg chg="del">
          <ac:chgData name="Henderson, Barron" userId="b23a2ef6-14b2-4237-8416-58d0103a2671" providerId="ADAL" clId="{4D03AC7E-DA17-43E9-8AF7-B180EFB3768D}" dt="2024-09-27T15:37:38.465" v="104" actId="478"/>
          <ac:picMkLst>
            <pc:docMk/>
            <pc:sldMk cId="3203780815" sldId="335"/>
            <ac:picMk id="4" creationId="{298EBA60-A1F8-4EAE-0F9B-6491719F8032}"/>
          </ac:picMkLst>
        </pc:picChg>
        <pc:picChg chg="add mod ord">
          <ac:chgData name="Henderson, Barron" userId="b23a2ef6-14b2-4237-8416-58d0103a2671" providerId="ADAL" clId="{4D03AC7E-DA17-43E9-8AF7-B180EFB3768D}" dt="2024-09-27T15:38:13.046" v="133" actId="167"/>
          <ac:picMkLst>
            <pc:docMk/>
            <pc:sldMk cId="3203780815" sldId="335"/>
            <ac:picMk id="63" creationId="{87D1FD55-E62A-4BDA-6D41-7E6794075ABA}"/>
          </ac:picMkLst>
        </pc:picChg>
      </pc:sldChg>
      <pc:sldChg chg="delSp modSp mod">
        <pc:chgData name="Henderson, Barron" userId="b23a2ef6-14b2-4237-8416-58d0103a2671" providerId="ADAL" clId="{4D03AC7E-DA17-43E9-8AF7-B180EFB3768D}" dt="2024-09-27T15:42:52.396" v="432" actId="27636"/>
        <pc:sldMkLst>
          <pc:docMk/>
          <pc:sldMk cId="84237886" sldId="338"/>
        </pc:sldMkLst>
        <pc:spChg chg="mod">
          <ac:chgData name="Henderson, Barron" userId="b23a2ef6-14b2-4237-8416-58d0103a2671" providerId="ADAL" clId="{4D03AC7E-DA17-43E9-8AF7-B180EFB3768D}" dt="2024-09-27T15:42:52.396" v="432" actId="27636"/>
          <ac:spMkLst>
            <pc:docMk/>
            <pc:sldMk cId="84237886" sldId="338"/>
            <ac:spMk id="3" creationId="{F4CF6BA0-A061-CB58-EC59-35AFAF4E50FF}"/>
          </ac:spMkLst>
        </pc:spChg>
        <pc:spChg chg="del">
          <ac:chgData name="Henderson, Barron" userId="b23a2ef6-14b2-4237-8416-58d0103a2671" providerId="ADAL" clId="{4D03AC7E-DA17-43E9-8AF7-B180EFB3768D}" dt="2024-09-27T15:34:29.727" v="1" actId="478"/>
          <ac:spMkLst>
            <pc:docMk/>
            <pc:sldMk cId="84237886" sldId="338"/>
            <ac:spMk id="10" creationId="{D742123F-95CE-10D3-CB62-4924937644CF}"/>
          </ac:spMkLst>
        </pc:spChg>
        <pc:spChg chg="del">
          <ac:chgData name="Henderson, Barron" userId="b23a2ef6-14b2-4237-8416-58d0103a2671" providerId="ADAL" clId="{4D03AC7E-DA17-43E9-8AF7-B180EFB3768D}" dt="2024-09-27T15:34:27.802" v="0" actId="478"/>
          <ac:spMkLst>
            <pc:docMk/>
            <pc:sldMk cId="84237886" sldId="338"/>
            <ac:spMk id="12" creationId="{B9D3294D-1F4D-43CF-04EC-63E804892C74}"/>
          </ac:spMkLst>
        </pc:spChg>
      </pc:sldChg>
      <pc:sldChg chg="delSp modSp mod">
        <pc:chgData name="Henderson, Barron" userId="b23a2ef6-14b2-4237-8416-58d0103a2671" providerId="ADAL" clId="{4D03AC7E-DA17-43E9-8AF7-B180EFB3768D}" dt="2024-09-27T15:36:37.876" v="87" actId="27636"/>
        <pc:sldMkLst>
          <pc:docMk/>
          <pc:sldMk cId="716915550" sldId="339"/>
        </pc:sldMkLst>
        <pc:spChg chg="mod">
          <ac:chgData name="Henderson, Barron" userId="b23a2ef6-14b2-4237-8416-58d0103a2671" providerId="ADAL" clId="{4D03AC7E-DA17-43E9-8AF7-B180EFB3768D}" dt="2024-09-27T15:36:37.876" v="87" actId="27636"/>
          <ac:spMkLst>
            <pc:docMk/>
            <pc:sldMk cId="716915550" sldId="339"/>
            <ac:spMk id="3" creationId="{F4CF6BA0-A061-CB58-EC59-35AFAF4E50FF}"/>
          </ac:spMkLst>
        </pc:spChg>
        <pc:spChg chg="del">
          <ac:chgData name="Henderson, Barron" userId="b23a2ef6-14b2-4237-8416-58d0103a2671" providerId="ADAL" clId="{4D03AC7E-DA17-43E9-8AF7-B180EFB3768D}" dt="2024-09-27T15:34:35.568" v="3" actId="478"/>
          <ac:spMkLst>
            <pc:docMk/>
            <pc:sldMk cId="716915550" sldId="339"/>
            <ac:spMk id="10" creationId="{1828EAA9-1119-090F-AB68-C50DF73A260F}"/>
          </ac:spMkLst>
        </pc:spChg>
        <pc:spChg chg="del">
          <ac:chgData name="Henderson, Barron" userId="b23a2ef6-14b2-4237-8416-58d0103a2671" providerId="ADAL" clId="{4D03AC7E-DA17-43E9-8AF7-B180EFB3768D}" dt="2024-09-27T15:34:33.929" v="2" actId="478"/>
          <ac:spMkLst>
            <pc:docMk/>
            <pc:sldMk cId="716915550" sldId="339"/>
            <ac:spMk id="12" creationId="{1B082A27-2B10-637D-852E-2452E6C4701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820DC2-AA01-4CFB-8445-3C6B59EDF2C8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43434C-8AD0-4864-969E-6621307AD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909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i="0" dirty="0"/>
              <a:t>Geostationary satellites are home bodies while polar satellites are globe trotters.</a:t>
            </a:r>
          </a:p>
          <a:p>
            <a:pPr marL="628650" lvl="1" indent="-171450" algn="l">
              <a:buFont typeface="Arial" panose="020B0604020202020204" pitchFamily="34" charset="0"/>
              <a:buChar char="•"/>
            </a:pPr>
            <a:r>
              <a:rPr lang="en-US" i="0" dirty="0"/>
              <a:t>Geostationary Operational Environmental Satellites (GOES) stare at the US all day long.</a:t>
            </a:r>
          </a:p>
          <a:p>
            <a:pPr marL="628650" lvl="1" indent="-171450" algn="l">
              <a:buFont typeface="Arial" panose="020B0604020202020204" pitchFamily="34" charset="0"/>
              <a:buChar char="•"/>
            </a:pPr>
            <a:r>
              <a:rPr lang="en-US" i="0" dirty="0"/>
              <a:t>Not like polar satellites passing once at 10am and once at 2pm (if you have two satellites)</a:t>
            </a:r>
          </a:p>
          <a:p>
            <a:pPr marL="171450" lvl="0" indent="-171450" algn="l">
              <a:buFont typeface="Arial" panose="020B0604020202020204" pitchFamily="34" charset="0"/>
              <a:buChar char="•"/>
            </a:pPr>
            <a:r>
              <a:rPr lang="en-US" i="0" dirty="0"/>
              <a:t>From an US perspective, GOES satellites view the western US from the pacific and the eastern US from the atlantic.</a:t>
            </a:r>
          </a:p>
          <a:p>
            <a:pPr marL="171450" lvl="0" indent="-171450" algn="l">
              <a:buFont typeface="Arial" panose="020B0604020202020204" pitchFamily="34" charset="0"/>
              <a:buChar char="•"/>
            </a:pPr>
            <a:r>
              <a:rPr lang="en-US" i="0" dirty="0"/>
              <a:t>Shobha Kondragunta and Hai Zhang fused with AirNow monitors by a geographic weighted regression.</a:t>
            </a:r>
          </a:p>
          <a:p>
            <a:pPr marL="171450" lvl="0" indent="-171450" algn="l">
              <a:buFont typeface="Arial" panose="020B0604020202020204" pitchFamily="34" charset="0"/>
              <a:buChar char="•"/>
            </a:pPr>
            <a:r>
              <a:rPr lang="en-US" i="0" dirty="0"/>
              <a:t>Pawan led a tiger team to connect that data back to EPA.</a:t>
            </a:r>
          </a:p>
          <a:p>
            <a:pPr marL="628650" lvl="1" indent="-171450" algn="l">
              <a:buFont typeface="Arial" panose="020B0604020202020204" pitchFamily="34" charset="0"/>
              <a:buChar char="•"/>
            </a:pPr>
            <a:r>
              <a:rPr lang="en-US" i="0" dirty="0"/>
              <a:t>There are a lot of technical details, but the upshot is simple.</a:t>
            </a:r>
          </a:p>
          <a:p>
            <a:pPr marL="628650" lvl="1" indent="-171450" algn="l">
              <a:buFont typeface="Arial" panose="020B0604020202020204" pitchFamily="34" charset="0"/>
              <a:buChar char="•"/>
            </a:pPr>
            <a:r>
              <a:rPr lang="en-US" i="0" dirty="0"/>
              <a:t>We extensively evaluated the data, applied machine learning corrections, and we’re putting that data into various </a:t>
            </a:r>
            <a:r>
              <a:rPr lang="en-US" i="0" dirty="0" err="1"/>
              <a:t>airnow</a:t>
            </a:r>
            <a:r>
              <a:rPr lang="en-US" i="0" dirty="0"/>
              <a:t> systems like </a:t>
            </a:r>
            <a:r>
              <a:rPr lang="en-US" i="0" dirty="0" err="1"/>
              <a:t>AirNowTech</a:t>
            </a:r>
            <a:r>
              <a:rPr lang="en-US" i="0" dirty="0"/>
              <a:t>.</a:t>
            </a:r>
          </a:p>
          <a:p>
            <a:pPr marL="171450" lvl="0" indent="-171450" algn="l">
              <a:buFont typeface="Arial" panose="020B0604020202020204" pitchFamily="34" charset="0"/>
              <a:buChar char="•"/>
            </a:pPr>
            <a:r>
              <a:rPr lang="en-US" i="0" dirty="0"/>
              <a:t>This is a great idea: federal agencies working together to provide tangible benefits to the American people from satellite data.</a:t>
            </a:r>
          </a:p>
          <a:p>
            <a:pPr marL="628650" lvl="1" indent="-171450" algn="l">
              <a:buFont typeface="Arial" panose="020B0604020202020204" pitchFamily="34" charset="0"/>
              <a:buChar char="•"/>
            </a:pPr>
            <a:r>
              <a:rPr lang="en-US" i="0" dirty="0"/>
              <a:t>This project is taking that data a step further.</a:t>
            </a:r>
          </a:p>
          <a:p>
            <a:pPr marL="628650" lvl="1" indent="-171450" algn="l">
              <a:buFont typeface="Arial" panose="020B0604020202020204" pitchFamily="34" charset="0"/>
              <a:buChar char="•"/>
            </a:pPr>
            <a:r>
              <a:rPr lang="en-US" i="0" dirty="0"/>
              <a:t>We’re going to bring the satellite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5CD2EB-427E-4EB1-A24A-1C56B680B47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502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5CD2EB-427E-4EB1-A24A-1C56B680B47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317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Hatches: GEOS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5CD2EB-427E-4EB1-A24A-1C56B680B47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75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5CD2EB-427E-4EB1-A24A-1C56B680B47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581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D8FA1-82B6-81C1-304D-8C7AD69BE3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6600E0-A667-3557-87DA-596DB7DF70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1EDDC9-3FE5-141D-157D-36BF58549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2024-10-08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E11FB5-356B-38CD-55E7-0E3C9052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244460-E591-09E4-B0D6-AB92E12B5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6A745-813B-4403-99B7-EE175B649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250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E9277-67E9-337A-402C-3B4262673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6CF9CA-9E75-0811-0BE5-C248C66D60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AB3623-4584-9A86-A534-C9443AADC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2024-10-08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A11729-9959-B089-06E4-04F6BEFA3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31A74F-4617-BD8F-F233-89FA59E77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6A745-813B-4403-99B7-EE175B649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70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7A0331-CCF6-9002-C561-EE559B48F8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20EC82-CE36-C28E-00CC-CC701EC0BE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D9D8EA-EBBB-40B3-5DAC-DB7489B66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2024-10-08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775224-5612-9467-3579-F34BFFCFE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170EB7-7409-DFE3-0793-D0E0520EE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6A745-813B-4403-99B7-EE175B649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650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B4948-68E6-D895-58DB-BB3A26D8A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4A2BB-A89B-30C5-E1E7-38DD9E1F90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37FFC-F730-DD6C-F2A3-0C9637EE5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2024-10-08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D6D782-49DC-96C9-40D0-F4AC4246D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04C52A-2D23-44E3-EFF8-2B7A08B32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6A745-813B-4403-99B7-EE175B649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430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6E59E-6D21-6C1E-E013-960CB7BB5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E7036-B414-0570-D5FA-D8C6022F56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881747-92A7-EE4D-8105-E8E9F0583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2024-10-08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3460D7-235C-1E0A-360C-9536BC93C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DEE6C7-CB74-32AF-721D-25E5B0CEE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6A745-813B-4403-99B7-EE175B649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342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00974-C5FC-8928-A21D-818162659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513DC-D60D-675F-D235-F6D3885017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77C79D-6278-EFCF-8C70-070067B5FC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39404A-0B33-E314-BB97-54582205F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2024-10-08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A5CD1F-7418-EED4-67D4-1D5F95641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9FA45B-7850-4677-B6CE-056409E51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6A745-813B-4403-99B7-EE175B649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21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45417-3EEF-CA44-DBE6-6656D3115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012016-CCE2-9842-8AFA-4FC99E81C9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57FE5E-326A-1B19-A5BE-8C0E020FBF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B6626F-D398-187D-031E-B0D0209455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949968-64D0-7B9A-AF37-FBB7F8F5BC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5FFF90-E587-CFC3-8DD0-639032382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2024-10-08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E2E01C-33C2-3E77-DC4E-FEAFFEE79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CE277A-9D07-1419-7A64-0E3F37EF5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6A745-813B-4403-99B7-EE175B649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602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39FD9-F6AE-601D-5294-ED4844A3E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CC126C-6137-E075-1D35-E7522EC36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2024-10-08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80D6CF-E869-FAE8-B227-4382E9022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25F84F-6577-2213-BD57-4D4DE7E15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6A745-813B-4403-99B7-EE175B649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205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D068DB-F284-4241-A63F-9C6574ACB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2024-10-08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DADB65-DF6F-6E32-C6A2-E3DE17C99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25E20D-8042-CAE4-7FC4-3535E6617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6A745-813B-4403-99B7-EE175B649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858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74C83-8F74-C021-6EDB-3DE0783C3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BEAFB8-54D1-4C80-5A97-38959698D2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6A17D9-CE5B-98B9-A959-C49FE824DB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1F8344-9908-A0BF-AD6B-4EA339B35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2024-10-08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AB70F6-CD8D-3399-79B1-D633D70C8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BEED3C-15C2-12D9-1FB1-3F2A94BA7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6A745-813B-4403-99B7-EE175B649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580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EB0D5-5AF1-1B8C-E35E-93A95C089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EA5DB9-5700-8D35-D162-95BA57219A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FC893A-BD2D-6FA5-AD33-B2B0FF9E94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776145-F454-3705-C8A3-56A101E07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2024-10-08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74370C-0B28-10EC-D432-909811CBB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AB19F2-8657-0436-5B16-B29D3F109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6A745-813B-4403-99B7-EE175B649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952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BD33AE-2139-E9D1-248E-9B024781B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8E2CF0-E764-2E8E-0D4A-2E7EC8E2BC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C62F0C-02A4-2DC4-E773-E837BB226F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2024-10-08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62173A-FD97-E28D-8122-EF3A14203A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320AC8-B2C7-1A32-0F95-1E043653D6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6A745-813B-4403-99B7-EE175B649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75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175/WAF-D-22-0114.1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hyperlink" Target="https://haqast.org/tiger-teams/#2021-tiger-teams" TargetMode="External"/><Relationship Id="rId5" Type="http://schemas.openxmlformats.org/officeDocument/2006/relationships/image" Target="../media/image3.png"/><Relationship Id="rId10" Type="http://schemas.openxmlformats.org/officeDocument/2006/relationships/hyperlink" Target="https://doi.org/10.1029/2020EA001599" TargetMode="External"/><Relationship Id="rId4" Type="http://schemas.openxmlformats.org/officeDocument/2006/relationships/image" Target="../media/image2.jpeg"/><Relationship Id="rId9" Type="http://schemas.openxmlformats.org/officeDocument/2006/relationships/hyperlink" Target="https://haqast.org/wp-content/uploads/sites/91/2022/09/emplusq322_bratburd-final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irnowtech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irnowtech.or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1BD6E-0F1B-47D7-1D6B-F4660BB6F4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1442" y="281115"/>
            <a:ext cx="9541042" cy="2387600"/>
          </a:xfrm>
        </p:spPr>
        <p:txBody>
          <a:bodyPr>
            <a:normAutofit/>
          </a:bodyPr>
          <a:lstStyle/>
          <a:p>
            <a:r>
              <a:rPr lang="en-US" dirty="0"/>
              <a:t>AirFuse</a:t>
            </a:r>
            <a:br>
              <a:rPr lang="en-US" dirty="0"/>
            </a:br>
            <a:r>
              <a:rPr lang="en-US" sz="4000" dirty="0"/>
              <a:t>A multi-pollutant fusion system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8C8F7F-63FE-0783-540A-A465C3C694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760789"/>
            <a:ext cx="9144000" cy="296012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Shobha Kondragunta</a:t>
            </a:r>
            <a:r>
              <a:rPr lang="en-US" baseline="30000" dirty="0"/>
              <a:t>3,4</a:t>
            </a:r>
            <a:endParaRPr lang="en-US" dirty="0"/>
          </a:p>
          <a:p>
            <a:r>
              <a:rPr lang="en-US" dirty="0"/>
              <a:t>Co-authors: Barron H. Henderson</a:t>
            </a:r>
            <a:r>
              <a:rPr lang="en-US" baseline="30000" dirty="0"/>
              <a:t>1,4</a:t>
            </a:r>
            <a:r>
              <a:rPr lang="en-US" dirty="0"/>
              <a:t> and Phil Dickerson</a:t>
            </a:r>
            <a:r>
              <a:rPr lang="en-US" baseline="30000" dirty="0"/>
              <a:t>1,4 </a:t>
            </a:r>
            <a:r>
              <a:rPr lang="en-US" dirty="0"/>
              <a:t>Pawan Gupta</a:t>
            </a:r>
            <a:r>
              <a:rPr lang="en-US" baseline="30000" dirty="0"/>
              <a:t>2,4</a:t>
            </a:r>
            <a:r>
              <a:rPr lang="en-US" dirty="0"/>
              <a:t>, Yang Liu</a:t>
            </a:r>
            <a:r>
              <a:rPr lang="en-US" baseline="30000" dirty="0"/>
              <a:t>4,5</a:t>
            </a:r>
            <a:r>
              <a:rPr lang="en-US" dirty="0"/>
              <a:t>, Alqamah Sayeed, Hai Zhang</a:t>
            </a:r>
            <a:r>
              <a:rPr lang="en-US" baseline="30000" dirty="0"/>
              <a:t>3,4</a:t>
            </a:r>
            <a:r>
              <a:rPr lang="en-US" dirty="0"/>
              <a:t>, Janica Gordon</a:t>
            </a:r>
            <a:r>
              <a:rPr lang="en-US" baseline="30000" dirty="0"/>
              <a:t>5</a:t>
            </a:r>
            <a:r>
              <a:rPr lang="en-US" dirty="0"/>
              <a:t>, Halil Cakir</a:t>
            </a:r>
            <a:r>
              <a:rPr lang="en-US" baseline="30000" dirty="0"/>
              <a:t>1</a:t>
            </a:r>
            <a:r>
              <a:rPr lang="en-US" dirty="0"/>
              <a:t>, Brett Gantt</a:t>
            </a:r>
            <a:r>
              <a:rPr lang="en-US" baseline="30000" dirty="0"/>
              <a:t>1</a:t>
            </a:r>
            <a:r>
              <a:rPr lang="en-US" dirty="0"/>
              <a:t>, Benjamin Wells</a:t>
            </a:r>
            <a:r>
              <a:rPr lang="en-US" baseline="30000" dirty="0"/>
              <a:t>1</a:t>
            </a:r>
            <a:r>
              <a:rPr lang="en-US" dirty="0"/>
              <a:t>, Marcus Proctor</a:t>
            </a:r>
            <a:r>
              <a:rPr lang="en-US" baseline="30000" dirty="0"/>
              <a:t>6,7</a:t>
            </a:r>
            <a:r>
              <a:rPr lang="en-US" dirty="0"/>
              <a:t>, Steven Proctor</a:t>
            </a:r>
            <a:r>
              <a:rPr lang="en-US" baseline="30000" dirty="0"/>
              <a:t>6,8</a:t>
            </a:r>
            <a:r>
              <a:rPr lang="en-US" dirty="0"/>
              <a:t>, Youngsun Jung</a:t>
            </a:r>
            <a:r>
              <a:rPr lang="en-US" baseline="30000" dirty="0"/>
              <a:t>9</a:t>
            </a:r>
            <a:r>
              <a:rPr lang="en-US" dirty="0"/>
              <a:t>, and the HAQAST AirNow Teams</a:t>
            </a:r>
            <a:r>
              <a:rPr lang="en-US" baseline="30000" dirty="0"/>
              <a:t>4</a:t>
            </a:r>
          </a:p>
          <a:p>
            <a:pPr algn="l"/>
            <a:endParaRPr lang="en-US" baseline="30000" dirty="0"/>
          </a:p>
          <a:p>
            <a:pPr algn="l"/>
            <a:r>
              <a:rPr lang="en-US" baseline="30000" dirty="0"/>
              <a:t>1</a:t>
            </a:r>
            <a:r>
              <a:rPr lang="en-US" dirty="0"/>
              <a:t>US EPA Office of Air Quality Planning and Standards; </a:t>
            </a:r>
            <a:r>
              <a:rPr lang="en-US" baseline="30000" dirty="0"/>
              <a:t>2</a:t>
            </a:r>
            <a:r>
              <a:rPr lang="en-US" b="0" i="0" dirty="0">
                <a:solidFill>
                  <a:srgbClr val="040C28"/>
                </a:solidFill>
                <a:effectLst/>
                <a:latin typeface="Google Sans"/>
              </a:rPr>
              <a:t>National Aeronautics and Space Administration; </a:t>
            </a:r>
            <a:r>
              <a:rPr lang="en-US" baseline="30000" dirty="0"/>
              <a:t>3</a:t>
            </a: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National Oceanic and Atmospheric Administration / National Environmental Satellite, Data, and Information Service; </a:t>
            </a:r>
            <a:r>
              <a:rPr lang="en-US" baseline="30000" dirty="0"/>
              <a:t>4</a:t>
            </a:r>
            <a:r>
              <a:rPr lang="en-US" dirty="0"/>
              <a:t>NASA Health and Air Quality Applied Sciences Team and Tiger Teams; </a:t>
            </a:r>
            <a:r>
              <a:rPr lang="en-US" baseline="30000" dirty="0"/>
              <a:t>5</a:t>
            </a:r>
            <a:r>
              <a:rPr lang="en-US" b="0" i="0" dirty="0">
                <a:solidFill>
                  <a:srgbClr val="040C28"/>
                </a:solidFill>
                <a:effectLst/>
                <a:latin typeface="Google Sans"/>
              </a:rPr>
              <a:t>North Carolina Agricultural and Technical State University;</a:t>
            </a:r>
            <a:r>
              <a:rPr lang="en-US" dirty="0"/>
              <a:t> </a:t>
            </a:r>
            <a:r>
              <a:rPr lang="en-US" baseline="30000" dirty="0"/>
              <a:t>6</a:t>
            </a:r>
            <a:r>
              <a:rPr lang="en-US" dirty="0"/>
              <a:t>AirNow Data Management Center; </a:t>
            </a:r>
            <a:r>
              <a:rPr lang="en-US" baseline="30000" dirty="0"/>
              <a:t>7</a:t>
            </a:r>
            <a:r>
              <a:rPr lang="en-US" dirty="0"/>
              <a:t>Tantus Technologies Inc.; </a:t>
            </a:r>
            <a:r>
              <a:rPr lang="en-US" baseline="30000" dirty="0"/>
              <a:t>8</a:t>
            </a:r>
            <a:r>
              <a:rPr lang="en-US" dirty="0"/>
              <a:t>GoldSystems Inc.; </a:t>
            </a:r>
            <a:r>
              <a:rPr lang="en-US" baseline="30000" dirty="0"/>
              <a:t>9</a:t>
            </a:r>
            <a:r>
              <a:rPr lang="en-US" dirty="0"/>
              <a:t>N</a:t>
            </a: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ational Oceanic and Atmospheric Administration / National Weather Service</a:t>
            </a:r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308C294C-1833-502D-0E89-DFED7C68C99C}"/>
              </a:ext>
            </a:extLst>
          </p:cNvPr>
          <p:cNvSpPr txBox="1">
            <a:spLocks/>
          </p:cNvSpPr>
          <p:nvPr/>
        </p:nvSpPr>
        <p:spPr>
          <a:xfrm>
            <a:off x="500513" y="5757110"/>
            <a:ext cx="9019407" cy="7900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i="1" dirty="0"/>
              <a:t>Disclaimer</a:t>
            </a:r>
            <a:r>
              <a:rPr lang="en-US" sz="2000" i="1" dirty="0"/>
              <a:t>: The views expressed in this presentation are those of the authors and do not necessarily reflect the views or policies of the U.S. Environmental Protection Agency.</a:t>
            </a:r>
            <a:endParaRPr lang="en-US" sz="2000" b="1" i="1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6BD76D9-4E1D-89A8-79A2-C9AE97835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66B3F-2148-47FD-A033-6EBA497A8558}" type="slidenum">
              <a:rPr lang="en-US" smtClean="0"/>
              <a:t>1</a:t>
            </a:fld>
            <a:endParaRPr lang="en-US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44121968-00AE-9A59-BFE6-80F87D861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2024-10-08</a:t>
            </a:r>
          </a:p>
        </p:txBody>
      </p:sp>
    </p:spTree>
    <p:extLst>
      <p:ext uri="{BB962C8B-B14F-4D97-AF65-F5344CB8AC3E}">
        <p14:creationId xmlns:p14="http://schemas.microsoft.com/office/powerpoint/2010/main" val="1914824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DE969-B8B2-DB48-3D82-BAE80B0D7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GOES-PM25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4E90AC5-F517-0943-5853-BEE1317752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79877" y="1786693"/>
            <a:ext cx="10515600" cy="35052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7AB952-16E2-EAA4-53A2-811508FCB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66B3F-2148-47FD-A033-6EBA497A8558}" type="slidenum">
              <a:rPr lang="en-US" smtClean="0"/>
              <a:t>2</a:t>
            </a:fld>
            <a:endParaRPr lang="en-US"/>
          </a:p>
        </p:txBody>
      </p:sp>
      <p:pic>
        <p:nvPicPr>
          <p:cNvPr id="1027" name="Picture 1">
            <a:extLst>
              <a:ext uri="{FF2B5EF4-FFF2-40B4-BE49-F238E27FC236}">
                <a16:creationId xmlns:a16="http://schemas.microsoft.com/office/drawing/2014/main" id="{2C33EA30-F3DE-C38F-39F8-6E462195A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897" y="4178807"/>
            <a:ext cx="5149500" cy="2679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F7DC091-F1A5-A575-0E80-C8632E22FA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544039"/>
            <a:ext cx="3750144" cy="154657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363B209-06E1-ABAC-AC2B-65033C09EE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263" y="365125"/>
            <a:ext cx="8274194" cy="2240016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DB289BA0-1716-51F7-2258-65DEC2EA8F5F}"/>
              </a:ext>
            </a:extLst>
          </p:cNvPr>
          <p:cNvSpPr/>
          <p:nvPr/>
        </p:nvSpPr>
        <p:spPr>
          <a:xfrm>
            <a:off x="670738" y="1227618"/>
            <a:ext cx="6163199" cy="4838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005DC9F-2FC0-D7CC-0349-0A54FCDCE5B3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739" y="136525"/>
            <a:ext cx="2477315" cy="2036306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3DCC0763-E693-757E-AD24-288195C028B9}"/>
              </a:ext>
            </a:extLst>
          </p:cNvPr>
          <p:cNvSpPr txBox="1"/>
          <p:nvPr/>
        </p:nvSpPr>
        <p:spPr>
          <a:xfrm>
            <a:off x="0" y="5085870"/>
            <a:ext cx="5743486" cy="15465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+mj-lt"/>
              <a:buAutoNum type="arabicPeriod"/>
            </a:pPr>
            <a:r>
              <a:rPr lang="en-US" sz="105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Sayeed et al: Deep Neural Network bias corrections.</a:t>
            </a:r>
          </a:p>
          <a:p>
            <a:pPr algn="l">
              <a:buFont typeface="+mj-lt"/>
              <a:buAutoNum type="arabicPeriod"/>
            </a:pPr>
            <a:r>
              <a:rPr lang="en-US" sz="105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O'Dell</a:t>
            </a:r>
            <a:r>
              <a:rPr lang="en-US" sz="1050" dirty="0">
                <a:solidFill>
                  <a:srgbClr val="000000"/>
                </a:solidFill>
                <a:latin typeface="Times New Roman" panose="02020603050405020304" pitchFamily="18" charset="0"/>
              </a:rPr>
              <a:t> et al.: </a:t>
            </a:r>
            <a:r>
              <a:rPr lang="en-US" sz="105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Public Health Benefits from Improved Identification of Severe Air Pollution Events with Geostationary Satellite Data, </a:t>
            </a:r>
            <a:r>
              <a:rPr lang="en-US" sz="105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submitted to </a:t>
            </a:r>
            <a:r>
              <a:rPr lang="en-US" sz="105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GeoHealth</a:t>
            </a:r>
            <a:r>
              <a:rPr lang="en-US" sz="105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2023.</a:t>
            </a:r>
          </a:p>
          <a:p>
            <a:pPr>
              <a:buFont typeface="+mj-lt"/>
              <a:buAutoNum type="arabicPeriod"/>
            </a:pPr>
            <a:r>
              <a:rPr lang="en-US" sz="105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Zhang et al.: Nowcasting Applications of Geostationary Satellite Hourly Surface PM2.5 Data. Weather and Forecasting, 37(12), 2313-2329, 2022. </a:t>
            </a:r>
            <a:r>
              <a:rPr lang="en-US" sz="105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hlinkClick r:id="rId8"/>
              </a:rPr>
              <a:t>doi: 10.1175/WAF-D-22-0114.1</a:t>
            </a:r>
            <a:endParaRPr lang="en-US" sz="105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en-US" sz="105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Bratburd et al.: Air Quality Data When You Need It: Incorporating Satellite Data Updates into AirNow, </a:t>
            </a:r>
            <a:r>
              <a:rPr lang="en-US" sz="105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hlinkClick r:id="rId9"/>
              </a:rPr>
              <a:t>EM Plus</a:t>
            </a:r>
            <a:r>
              <a:rPr lang="en-US" sz="105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2022.</a:t>
            </a:r>
          </a:p>
          <a:p>
            <a:pPr algn="l">
              <a:buFont typeface="+mj-lt"/>
              <a:buAutoNum type="arabicPeriod"/>
            </a:pPr>
            <a:r>
              <a:rPr lang="en-US" sz="105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Zhang and Kondragunta.: Daily and Hourly Surface PM2.5 Estimation From Satellite AOD, Earth Space Sci, 8, doi: </a:t>
            </a:r>
            <a:r>
              <a:rPr lang="en-US" sz="105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hlinkClick r:id="rId10"/>
              </a:rPr>
              <a:t>10.1029/2020EA001599</a:t>
            </a:r>
            <a:r>
              <a:rPr lang="en-US" sz="105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2021.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6B1E39E-1BBA-C504-2D20-E63B6583B289}"/>
              </a:ext>
            </a:extLst>
          </p:cNvPr>
          <p:cNvSpPr txBox="1"/>
          <p:nvPr/>
        </p:nvSpPr>
        <p:spPr>
          <a:xfrm>
            <a:off x="3307939" y="2175758"/>
            <a:ext cx="46738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hlinkClick r:id="rId11"/>
              </a:rPr>
              <a:t>https://haqast.org/tiger-teams/#2021-tiger-teams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9F49F3C-243E-9DFC-3263-8F0F367887A6}"/>
              </a:ext>
            </a:extLst>
          </p:cNvPr>
          <p:cNvSpPr/>
          <p:nvPr/>
        </p:nvSpPr>
        <p:spPr>
          <a:xfrm>
            <a:off x="9841832" y="5955631"/>
            <a:ext cx="1641551" cy="67681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Hourly product with gaps</a:t>
            </a:r>
          </a:p>
        </p:txBody>
      </p:sp>
      <p:sp>
        <p:nvSpPr>
          <p:cNvPr id="16" name="Flowchart: Manual Operation 15">
            <a:extLst>
              <a:ext uri="{FF2B5EF4-FFF2-40B4-BE49-F238E27FC236}">
                <a16:creationId xmlns:a16="http://schemas.microsoft.com/office/drawing/2014/main" id="{64CFEE5A-4077-17E5-C559-D6E80EB7DEE6}"/>
              </a:ext>
            </a:extLst>
          </p:cNvPr>
          <p:cNvSpPr/>
          <p:nvPr/>
        </p:nvSpPr>
        <p:spPr>
          <a:xfrm>
            <a:off x="5739897" y="3676681"/>
            <a:ext cx="1984307" cy="1170421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DNN Bias Correction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86166314-5A19-91DD-EBFA-EB472D68E96A}"/>
              </a:ext>
            </a:extLst>
          </p:cNvPr>
          <p:cNvSpPr/>
          <p:nvPr/>
        </p:nvSpPr>
        <p:spPr>
          <a:xfrm rot="2041257">
            <a:off x="5209674" y="2947737"/>
            <a:ext cx="986589" cy="7289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7CCB2368-FA38-3C79-1AA1-E1699CE46ED3}"/>
              </a:ext>
            </a:extLst>
          </p:cNvPr>
          <p:cNvSpPr/>
          <p:nvPr/>
        </p:nvSpPr>
        <p:spPr>
          <a:xfrm rot="8807441">
            <a:off x="6944669" y="2927386"/>
            <a:ext cx="986589" cy="7289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5DA9B70-A45B-0F4E-B730-3CEA674A0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2024-10-08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D5E18F-609C-2CE0-9542-A47AD0104370}"/>
              </a:ext>
            </a:extLst>
          </p:cNvPr>
          <p:cNvSpPr txBox="1"/>
          <p:nvPr/>
        </p:nvSpPr>
        <p:spPr>
          <a:xfrm>
            <a:off x="3908840" y="722236"/>
            <a:ext cx="28232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/>
              <a:t>2024 Team led by Yang Liu</a:t>
            </a:r>
          </a:p>
        </p:txBody>
      </p:sp>
    </p:spTree>
    <p:extLst>
      <p:ext uri="{BB962C8B-B14F-4D97-AF65-F5344CB8AC3E}">
        <p14:creationId xmlns:p14="http://schemas.microsoft.com/office/powerpoint/2010/main" val="2967666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926CE-1CB9-86A6-61B7-9221B6DE0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328" y="267169"/>
            <a:ext cx="6934200" cy="1325563"/>
          </a:xfrm>
        </p:spPr>
        <p:txBody>
          <a:bodyPr/>
          <a:lstStyle/>
          <a:p>
            <a:r>
              <a:rPr lang="en-US" dirty="0"/>
              <a:t>GOES-PM25 in </a:t>
            </a:r>
            <a:r>
              <a:rPr lang="en-US" dirty="0">
                <a:hlinkClick r:id="rId3"/>
              </a:rPr>
              <a:t>https://airnowtech.org/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F6BA0-A061-CB58-EC59-35AFAF4E5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687" y="1825625"/>
            <a:ext cx="2532707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Login</a:t>
            </a:r>
          </a:p>
          <a:p>
            <a:r>
              <a:rPr lang="en-US" dirty="0"/>
              <a:t>Choose Navigator</a:t>
            </a:r>
          </a:p>
          <a:p>
            <a:r>
              <a:rPr lang="en-US" dirty="0"/>
              <a:t>Choose Data Fusion tab.</a:t>
            </a:r>
          </a:p>
          <a:p>
            <a:r>
              <a:rPr lang="en-US" dirty="0"/>
              <a:t>Select the GOES Layer</a:t>
            </a:r>
          </a:p>
          <a:p>
            <a:r>
              <a:rPr lang="en-US" dirty="0"/>
              <a:t>Green/Red indicates hour </a:t>
            </a:r>
            <a:r>
              <a:rPr lang="en-US" dirty="0" err="1"/>
              <a:t>availablility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6ED722-B988-FA72-C107-81F7D234B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66B3F-2148-47FD-A033-6EBA497A8558}" type="slidenum">
              <a:rPr lang="en-US" smtClean="0"/>
              <a:t>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8236C1-3780-9E7A-AA48-54DDD80833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6569" y="358371"/>
            <a:ext cx="5334744" cy="11431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708DC2F-7113-2DC5-00C2-7446895103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71011" y="1591392"/>
            <a:ext cx="8982683" cy="46374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F7E7DE1-69E3-E1A4-667C-99CFA7626A3C}"/>
              </a:ext>
            </a:extLst>
          </p:cNvPr>
          <p:cNvSpPr txBox="1"/>
          <p:nvPr/>
        </p:nvSpPr>
        <p:spPr>
          <a:xfrm>
            <a:off x="3645407" y="6287443"/>
            <a:ext cx="31459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 dirty="0"/>
              <a:t>Thanks AirNow team!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8ACB79A-A486-9198-9989-9FD7475AB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2024-10-08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915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62">
            <a:extLst>
              <a:ext uri="{FF2B5EF4-FFF2-40B4-BE49-F238E27FC236}">
                <a16:creationId xmlns:a16="http://schemas.microsoft.com/office/drawing/2014/main" id="{87D1FD55-E62A-4BDA-6D41-7E6794075A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0900" y="2187618"/>
            <a:ext cx="4125535" cy="24753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E6A8379-5CED-7F68-3D6F-179D3D72B0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64831" y="-29542"/>
            <a:ext cx="4125534" cy="24753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7E3BE1-7A2F-D145-705E-AC8B6AF02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90" y="143742"/>
            <a:ext cx="7908572" cy="822816"/>
          </a:xfrm>
        </p:spPr>
        <p:txBody>
          <a:bodyPr/>
          <a:lstStyle/>
          <a:p>
            <a:r>
              <a:rPr lang="en-US" dirty="0"/>
              <a:t>AirFuse: Bias Correction Ensemble</a:t>
            </a:r>
          </a:p>
        </p:txBody>
      </p:sp>
      <p:sp>
        <p:nvSpPr>
          <p:cNvPr id="41" name="Slide Number Placeholder 40">
            <a:extLst>
              <a:ext uri="{FF2B5EF4-FFF2-40B4-BE49-F238E27FC236}">
                <a16:creationId xmlns:a16="http://schemas.microsoft.com/office/drawing/2014/main" id="{1621A692-02C0-2FE7-FF1A-D40410684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66B3F-2148-47FD-A033-6EBA497A8558}" type="slidenum">
              <a:rPr lang="en-US" smtClean="0"/>
              <a:t>4</a:t>
            </a:fld>
            <a:endParaRPr lang="en-US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497EEE4E-4FA3-1CC1-C00A-72E6ABAFE9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27474"/>
            <a:ext cx="2743200" cy="365125"/>
          </a:xfrm>
        </p:spPr>
        <p:txBody>
          <a:bodyPr/>
          <a:lstStyle/>
          <a:p>
            <a:r>
              <a:rPr lang="en-US"/>
              <a:t>2024-10-08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9A7E979-D405-1081-A900-0E107BC371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3458" y="4481578"/>
            <a:ext cx="3317265" cy="19903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0EEC2F-C6BF-0F39-186A-24E26C7ABB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9290" y="4482653"/>
            <a:ext cx="3317265" cy="199035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38D347F-21B3-8DB8-7522-37B878BFCCD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94"/>
          <a:stretch/>
        </p:blipFill>
        <p:spPr>
          <a:xfrm>
            <a:off x="5037810" y="4484339"/>
            <a:ext cx="2955901" cy="199035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E6E045B-7520-CF6D-4E99-9EE254F763CC}"/>
              </a:ext>
            </a:extLst>
          </p:cNvPr>
          <p:cNvSpPr txBox="1"/>
          <p:nvPr/>
        </p:nvSpPr>
        <p:spPr>
          <a:xfrm>
            <a:off x="5069358" y="6155398"/>
            <a:ext cx="249202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>
            <a:spAutoFit/>
          </a:bodyPr>
          <a:lstStyle/>
          <a:p>
            <a:r>
              <a:rPr lang="en-US" sz="2400" dirty="0"/>
              <a:t>Y</a:t>
            </a:r>
            <a:r>
              <a:rPr lang="en-US" sz="2400" baseline="-25000" dirty="0"/>
              <a:t>G</a:t>
            </a:r>
            <a:r>
              <a:rPr lang="en-US" sz="2400" dirty="0"/>
              <a:t> = f(</a:t>
            </a:r>
            <a:r>
              <a:rPr lang="en-US" sz="2000" dirty="0"/>
              <a:t>mod, GOES-PM</a:t>
            </a:r>
            <a:r>
              <a:rPr lang="en-US" sz="2400" dirty="0"/>
              <a:t>)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BDE6B8E-E6B1-9818-8CB5-27ACC373128A}"/>
              </a:ext>
            </a:extLst>
          </p:cNvPr>
          <p:cNvCxnSpPr>
            <a:cxnSpLocks/>
            <a:stCxn id="21" idx="1"/>
          </p:cNvCxnSpPr>
          <p:nvPr/>
        </p:nvCxnSpPr>
        <p:spPr>
          <a:xfrm flipH="1">
            <a:off x="7215259" y="2967819"/>
            <a:ext cx="539556" cy="1568423"/>
          </a:xfrm>
          <a:prstGeom prst="straightConnector1">
            <a:avLst/>
          </a:prstGeom>
          <a:ln w="38100">
            <a:headEnd w="lg" len="lg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Left Brace 20">
            <a:extLst>
              <a:ext uri="{FF2B5EF4-FFF2-40B4-BE49-F238E27FC236}">
                <a16:creationId xmlns:a16="http://schemas.microsoft.com/office/drawing/2014/main" id="{F7C6385D-EB4A-D78E-3731-97F322965811}"/>
              </a:ext>
            </a:extLst>
          </p:cNvPr>
          <p:cNvSpPr/>
          <p:nvPr/>
        </p:nvSpPr>
        <p:spPr>
          <a:xfrm>
            <a:off x="7754815" y="267254"/>
            <a:ext cx="289711" cy="4386597"/>
          </a:xfrm>
          <a:prstGeom prst="leftBrace">
            <a:avLst>
              <a:gd name="adj1" fmla="val 8333"/>
              <a:gd name="adj2" fmla="val 61564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564CCA-987B-FF1B-9F86-1E2C7A4E428E}"/>
              </a:ext>
            </a:extLst>
          </p:cNvPr>
          <p:cNvSpPr txBox="1"/>
          <p:nvPr/>
        </p:nvSpPr>
        <p:spPr>
          <a:xfrm>
            <a:off x="160527" y="6145467"/>
            <a:ext cx="236623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>
            <a:spAutoFit/>
          </a:bodyPr>
          <a:lstStyle/>
          <a:p>
            <a:r>
              <a:rPr lang="en-US" sz="2400" dirty="0"/>
              <a:t>Y</a:t>
            </a:r>
            <a:r>
              <a:rPr lang="en-US" sz="2400" baseline="-25000" dirty="0"/>
              <a:t>A </a:t>
            </a:r>
            <a:r>
              <a:rPr lang="en-US" sz="2400" dirty="0"/>
              <a:t>= f(</a:t>
            </a:r>
            <a:r>
              <a:rPr lang="en-US" sz="2000" dirty="0"/>
              <a:t>mod, AirNow</a:t>
            </a:r>
            <a:r>
              <a:rPr lang="en-US" sz="2400" dirty="0"/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8ADB8F-9DF7-D747-92BF-E8EF57F8BEC3}"/>
              </a:ext>
            </a:extLst>
          </p:cNvPr>
          <p:cNvSpPr txBox="1"/>
          <p:nvPr/>
        </p:nvSpPr>
        <p:spPr>
          <a:xfrm>
            <a:off x="2617804" y="6155398"/>
            <a:ext cx="236623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>
            <a:spAutoFit/>
          </a:bodyPr>
          <a:lstStyle/>
          <a:p>
            <a:r>
              <a:rPr lang="en-US" sz="2400" dirty="0"/>
              <a:t>Y</a:t>
            </a:r>
            <a:r>
              <a:rPr lang="en-US" sz="2400" baseline="-25000" dirty="0"/>
              <a:t>P </a:t>
            </a:r>
            <a:r>
              <a:rPr lang="en-US" sz="2400" dirty="0"/>
              <a:t>= f(</a:t>
            </a:r>
            <a:r>
              <a:rPr lang="en-US" sz="2000" dirty="0"/>
              <a:t>mod, PurpleAir</a:t>
            </a:r>
            <a:r>
              <a:rPr lang="en-US" sz="2400" dirty="0"/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0E561D-7E7E-F60E-DA9C-A64FAB888115}"/>
              </a:ext>
            </a:extLst>
          </p:cNvPr>
          <p:cNvSpPr txBox="1"/>
          <p:nvPr/>
        </p:nvSpPr>
        <p:spPr>
          <a:xfrm rot="5400000">
            <a:off x="11014155" y="3282837"/>
            <a:ext cx="186796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>
            <a:spAutoFit/>
          </a:bodyPr>
          <a:lstStyle/>
          <a:p>
            <a:r>
              <a:rPr lang="en-US" sz="2400" dirty="0"/>
              <a:t>GOES-PM Bias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9D0DE66-01AF-FE3A-38E2-1EA3F22C3F8F}"/>
              </a:ext>
            </a:extLst>
          </p:cNvPr>
          <p:cNvSpPr txBox="1"/>
          <p:nvPr/>
        </p:nvSpPr>
        <p:spPr>
          <a:xfrm rot="5400000">
            <a:off x="10935174" y="1077768"/>
            <a:ext cx="199035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>
            <a:spAutoFit/>
          </a:bodyPr>
          <a:lstStyle/>
          <a:p>
            <a:r>
              <a:rPr lang="en-US" sz="2400" dirty="0"/>
              <a:t>NAQFC &amp; GOES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1D77D1A2-A095-975D-3740-51744F00E6D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54" r="11349" b="9731"/>
          <a:stretch/>
        </p:blipFill>
        <p:spPr>
          <a:xfrm>
            <a:off x="8070902" y="4818704"/>
            <a:ext cx="3680448" cy="188856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89029EB4-C098-8D4A-D1A1-0A171D90DC66}"/>
              </a:ext>
            </a:extLst>
          </p:cNvPr>
          <p:cNvSpPr txBox="1"/>
          <p:nvPr/>
        </p:nvSpPr>
        <p:spPr>
          <a:xfrm>
            <a:off x="8149362" y="6378536"/>
            <a:ext cx="200575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400" dirty="0" err="1"/>
              <a:t>aY</a:t>
            </a:r>
            <a:r>
              <a:rPr lang="en-US" sz="2400" baseline="-25000" dirty="0" err="1"/>
              <a:t>A</a:t>
            </a:r>
            <a:r>
              <a:rPr lang="en-US" sz="2400" dirty="0"/>
              <a:t> + </a:t>
            </a:r>
            <a:r>
              <a:rPr lang="en-US" sz="2400" dirty="0" err="1"/>
              <a:t>pY</a:t>
            </a:r>
            <a:r>
              <a:rPr lang="en-US" sz="2400" baseline="-25000" dirty="0" err="1"/>
              <a:t>P</a:t>
            </a:r>
            <a:r>
              <a:rPr lang="en-US" sz="2400" dirty="0"/>
              <a:t> + </a:t>
            </a:r>
            <a:r>
              <a:rPr lang="en-US" sz="2400" dirty="0" err="1"/>
              <a:t>gY</a:t>
            </a:r>
            <a:r>
              <a:rPr lang="en-US" sz="2400" baseline="-25000" dirty="0" err="1"/>
              <a:t>G</a:t>
            </a:r>
            <a:endParaRPr lang="en-US" sz="24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A4F6C4B-0526-2123-61D4-04D01720D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600" y="934916"/>
            <a:ext cx="6862659" cy="3746152"/>
          </a:xfrm>
        </p:spPr>
        <p:txBody>
          <a:bodyPr>
            <a:noAutofit/>
          </a:bodyPr>
          <a:lstStyle/>
          <a:p>
            <a:r>
              <a:rPr lang="en-US" sz="1800" dirty="0"/>
              <a:t>Layer “correct” the NOAA forecast (NAQFC) by interpolating bias</a:t>
            </a:r>
          </a:p>
          <a:p>
            <a:r>
              <a:rPr lang="en-US" sz="1800" dirty="0"/>
              <a:t>One layer from AirNow monitor (</a:t>
            </a:r>
            <a:r>
              <a:rPr lang="en-US" sz="1800" dirty="0">
                <a:solidFill>
                  <a:schemeClr val="bg1"/>
                </a:solidFill>
                <a:highlight>
                  <a:srgbClr val="008000"/>
                </a:highlight>
              </a:rPr>
              <a:t>Y</a:t>
            </a:r>
            <a:r>
              <a:rPr lang="en-US" sz="1800" baseline="-25000" dirty="0">
                <a:solidFill>
                  <a:schemeClr val="bg1"/>
                </a:solidFill>
                <a:highlight>
                  <a:srgbClr val="008000"/>
                </a:highlight>
              </a:rPr>
              <a:t>A</a:t>
            </a:r>
            <a:r>
              <a:rPr lang="en-US" sz="1800" dirty="0"/>
              <a:t>) </a:t>
            </a:r>
            <a:r>
              <a:rPr lang="en-US" sz="1800" b="1" i="1" dirty="0"/>
              <a:t>observations</a:t>
            </a:r>
            <a:r>
              <a:rPr lang="en-US" sz="1800" dirty="0"/>
              <a:t>:</a:t>
            </a:r>
          </a:p>
          <a:p>
            <a:pPr lvl="1"/>
            <a:r>
              <a:rPr lang="en-US" sz="1600" dirty="0"/>
              <a:t>Regulatory grade hourly observations paired with collocated grid cell.</a:t>
            </a:r>
          </a:p>
          <a:p>
            <a:pPr lvl="1"/>
            <a:r>
              <a:rPr lang="en-US" sz="1600" dirty="0"/>
              <a:t>Voronoi interpolation to account for network spatial structure.</a:t>
            </a:r>
          </a:p>
          <a:p>
            <a:r>
              <a:rPr lang="en-US" sz="1800" dirty="0"/>
              <a:t>One layer from PurpleAir (</a:t>
            </a:r>
            <a:r>
              <a:rPr lang="en-US" sz="1800" dirty="0">
                <a:solidFill>
                  <a:schemeClr val="bg1"/>
                </a:solidFill>
                <a:highlight>
                  <a:srgbClr val="800080"/>
                </a:highlight>
              </a:rPr>
              <a:t>Y</a:t>
            </a:r>
            <a:r>
              <a:rPr lang="en-US" sz="1800" baseline="-25000" dirty="0">
                <a:solidFill>
                  <a:schemeClr val="bg1"/>
                </a:solidFill>
                <a:highlight>
                  <a:srgbClr val="800080"/>
                </a:highlight>
              </a:rPr>
              <a:t>P</a:t>
            </a:r>
            <a:r>
              <a:rPr lang="en-US" sz="1800" dirty="0"/>
              <a:t>) </a:t>
            </a:r>
            <a:r>
              <a:rPr lang="en-US" sz="1800" b="1" i="1" dirty="0"/>
              <a:t>observations</a:t>
            </a:r>
            <a:r>
              <a:rPr lang="en-US" sz="1800" dirty="0"/>
              <a:t>:</a:t>
            </a:r>
          </a:p>
          <a:p>
            <a:pPr lvl="1"/>
            <a:r>
              <a:rPr lang="en-US" sz="1600" dirty="0"/>
              <a:t>Low-cost sensors corrected (Barkjohn 2021) then averaged in grid cells.</a:t>
            </a:r>
          </a:p>
          <a:p>
            <a:pPr lvl="1"/>
            <a:r>
              <a:rPr lang="en-US" sz="1600" dirty="0"/>
              <a:t>Voronoi interpolation to account for network spatial structure.</a:t>
            </a:r>
          </a:p>
          <a:p>
            <a:r>
              <a:rPr lang="en-US" sz="1800" dirty="0"/>
              <a:t>One layer from GOES-PM25 (</a:t>
            </a:r>
            <a:r>
              <a:rPr lang="en-US" sz="1800" dirty="0">
                <a:solidFill>
                  <a:schemeClr val="bg1"/>
                </a:solidFill>
                <a:highlight>
                  <a:srgbClr val="0000FF"/>
                </a:highlight>
              </a:rPr>
              <a:t>Y</a:t>
            </a:r>
            <a:r>
              <a:rPr lang="en-US" sz="1800" baseline="-25000" dirty="0">
                <a:solidFill>
                  <a:schemeClr val="bg1"/>
                </a:solidFill>
                <a:highlight>
                  <a:srgbClr val="0000FF"/>
                </a:highlight>
              </a:rPr>
              <a:t>G</a:t>
            </a:r>
            <a:r>
              <a:rPr lang="en-US" sz="1800" dirty="0"/>
              <a:t>) “</a:t>
            </a:r>
            <a:r>
              <a:rPr lang="en-US" sz="1800" b="1" i="1" dirty="0"/>
              <a:t>observations</a:t>
            </a:r>
            <a:r>
              <a:rPr lang="en-US" sz="1800" dirty="0"/>
              <a:t>”</a:t>
            </a:r>
          </a:p>
          <a:p>
            <a:pPr lvl="1"/>
            <a:r>
              <a:rPr lang="en-US" sz="1600" dirty="0"/>
              <a:t>GOES-R AOD regression with machine learning correction.</a:t>
            </a:r>
          </a:p>
          <a:p>
            <a:pPr lvl="1"/>
            <a:r>
              <a:rPr lang="en-US" sz="1600" dirty="0"/>
              <a:t>Not clustered like monitors, so simple inverse distance interpolation.</a:t>
            </a:r>
            <a:endParaRPr lang="en-US" sz="2000" dirty="0"/>
          </a:p>
          <a:p>
            <a:r>
              <a:rPr lang="en-US" sz="1800" dirty="0"/>
              <a:t>Layer weights (a, p, g) a function of distance to obs and uncertainty.</a:t>
            </a:r>
            <a:endParaRPr lang="en-US" sz="16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4B7EE43-3CE4-ED85-9A55-82CE36ABD755}"/>
              </a:ext>
            </a:extLst>
          </p:cNvPr>
          <p:cNvSpPr/>
          <p:nvPr/>
        </p:nvSpPr>
        <p:spPr>
          <a:xfrm>
            <a:off x="8070901" y="4812324"/>
            <a:ext cx="3986947" cy="199035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3B3FEB7-7680-B65F-FD34-33E0686B8294}"/>
              </a:ext>
            </a:extLst>
          </p:cNvPr>
          <p:cNvSpPr txBox="1"/>
          <p:nvPr/>
        </p:nvSpPr>
        <p:spPr>
          <a:xfrm rot="5400000">
            <a:off x="10930206" y="5636323"/>
            <a:ext cx="186796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400" dirty="0"/>
              <a:t>Final Fused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742BFAC-D858-5B8B-A8A6-A0D4B40DC3A5}"/>
              </a:ext>
            </a:extLst>
          </p:cNvPr>
          <p:cNvSpPr txBox="1"/>
          <p:nvPr/>
        </p:nvSpPr>
        <p:spPr>
          <a:xfrm>
            <a:off x="8323948" y="2110587"/>
            <a:ext cx="2598821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/>
              <a:t>Hatches: GOES-PM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4DAB55F1-A5A2-60F9-1AA0-3E88FCBB2975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5245768" y="2967819"/>
            <a:ext cx="2509047" cy="427506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Left Brace 55">
            <a:extLst>
              <a:ext uri="{FF2B5EF4-FFF2-40B4-BE49-F238E27FC236}">
                <a16:creationId xmlns:a16="http://schemas.microsoft.com/office/drawing/2014/main" id="{3BF4CD01-8A7F-AB5B-95D7-5DCA6F909830}"/>
              </a:ext>
            </a:extLst>
          </p:cNvPr>
          <p:cNvSpPr/>
          <p:nvPr/>
        </p:nvSpPr>
        <p:spPr>
          <a:xfrm rot="16200000">
            <a:off x="3789225" y="2777999"/>
            <a:ext cx="289711" cy="7641468"/>
          </a:xfrm>
          <a:prstGeom prst="leftBrace">
            <a:avLst>
              <a:gd name="adj1" fmla="val 8333"/>
              <a:gd name="adj2" fmla="val 61564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92148AF-491C-FE8F-85AB-3F6ED1B35794}"/>
              </a:ext>
            </a:extLst>
          </p:cNvPr>
          <p:cNvCxnSpPr>
            <a:cxnSpLocks/>
            <a:stCxn id="56" idx="1"/>
          </p:cNvCxnSpPr>
          <p:nvPr/>
        </p:nvCxnSpPr>
        <p:spPr>
          <a:xfrm>
            <a:off x="4817740" y="6743589"/>
            <a:ext cx="3331622" cy="0"/>
          </a:xfrm>
          <a:prstGeom prst="straightConnector1">
            <a:avLst/>
          </a:prstGeom>
          <a:ln w="38100">
            <a:headEnd w="lg" len="lg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E79B7349-50AE-98C4-901D-DA60B59407A2}"/>
              </a:ext>
            </a:extLst>
          </p:cNvPr>
          <p:cNvSpPr txBox="1"/>
          <p:nvPr/>
        </p:nvSpPr>
        <p:spPr>
          <a:xfrm>
            <a:off x="207819" y="4759525"/>
            <a:ext cx="40426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highlight>
                  <a:srgbClr val="008000"/>
                </a:highlight>
              </a:rPr>
              <a:t>Y</a:t>
            </a:r>
            <a:r>
              <a:rPr lang="en-US" sz="1800" baseline="-25000" dirty="0">
                <a:solidFill>
                  <a:schemeClr val="bg1"/>
                </a:solidFill>
                <a:highlight>
                  <a:srgbClr val="008000"/>
                </a:highlight>
              </a:rPr>
              <a:t>A</a:t>
            </a:r>
            <a:endParaRPr lang="en-US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98DACE8-07A4-E947-2AEF-F691F68DB2A4}"/>
              </a:ext>
            </a:extLst>
          </p:cNvPr>
          <p:cNvSpPr txBox="1"/>
          <p:nvPr/>
        </p:nvSpPr>
        <p:spPr>
          <a:xfrm>
            <a:off x="2617804" y="4759525"/>
            <a:ext cx="38501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highlight>
                  <a:srgbClr val="800080"/>
                </a:highlight>
              </a:rPr>
              <a:t>Y</a:t>
            </a:r>
            <a:r>
              <a:rPr lang="en-US" sz="1800" baseline="-25000" dirty="0">
                <a:solidFill>
                  <a:schemeClr val="bg1"/>
                </a:solidFill>
                <a:highlight>
                  <a:srgbClr val="800080"/>
                </a:highlight>
              </a:rPr>
              <a:t>P</a:t>
            </a:r>
            <a:endParaRPr lang="en-US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FF5DF88-6BF1-72D1-858C-84C8796214DB}"/>
              </a:ext>
            </a:extLst>
          </p:cNvPr>
          <p:cNvSpPr txBox="1"/>
          <p:nvPr/>
        </p:nvSpPr>
        <p:spPr>
          <a:xfrm>
            <a:off x="5140486" y="4766979"/>
            <a:ext cx="38501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highlight>
                  <a:srgbClr val="0000FF"/>
                </a:highlight>
              </a:rPr>
              <a:t>Y</a:t>
            </a:r>
            <a:r>
              <a:rPr lang="en-US" sz="1800" baseline="-25000" dirty="0">
                <a:solidFill>
                  <a:schemeClr val="bg1"/>
                </a:solidFill>
                <a:highlight>
                  <a:srgbClr val="0000FF"/>
                </a:highlight>
              </a:rPr>
              <a:t>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780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926CE-1CB9-86A6-61B7-9221B6DE0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328" y="267169"/>
            <a:ext cx="6934200" cy="1325563"/>
          </a:xfrm>
        </p:spPr>
        <p:txBody>
          <a:bodyPr/>
          <a:lstStyle/>
          <a:p>
            <a:r>
              <a:rPr lang="en-US" dirty="0"/>
              <a:t>AirFuse in </a:t>
            </a:r>
            <a:r>
              <a:rPr lang="en-US" dirty="0">
                <a:hlinkClick r:id="rId3"/>
              </a:rPr>
              <a:t>https://airnowtech.org/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F6BA0-A061-CB58-EC59-35AFAF4E5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687" y="1825625"/>
            <a:ext cx="2628759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Currently includes AirNow and PurpleAir</a:t>
            </a:r>
          </a:p>
          <a:p>
            <a:r>
              <a:rPr lang="en-US" dirty="0"/>
              <a:t>PM25:</a:t>
            </a:r>
          </a:p>
          <a:p>
            <a:pPr lvl="1"/>
            <a:r>
              <a:rPr lang="en-US" dirty="0"/>
              <a:t>Currently uses NAQFC, AirNow and PurpleAir only</a:t>
            </a:r>
          </a:p>
          <a:p>
            <a:pPr lvl="1"/>
            <a:r>
              <a:rPr lang="en-US" dirty="0"/>
              <a:t>GOES-PM25 incorporation in AirFuse still under testing</a:t>
            </a:r>
          </a:p>
          <a:p>
            <a:r>
              <a:rPr lang="en-US" dirty="0"/>
              <a:t>Ozone:</a:t>
            </a:r>
          </a:p>
          <a:p>
            <a:pPr lvl="1"/>
            <a:r>
              <a:rPr lang="en-US" dirty="0"/>
              <a:t>Currently uses NAQFC and </a:t>
            </a:r>
            <a:r>
              <a:rPr lang="en-US"/>
              <a:t>AirNow only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6ED722-B988-FA72-C107-81F7D234B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66B3F-2148-47FD-A033-6EBA497A8558}" type="slidenum">
              <a:rPr lang="en-US" smtClean="0"/>
              <a:t>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8236C1-3780-9E7A-AA48-54DDD80833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6569" y="358371"/>
            <a:ext cx="5334744" cy="11431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708DC2F-7113-2DC5-00C2-7446895103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9446" y="1568703"/>
            <a:ext cx="9005814" cy="4682779"/>
          </a:xfrm>
          <a:prstGeom prst="rect">
            <a:avLst/>
          </a:prstGeom>
        </p:spPr>
      </p:pic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8ACB79A-A486-9198-9989-9FD7475AB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2024-10-08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644ADE-45BF-4D43-E706-784A795DB8F6}"/>
              </a:ext>
            </a:extLst>
          </p:cNvPr>
          <p:cNvSpPr txBox="1"/>
          <p:nvPr/>
        </p:nvSpPr>
        <p:spPr>
          <a:xfrm>
            <a:off x="3645407" y="6287443"/>
            <a:ext cx="31459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 dirty="0"/>
              <a:t>Thanks AirNow team!</a:t>
            </a:r>
          </a:p>
        </p:txBody>
      </p:sp>
    </p:spTree>
    <p:extLst>
      <p:ext uri="{BB962C8B-B14F-4D97-AF65-F5344CB8AC3E}">
        <p14:creationId xmlns:p14="http://schemas.microsoft.com/office/powerpoint/2010/main" val="842378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726</Words>
  <Application>Microsoft Office PowerPoint</Application>
  <PresentationFormat>Widescreen</PresentationFormat>
  <Paragraphs>80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Google Sans</vt:lpstr>
      <vt:lpstr>Times New Roman</vt:lpstr>
      <vt:lpstr>Office Theme</vt:lpstr>
      <vt:lpstr>AirFuse A multi-pollutant fusion system</vt:lpstr>
      <vt:lpstr>GOES-PM25</vt:lpstr>
      <vt:lpstr>GOES-PM25 in https://airnowtech.org/</vt:lpstr>
      <vt:lpstr>AirFuse: Bias Correction Ensemble</vt:lpstr>
      <vt:lpstr>AirFuse in https://airnowtech.org/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GOES-PM25</dc:title>
  <dc:creator>Henderson, Barron</dc:creator>
  <cp:lastModifiedBy>Henderson, Barron</cp:lastModifiedBy>
  <cp:revision>1</cp:revision>
  <dcterms:created xsi:type="dcterms:W3CDTF">2024-09-27T13:07:54Z</dcterms:created>
  <dcterms:modified xsi:type="dcterms:W3CDTF">2024-09-27T15:42:52Z</dcterms:modified>
</cp:coreProperties>
</file>