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926" r:id="rId2"/>
    <p:sldId id="262" r:id="rId3"/>
    <p:sldId id="942" r:id="rId4"/>
    <p:sldId id="941" r:id="rId5"/>
    <p:sldId id="921" r:id="rId6"/>
    <p:sldId id="92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2"/>
    <p:restoredTop sz="94830"/>
  </p:normalViewPr>
  <p:slideViewPr>
    <p:cSldViewPr snapToGrid="0">
      <p:cViewPr varScale="1">
        <p:scale>
          <a:sx n="117" d="100"/>
          <a:sy n="117" d="100"/>
        </p:scale>
        <p:origin x="140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17A1C-48C4-6647-A756-4A886524ECA9}" type="datetimeFigureOut">
              <a:rPr lang="en-US" smtClean="0"/>
              <a:t>10/8/24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0BADF-7A37-7C45-944B-91DE97546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30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794D7-1643-A8E9-099F-184F23EB3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65C1D-7A7F-D1D9-D788-BCC76DC8F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84682-B775-A6E2-E49C-5E8640EC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D06D0-5798-9222-CF6F-55907E99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C3B59-8014-FA5E-B720-5AD18296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9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813C-6E1F-46B0-90DF-BA60A347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8F29B-C64E-1993-D554-DD22DC746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5B477-451A-A9B7-D1AF-FBECEA659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5312D-4371-0450-8274-9E27A3F87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97B7A-1CE9-4939-A1BB-A76EB0A0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8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B3FCA-E0DE-EF88-AB4B-E6B657200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29807E-7683-8A4C-9D11-90EF49565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1E88D-50F7-960A-DC18-1E9A3E7E2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6FA03-A692-B966-4E3D-36A60C2B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E4BD-EEBE-F2D8-8E5B-40F6AEB7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5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83E86-216D-167D-DBDC-A35919F24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639D8-1EF3-2DA1-83CD-F9DD34B30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1445C-9701-B993-4D32-ACB567ED8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8A5E2-EE57-9B0E-2A6A-0A9BB0ED8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C127E-DFFC-C6B2-FA0C-E670DC1B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5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C999-1521-4E60-5AFA-D31DA512D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13587-85F0-989E-141A-9A8521E9F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BD481-C9B5-6143-3C38-3A961253A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E2AD6-CA40-0FB4-D988-8222D365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AD09D-5C71-37E4-0B91-AD55EA8AE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9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E663C-D96B-B09B-A33B-F4252337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686D0-16C0-00B8-89B4-8D4C531F0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91A62-97E1-8386-AC19-2843AF7AF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263E9-EE34-C7BD-C1CD-AE1168E14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46C03-4B25-4431-49D1-E5F1813E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99E7C-1582-937D-6896-018390DB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4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50495-085D-2782-9641-1E9B8037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05B01-4DF5-C52F-51F8-ED80F0128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DA22D-3B89-73E7-A72D-D39D4071F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B55FA-6683-03E9-AC6C-6B603B92B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18D4D-C818-8FCE-A9C2-BB72C1C6BA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7B81E-60A9-9801-3A2F-3F5264EEE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24281A-A219-A7F8-FC5C-115EDA09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5AEBF-CD10-3FFF-EDBA-30B93FF6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3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DBB9-4A74-F1A9-B151-41772D635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E96C5-A698-757D-E01C-6885C1E88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08FA4-73E1-C145-47BF-5E022186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6C7BC-5DD0-1A4C-5C43-068DDC51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09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6F22F6-CEF5-6190-E756-ED652E60F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3BAB5-F83E-096B-919F-980D75B3B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029DD-A66A-1037-11CF-714F94225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3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56D65-3CDC-17D5-8CB9-59CAB26C5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356F2-6F9C-D69E-6727-6C7D15BC0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60EE3-8167-FE99-004F-572B13409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91E41-109E-5CD8-DE35-B732AFF4D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17E95-1EF4-96ED-C2E7-ED5069E74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343DF-20C2-C89B-88B2-4BB16A490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4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571B9-3303-1BAF-0E1B-6A53572D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904261-71C3-FC63-885E-CFE2F7ECD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E1FD2-C48D-0A99-DD89-F42B5668C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2D652-1070-4255-DB0E-179F9FC9D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B2F3-ABAC-5644-A51A-6A86BF39D2F8}" type="datetimeFigureOut">
              <a:rPr lang="en-US" smtClean="0"/>
              <a:t>10/8/24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D0DEE-34F2-9592-DA7E-C3D24006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BB9B3-AF9C-A854-BC02-F21515E0E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5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400C5-11E2-8D8C-1FB3-1DD526897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7C243-E5AE-B954-766A-326E84060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77BB1-7F03-D162-538B-4B8B1204F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4B2F3-ABAC-5644-A51A-6A86BF39D2F8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DDC95-E310-23D9-E593-2C5ADA706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2E498-D7A6-E488-1718-C225BD2E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249F1-FEA4-4244-B948-3FFD67D60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633175-3844-3AE2-6BD8-86D0249EC7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9" t="4540" r="7750" b="58083"/>
          <a:stretch/>
        </p:blipFill>
        <p:spPr>
          <a:xfrm>
            <a:off x="3392424" y="1521968"/>
            <a:ext cx="8490467" cy="2565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93DEA0-8866-5FC9-FB99-FAEBBA6043F9}"/>
              </a:ext>
            </a:extLst>
          </p:cNvPr>
          <p:cNvSpPr/>
          <p:nvPr/>
        </p:nvSpPr>
        <p:spPr>
          <a:xfrm>
            <a:off x="0" y="0"/>
            <a:ext cx="12192000" cy="12801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AiRMAPS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Airborne and Remote Sensing Methane and Air Pollutant Surveys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7E2B15-D530-CD93-B469-901F0FD9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52" y="4288536"/>
            <a:ext cx="2505456" cy="2505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2041A1-4FDB-C402-7663-9739AAF1D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42" y="1307591"/>
            <a:ext cx="2917276" cy="26700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FA0FBD-897E-ED12-CC8C-1B2F62E9D170}"/>
              </a:ext>
            </a:extLst>
          </p:cNvPr>
          <p:cNvSpPr txBox="1"/>
          <p:nvPr/>
        </p:nvSpPr>
        <p:spPr>
          <a:xfrm>
            <a:off x="182880" y="3941064"/>
            <a:ext cx="3139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csl.noaa.gov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/projects/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airmaps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CC7AC5-3C58-2B74-D9A3-EFAC9281CBFA}"/>
              </a:ext>
            </a:extLst>
          </p:cNvPr>
          <p:cNvSpPr txBox="1"/>
          <p:nvPr/>
        </p:nvSpPr>
        <p:spPr>
          <a:xfrm>
            <a:off x="3392424" y="4361688"/>
            <a:ext cx="8733225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NOAA Office of Atmospheric Research (OAR)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Chemical Sciences Laboratory (CSL): Steven Brown, Brian McDonald, Carsten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Warneke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Sunil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Baidar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Resources Laboratory (ARL):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Xinrong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Ren, Winston Luke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Monitoring Laboratory (GML): Colm Sweeney,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Arlyn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Andrews, Jeff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Peischl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Climate Program Office (CPO): Monika Kopacz,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Annarita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Mariotti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NOAA National Environmental Satellite, Data and Information Service (NESDIS)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Center for Satellite Applications and Research (STAR): Shobha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Kondragunta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Centers for Environmental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Invormation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(NCEI): Jeff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Privette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7BA1FB-58F7-E639-442E-AD93F6CA7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0038" y="5216371"/>
            <a:ext cx="1510683" cy="151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41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EE35D85-4FD8-75DA-F3E7-82CE39B82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" y="100976"/>
            <a:ext cx="7487007" cy="675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DE03D4-646C-BAF4-F7D0-DB2A0125FAF1}"/>
              </a:ext>
            </a:extLst>
          </p:cNvPr>
          <p:cNvSpPr txBox="1"/>
          <p:nvPr/>
        </p:nvSpPr>
        <p:spPr>
          <a:xfrm>
            <a:off x="7685315" y="108857"/>
            <a:ext cx="4299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marR="0" lvl="0" indent="-336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NOAA OAR (CSL, ARL, GML, CPO):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3-5 year deployments of Twin Otter and P-3 aircraft</a:t>
            </a:r>
          </a:p>
          <a:p>
            <a:pPr marL="344488" marR="0" lvl="0" indent="-336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NOAA NESDIS: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Partner with airborne observations to augment and validate satellite based air quality (UV-VIS) and GHG (SWIR) instruments</a:t>
            </a:r>
          </a:p>
          <a:p>
            <a:pPr marL="344488" marR="0" lvl="0" indent="-336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Partners: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NOAA intends to execute this strategy in collaboration with other agencies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stakeholders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9BFBB5-337D-15C8-7602-DD17B9DF8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733" y="5604934"/>
            <a:ext cx="1253066" cy="1253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6B196-5481-2975-F0CE-08CB68EE02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804" y="3956112"/>
            <a:ext cx="840155" cy="914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73B28B6-9A68-B907-CC9C-2CF074BB2FE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55601" y="3956112"/>
            <a:ext cx="914400" cy="914400"/>
            <a:chOff x="4737" y="2433"/>
            <a:chExt cx="908" cy="908"/>
          </a:xfrm>
        </p:grpSpPr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DF9FC4BC-B951-D388-B83C-CD8FBFD7B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7" y="2433"/>
              <a:ext cx="908" cy="9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1" name="Picture 23" descr="NOAAlogo">
              <a:extLst>
                <a:ext uri="{FF2B5EF4-FFF2-40B4-BE49-F238E27FC236}">
                  <a16:creationId xmlns:a16="http://schemas.microsoft.com/office/drawing/2014/main" id="{A3548AA9-B847-EAD0-1F2E-4DA862A84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448"/>
              <a:ext cx="876" cy="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A558C09-F409-5A65-C90C-5A0EF77C91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3" r="9818"/>
          <a:stretch/>
        </p:blipFill>
        <p:spPr>
          <a:xfrm>
            <a:off x="8816753" y="3956112"/>
            <a:ext cx="927299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7E0768-BEA5-99FD-C308-9B8555CEA3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7326" y="4900826"/>
            <a:ext cx="897822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9990C0-9918-1FDE-20ED-BCE4126010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7710" y="3956112"/>
            <a:ext cx="914400" cy="914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EDDF9B-C2C2-393B-D630-1BB5DA6F38F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8563" y="4923364"/>
            <a:ext cx="1645920" cy="914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60BDCE-3A4F-05FB-94CA-E7E5A5A4D1B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826" y="4929404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1AAD3C8-8C51-1D8C-F550-0DA42EE543DA}"/>
              </a:ext>
            </a:extLst>
          </p:cNvPr>
          <p:cNvSpPr txBox="1"/>
          <p:nvPr/>
        </p:nvSpPr>
        <p:spPr>
          <a:xfrm>
            <a:off x="7789333" y="5825403"/>
            <a:ext cx="23214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 agencies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Academic partners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B23373B-2B6D-30B1-C588-C653FF79B0D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35803" b="35432"/>
          <a:stretch/>
        </p:blipFill>
        <p:spPr>
          <a:xfrm>
            <a:off x="10693399" y="5131635"/>
            <a:ext cx="1439334" cy="4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95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0;p3">
            <a:extLst>
              <a:ext uri="{FF2B5EF4-FFF2-40B4-BE49-F238E27FC236}">
                <a16:creationId xmlns:a16="http://schemas.microsoft.com/office/drawing/2014/main" id="{0AD62D07-8A0D-1B1D-7A37-338A067E7FB4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1218" y="943478"/>
            <a:ext cx="1968687" cy="9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7CE1F2-ED99-2EA6-A450-8D246B21F2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99" y="4308859"/>
            <a:ext cx="3080932" cy="2233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BC3BF6-87BD-29AF-6D21-AC7D25EAE4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12" y="2649014"/>
            <a:ext cx="2988627" cy="16290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22FCC5-C5CD-84CA-CA4A-B500F417E9D3}"/>
              </a:ext>
            </a:extLst>
          </p:cNvPr>
          <p:cNvSpPr txBox="1"/>
          <p:nvPr/>
        </p:nvSpPr>
        <p:spPr>
          <a:xfrm>
            <a:off x="283030" y="2107364"/>
            <a:ext cx="681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Spirals and TEMPO pixels	        VCD comparison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33FA0-7312-F87C-4C14-5A4EC1199C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044" y="2589367"/>
            <a:ext cx="3058928" cy="2056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1D8FEA-AE9E-5071-5CFD-39FB14C1C5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385" y="4759327"/>
            <a:ext cx="3079787" cy="1824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9D864A-BC06-8D15-A2A7-54ED449B8B29}"/>
              </a:ext>
            </a:extLst>
          </p:cNvPr>
          <p:cNvSpPr txBox="1"/>
          <p:nvPr/>
        </p:nvSpPr>
        <p:spPr>
          <a:xfrm>
            <a:off x="5942947" y="3420177"/>
            <a:ext cx="107023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</a:t>
            </a:r>
            <a:r>
              <a:rPr lang="en-US" sz="2400" baseline="-25000" dirty="0"/>
              <a:t>2</a:t>
            </a:r>
            <a:endParaRPr lang="en-US" sz="2400" dirty="0"/>
          </a:p>
          <a:p>
            <a:pPr algn="ctr"/>
            <a:r>
              <a:rPr lang="en-US" sz="1600" dirty="0"/>
              <a:t>Slope 0.97</a:t>
            </a:r>
          </a:p>
          <a:p>
            <a:pPr algn="ctr"/>
            <a:r>
              <a:rPr lang="en-US" sz="1600" dirty="0"/>
              <a:t>R</a:t>
            </a:r>
            <a:r>
              <a:rPr lang="en-US" sz="1600" baseline="30000" dirty="0"/>
              <a:t>2</a:t>
            </a:r>
            <a:r>
              <a:rPr lang="en-US" sz="1600" dirty="0"/>
              <a:t> 0.93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55DE18-BFB9-C4EE-F46C-E9BDC3F33C19}"/>
              </a:ext>
            </a:extLst>
          </p:cNvPr>
          <p:cNvSpPr txBox="1"/>
          <p:nvPr/>
        </p:nvSpPr>
        <p:spPr>
          <a:xfrm>
            <a:off x="6214438" y="5363924"/>
            <a:ext cx="10549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HCHO</a:t>
            </a:r>
          </a:p>
          <a:p>
            <a:pPr algn="ctr"/>
            <a:r>
              <a:rPr lang="en-US" sz="1600" dirty="0"/>
              <a:t>Slope 0.70</a:t>
            </a:r>
          </a:p>
          <a:p>
            <a:pPr algn="ctr"/>
            <a:r>
              <a:rPr lang="en-US" sz="1600" dirty="0"/>
              <a:t>R</a:t>
            </a:r>
            <a:r>
              <a:rPr lang="en-US" sz="1600" baseline="30000" dirty="0"/>
              <a:t>2</a:t>
            </a:r>
            <a:r>
              <a:rPr lang="en-US" sz="1600" dirty="0"/>
              <a:t> 0.64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DEED80-16B4-AE78-8EF9-68D7E5A13212}"/>
              </a:ext>
            </a:extLst>
          </p:cNvPr>
          <p:cNvGrpSpPr/>
          <p:nvPr/>
        </p:nvGrpSpPr>
        <p:grpSpPr>
          <a:xfrm>
            <a:off x="10504585" y="844149"/>
            <a:ext cx="1773735" cy="1039079"/>
            <a:chOff x="3362232" y="223558"/>
            <a:chExt cx="4389076" cy="2381102"/>
          </a:xfrm>
        </p:grpSpPr>
        <p:pic>
          <p:nvPicPr>
            <p:cNvPr id="13" name="Picture 16" descr="De Havilland Twin Otter... - The NOAA Hurricane Hunters | Facebook">
              <a:extLst>
                <a:ext uri="{FF2B5EF4-FFF2-40B4-BE49-F238E27FC236}">
                  <a16:creationId xmlns:a16="http://schemas.microsoft.com/office/drawing/2014/main" id="{EC5F5D8A-28E3-0F64-4E28-8F7D9448A2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232" y="223558"/>
              <a:ext cx="4389076" cy="219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58EA474-D2A0-229D-5F79-18A5A03F92AF}"/>
                </a:ext>
              </a:extLst>
            </p:cNvPr>
            <p:cNvGrpSpPr/>
            <p:nvPr/>
          </p:nvGrpSpPr>
          <p:grpSpPr>
            <a:xfrm>
              <a:off x="5430912" y="313222"/>
              <a:ext cx="739447" cy="2291438"/>
              <a:chOff x="5907538" y="179258"/>
              <a:chExt cx="531600" cy="2535806"/>
            </a:xfrm>
          </p:grpSpPr>
          <p:sp>
            <p:nvSpPr>
              <p:cNvPr id="16" name="Isosceles Triangle 16">
                <a:extLst>
                  <a:ext uri="{FF2B5EF4-FFF2-40B4-BE49-F238E27FC236}">
                    <a16:creationId xmlns:a16="http://schemas.microsoft.com/office/drawing/2014/main" id="{F0A0182E-1E6C-4FC0-FD3E-6915F3A3F5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5909744" y="239844"/>
                <a:ext cx="527188" cy="1199766"/>
              </a:xfrm>
              <a:prstGeom prst="triangle">
                <a:avLst/>
              </a:prstGeom>
              <a:solidFill>
                <a:schemeClr val="accent1">
                  <a:alpha val="60000"/>
                </a:schemeClr>
              </a:solidFill>
              <a:ln>
                <a:solidFill>
                  <a:schemeClr val="accent1">
                    <a:shade val="50000"/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FD48151-0C5A-B4EF-99D8-E0D4173CDF40}"/>
                  </a:ext>
                </a:extLst>
              </p:cNvPr>
              <p:cNvSpPr/>
              <p:nvPr/>
            </p:nvSpPr>
            <p:spPr>
              <a:xfrm rot="10800000">
                <a:off x="5909744" y="179258"/>
                <a:ext cx="529394" cy="121176"/>
              </a:xfrm>
              <a:prstGeom prst="ellipse">
                <a:avLst/>
              </a:prstGeom>
              <a:ln>
                <a:solidFill>
                  <a:schemeClr val="accent1">
                    <a:shade val="50000"/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Isosceles Triangle 19">
                <a:extLst>
                  <a:ext uri="{FF2B5EF4-FFF2-40B4-BE49-F238E27FC236}">
                    <a16:creationId xmlns:a16="http://schemas.microsoft.com/office/drawing/2014/main" id="{517B02A4-684B-937B-7EE0-1422320A2B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09744" y="1454711"/>
                <a:ext cx="527188" cy="1199765"/>
              </a:xfrm>
              <a:prstGeom prst="triangle">
                <a:avLst/>
              </a:prstGeom>
              <a:solidFill>
                <a:schemeClr val="accent1">
                  <a:alpha val="60000"/>
                </a:schemeClr>
              </a:solidFill>
              <a:ln>
                <a:solidFill>
                  <a:schemeClr val="accent1">
                    <a:shade val="50000"/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06C7325-F095-5A87-11AF-90A7A8636D27}"/>
                  </a:ext>
                </a:extLst>
              </p:cNvPr>
              <p:cNvSpPr/>
              <p:nvPr/>
            </p:nvSpPr>
            <p:spPr>
              <a:xfrm>
                <a:off x="5907538" y="2593888"/>
                <a:ext cx="529394" cy="121176"/>
              </a:xfrm>
              <a:prstGeom prst="ellipse">
                <a:avLst/>
              </a:prstGeom>
              <a:ln>
                <a:solidFill>
                  <a:schemeClr val="accent1">
                    <a:shade val="50000"/>
                    <a:alpha val="7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Partial Circle 27">
              <a:extLst>
                <a:ext uri="{FF2B5EF4-FFF2-40B4-BE49-F238E27FC236}">
                  <a16:creationId xmlns:a16="http://schemas.microsoft.com/office/drawing/2014/main" id="{2A3DC25E-112B-D685-065D-8058BBE6B4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78163" y="313222"/>
              <a:ext cx="2286000" cy="2286000"/>
            </a:xfrm>
            <a:prstGeom prst="pie">
              <a:avLst>
                <a:gd name="adj1" fmla="val 5394709"/>
                <a:gd name="adj2" fmla="val 16305150"/>
              </a:avLst>
            </a:prstGeom>
            <a:solidFill>
              <a:schemeClr val="accent2">
                <a:lumMod val="75000"/>
                <a:alpha val="6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8868868-7E1B-DD47-34F8-B864E394BA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0" r="5328"/>
          <a:stretch/>
        </p:blipFill>
        <p:spPr>
          <a:xfrm>
            <a:off x="7730290" y="1959145"/>
            <a:ext cx="4156909" cy="2308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1EC78D-51F8-EFC0-848F-8184FDE8927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51"/>
          <a:stretch/>
        </p:blipFill>
        <p:spPr>
          <a:xfrm>
            <a:off x="9329058" y="4264567"/>
            <a:ext cx="2537680" cy="25934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ACA8CF0-7D96-EDE1-1DE2-EA218155C250}"/>
              </a:ext>
            </a:extLst>
          </p:cNvPr>
          <p:cNvSpPr txBox="1"/>
          <p:nvPr/>
        </p:nvSpPr>
        <p:spPr>
          <a:xfrm>
            <a:off x="466345" y="4410893"/>
            <a:ext cx="209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San Bernadino, 8/23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E0C48D-CFAF-1148-AC88-FCB408F3B7F3}"/>
              </a:ext>
            </a:extLst>
          </p:cNvPr>
          <p:cNvSpPr txBox="1"/>
          <p:nvPr/>
        </p:nvSpPr>
        <p:spPr>
          <a:xfrm>
            <a:off x="1178778" y="2641671"/>
            <a:ext cx="206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Lake Michigan. 8/02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179E411-194F-6090-60D5-F02E0CB6A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9076" y="865696"/>
            <a:ext cx="1474695" cy="1146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1D5890-10A5-CC86-30B4-21EE75C00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543" y="896306"/>
            <a:ext cx="1008696" cy="100869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B44F0C2-C7E6-9D0A-6613-2505B7074AA3}"/>
              </a:ext>
            </a:extLst>
          </p:cNvPr>
          <p:cNvSpPr/>
          <p:nvPr/>
        </p:nvSpPr>
        <p:spPr>
          <a:xfrm>
            <a:off x="0" y="0"/>
            <a:ext cx="12192000" cy="7279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Satellite – Aircraft Comparisons: 2023 AGES+ Campaigns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2BB751-CC6A-E0EB-1CCE-B4061EAE873A}"/>
              </a:ext>
            </a:extLst>
          </p:cNvPr>
          <p:cNvSpPr txBox="1"/>
          <p:nvPr/>
        </p:nvSpPr>
        <p:spPr>
          <a:xfrm>
            <a:off x="0" y="1055914"/>
            <a:ext cx="3178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AEROMMA – NASA DC-8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York, Chicago, LA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33874C-6BE7-95D5-7F04-2BC61A8B667C}"/>
              </a:ext>
            </a:extLst>
          </p:cNvPr>
          <p:cNvSpPr txBox="1"/>
          <p:nvPr/>
        </p:nvSpPr>
        <p:spPr>
          <a:xfrm>
            <a:off x="7402286" y="914401"/>
            <a:ext cx="2111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CUPiDS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NOAA Twin Otter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York City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70AC44-D5BA-8D01-3CD3-E7D3F4AFC0D7}"/>
              </a:ext>
            </a:extLst>
          </p:cNvPr>
          <p:cNvSpPr txBox="1"/>
          <p:nvPr/>
        </p:nvSpPr>
        <p:spPr>
          <a:xfrm>
            <a:off x="2013856" y="6519446"/>
            <a:ext cx="4310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Eleanor Waxman, Drew Rollins, Glenn Wolfe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BA7951-5BB1-B0BF-C689-D01A08361128}"/>
              </a:ext>
            </a:extLst>
          </p:cNvPr>
          <p:cNvSpPr txBox="1"/>
          <p:nvPr/>
        </p:nvSpPr>
        <p:spPr>
          <a:xfrm>
            <a:off x="7641771" y="5245818"/>
            <a:ext cx="1699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Rainer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Volkamer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Sunil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Baidar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EC38AE-17AC-5762-77F7-F3B7BB705F41}"/>
              </a:ext>
            </a:extLst>
          </p:cNvPr>
          <p:cNvCxnSpPr>
            <a:cxnSpLocks/>
          </p:cNvCxnSpPr>
          <p:nvPr/>
        </p:nvCxnSpPr>
        <p:spPr>
          <a:xfrm>
            <a:off x="7239000" y="1143000"/>
            <a:ext cx="0" cy="53775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185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1EA04-290B-C0E5-D78C-0E1848602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TextBox 1101">
            <a:extLst>
              <a:ext uri="{FF2B5EF4-FFF2-40B4-BE49-F238E27FC236}">
                <a16:creationId xmlns:a16="http://schemas.microsoft.com/office/drawing/2014/main" id="{574D76D7-7FB7-E9BB-5291-5E7A13E7EFF5}"/>
              </a:ext>
            </a:extLst>
          </p:cNvPr>
          <p:cNvSpPr txBox="1"/>
          <p:nvPr/>
        </p:nvSpPr>
        <p:spPr>
          <a:xfrm>
            <a:off x="9007325" y="820263"/>
            <a:ext cx="318467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17475" algn="l"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Oil &amp; Gas: Denver Julesburg Basin, CO; Uinta Basin, UT</a:t>
            </a:r>
          </a:p>
          <a:p>
            <a:pPr marL="117475" algn="l"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Urban: Denver, CO; Salt Lake City, UT</a:t>
            </a:r>
          </a:p>
          <a:p>
            <a:pPr marL="117475" algn="l">
              <a:spcAft>
                <a:spcPts val="1200"/>
              </a:spcAft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34950" algn="l"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Oil &amp; Gas: Marcellus</a:t>
            </a:r>
          </a:p>
          <a:p>
            <a:pPr marL="234950" algn="l"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Urban: Baltimore – DC</a:t>
            </a:r>
          </a:p>
          <a:p>
            <a:pPr algn="l">
              <a:spcAft>
                <a:spcPts val="1200"/>
              </a:spcAft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34950" algn="l"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Oil &amp; Gas: TX, OK, LA, AR, Gulf of Mexico</a:t>
            </a:r>
          </a:p>
          <a:p>
            <a:pPr marL="234950" algn="l"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Urban: Dallas, Houston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1AE1623-306B-EE6B-B42A-2493A32D8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3145" y="769358"/>
            <a:ext cx="97917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AD9D371-691D-48A6-F56C-F7E047D86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3430" y="4930318"/>
            <a:ext cx="122132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3F804EE-82ED-FC05-7799-A0A287F5B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9454" y="3250016"/>
            <a:ext cx="97917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7885E05-9F89-B393-12B4-1DA9BA34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3667" y="4931265"/>
            <a:ext cx="97917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D8B26C-ABE3-1A0B-FAAA-499FE1F651DC}"/>
              </a:ext>
            </a:extLst>
          </p:cNvPr>
          <p:cNvSpPr/>
          <p:nvPr/>
        </p:nvSpPr>
        <p:spPr>
          <a:xfrm>
            <a:off x="0" y="0"/>
            <a:ext cx="12192000" cy="7279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AiRMAPS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Airborne Surveys &amp; Schedule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DA8D01-8A10-7E3D-D341-DDC9C93BB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2657"/>
            <a:ext cx="9039578" cy="58811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8D17B9-4D76-73AA-B00E-D279A880EC03}"/>
              </a:ext>
            </a:extLst>
          </p:cNvPr>
          <p:cNvSpPr/>
          <p:nvPr/>
        </p:nvSpPr>
        <p:spPr>
          <a:xfrm>
            <a:off x="130629" y="2166257"/>
            <a:ext cx="1676400" cy="337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871DC9-ED8A-A29E-EB58-D6356196C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" r="2662" b="1375"/>
          <a:stretch/>
        </p:blipFill>
        <p:spPr>
          <a:xfrm>
            <a:off x="5918200" y="1005081"/>
            <a:ext cx="6192103" cy="4787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35F6A0-C638-57EA-B54B-3865B3DD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5" y="880533"/>
            <a:ext cx="5778059" cy="311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7C718-BC55-049C-E1ED-525078AE4756}"/>
              </a:ext>
            </a:extLst>
          </p:cNvPr>
          <p:cNvSpPr txBox="1"/>
          <p:nvPr/>
        </p:nvSpPr>
        <p:spPr>
          <a:xfrm>
            <a:off x="499533" y="4284134"/>
            <a:ext cx="474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Stella Environ. Mag. 2023</a:t>
            </a:r>
          </a:p>
          <a:p>
            <a:pPr marL="234950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Counties in non-attainment with new 9 µg 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annual PM standard</a:t>
            </a:r>
          </a:p>
          <a:p>
            <a:pPr marL="234950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winter season PM in western U.S.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5D7B90-8642-6945-33C7-302CEBE85CB2}"/>
              </a:ext>
            </a:extLst>
          </p:cNvPr>
          <p:cNvSpPr txBox="1"/>
          <p:nvPr/>
        </p:nvSpPr>
        <p:spPr>
          <a:xfrm>
            <a:off x="2361460" y="5842337"/>
            <a:ext cx="7679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Heavy lift aircraft envisioned for deployment early in 2028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Discussions ongoing at this time with partner agencies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both urban air quality and GHG emissions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95E4C-D672-DA87-5450-4B8680875D80}"/>
              </a:ext>
            </a:extLst>
          </p:cNvPr>
          <p:cNvSpPr txBox="1"/>
          <p:nvPr/>
        </p:nvSpPr>
        <p:spPr>
          <a:xfrm>
            <a:off x="7687733" y="685800"/>
            <a:ext cx="2991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Hallar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BAMS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7C878D-ACD0-5921-9496-AE0ABE1E5CA1}"/>
              </a:ext>
            </a:extLst>
          </p:cNvPr>
          <p:cNvSpPr/>
          <p:nvPr/>
        </p:nvSpPr>
        <p:spPr>
          <a:xfrm>
            <a:off x="0" y="0"/>
            <a:ext cx="12192000" cy="7279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AiRMAPS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2028: Southwest U.S. &amp; PM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2.5</a:t>
            </a:r>
            <a:endParaRPr lang="en-US" sz="3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8851F5-6D8B-9B42-1144-062CB7ECF5D0}"/>
              </a:ext>
            </a:extLst>
          </p:cNvPr>
          <p:cNvSpPr/>
          <p:nvPr/>
        </p:nvSpPr>
        <p:spPr>
          <a:xfrm>
            <a:off x="2307772" y="2525485"/>
            <a:ext cx="1023257" cy="102325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B77537E-2E17-9908-F0F0-4EAB84322936}"/>
              </a:ext>
            </a:extLst>
          </p:cNvPr>
          <p:cNvSpPr/>
          <p:nvPr/>
        </p:nvSpPr>
        <p:spPr>
          <a:xfrm>
            <a:off x="413658" y="1817914"/>
            <a:ext cx="1317172" cy="131717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988EC-1CA6-938F-6293-C2291198EE86}"/>
              </a:ext>
            </a:extLst>
          </p:cNvPr>
          <p:cNvSpPr txBox="1"/>
          <p:nvPr/>
        </p:nvSpPr>
        <p:spPr>
          <a:xfrm>
            <a:off x="3265715" y="3505201"/>
            <a:ext cx="968828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/ Summer 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44987F-D3C2-11EC-8F75-D1ED849FA752}"/>
              </a:ext>
            </a:extLst>
          </p:cNvPr>
          <p:cNvSpPr txBox="1"/>
          <p:nvPr/>
        </p:nvSpPr>
        <p:spPr>
          <a:xfrm>
            <a:off x="1219200" y="3526971"/>
            <a:ext cx="827314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2028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161DB6-BB4B-42F5-F2D2-3C53296D09AD}"/>
              </a:ext>
            </a:extLst>
          </p:cNvPr>
          <p:cNvCxnSpPr>
            <a:cxnSpLocks/>
            <a:stCxn id="9" idx="5"/>
            <a:endCxn id="11" idx="0"/>
          </p:cNvCxnSpPr>
          <p:nvPr/>
        </p:nvCxnSpPr>
        <p:spPr>
          <a:xfrm>
            <a:off x="1537935" y="2942191"/>
            <a:ext cx="94922" cy="58478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C99FF8-268D-9A36-7035-20D9F4FE5BB8}"/>
              </a:ext>
            </a:extLst>
          </p:cNvPr>
          <p:cNvCxnSpPr>
            <a:cxnSpLocks/>
          </p:cNvCxnSpPr>
          <p:nvPr/>
        </p:nvCxnSpPr>
        <p:spPr>
          <a:xfrm>
            <a:off x="3170792" y="3442933"/>
            <a:ext cx="105808" cy="9492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066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535CFA-F89C-2266-CBD6-FBDD4D64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35" t="11578" r="24909" b="10217"/>
          <a:stretch/>
        </p:blipFill>
        <p:spPr>
          <a:xfrm>
            <a:off x="6101531" y="852122"/>
            <a:ext cx="5664195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924E50-EF37-C1E6-EFC7-788E6C65FB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457" y="852122"/>
            <a:ext cx="5618518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D32364-32B0-2AB2-7A15-2DC0A7615F65}"/>
              </a:ext>
            </a:extLst>
          </p:cNvPr>
          <p:cNvSpPr txBox="1"/>
          <p:nvPr/>
        </p:nvSpPr>
        <p:spPr>
          <a:xfrm>
            <a:off x="4432151" y="932205"/>
            <a:ext cx="1338828" cy="40011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July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094228-B3F0-BF2D-7FE9-B4E7E365D318}"/>
              </a:ext>
            </a:extLst>
          </p:cNvPr>
          <p:cNvSpPr txBox="1"/>
          <p:nvPr/>
        </p:nvSpPr>
        <p:spPr>
          <a:xfrm>
            <a:off x="10049436" y="932205"/>
            <a:ext cx="1580882" cy="40011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A9DF5-D2FC-F6A3-A113-66254CEDF9C9}"/>
              </a:ext>
            </a:extLst>
          </p:cNvPr>
          <p:cNvSpPr txBox="1"/>
          <p:nvPr/>
        </p:nvSpPr>
        <p:spPr>
          <a:xfrm>
            <a:off x="7003227" y="4449433"/>
            <a:ext cx="50991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238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Well-known seasonal cycle in satellite NO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columns (factor of ~3)</a:t>
            </a:r>
          </a:p>
          <a:p>
            <a:pPr marL="233363" marR="0" lvl="0" indent="-2238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Differences in chemical lifetimes, oxidation mechanism, boundary layer dynamics</a:t>
            </a:r>
          </a:p>
          <a:p>
            <a:pPr marL="233363" marR="0" lvl="0" indent="-2238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Limited suborbital validation work in the winter season (e.g., DISCOVER 2013)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731A25-6DA3-2549-C8A6-7005C00992C9}"/>
              </a:ext>
            </a:extLst>
          </p:cNvPr>
          <p:cNvGrpSpPr/>
          <p:nvPr/>
        </p:nvGrpSpPr>
        <p:grpSpPr>
          <a:xfrm>
            <a:off x="172120" y="4611314"/>
            <a:ext cx="6745048" cy="1807287"/>
            <a:chOff x="139847" y="4636544"/>
            <a:chExt cx="6745048" cy="18072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BD6464-7B63-B7FA-CB0B-771DE7546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1821" y="4636544"/>
              <a:ext cx="6433074" cy="14297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9504E5-65D9-3080-F8BA-D84826A69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847" y="4668819"/>
              <a:ext cx="225912" cy="150877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3ABB9D-8292-7B2E-46BF-5B0CB5AC9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9561" y="6153375"/>
              <a:ext cx="4238513" cy="2904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ED3EA6-8246-5E58-F35A-21E22C290B7C}"/>
                </a:ext>
              </a:extLst>
            </p:cNvPr>
            <p:cNvSpPr txBox="1"/>
            <p:nvPr/>
          </p:nvSpPr>
          <p:spPr>
            <a:xfrm>
              <a:off x="419548" y="6102888"/>
              <a:ext cx="17597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Hilboll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ACP 2013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15AF2-B33C-6A78-89B6-7828576470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45" y="4073918"/>
            <a:ext cx="3259567" cy="353447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58FC85-31FD-C3E6-1307-571346650697}"/>
              </a:ext>
            </a:extLst>
          </p:cNvPr>
          <p:cNvSpPr txBox="1"/>
          <p:nvPr/>
        </p:nvSpPr>
        <p:spPr>
          <a:xfrm>
            <a:off x="0" y="2803"/>
            <a:ext cx="12192000" cy="731520"/>
          </a:xfrm>
          <a:prstGeom prst="rect">
            <a:avLst/>
          </a:prstGeom>
          <a:solidFill>
            <a:srgbClr val="002060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Seasonality in Remote Sensing NO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Columns</a:t>
            </a:r>
          </a:p>
        </p:txBody>
      </p:sp>
    </p:spTree>
    <p:extLst>
      <p:ext uri="{BB962C8B-B14F-4D97-AF65-F5344CB8AC3E}">
        <p14:creationId xmlns:p14="http://schemas.microsoft.com/office/powerpoint/2010/main" val="1953183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12660</TotalTime>
  <Words>435</Words>
  <Application>Microsoft Macintosh PowerPoint</Application>
  <PresentationFormat>Widescreen</PresentationFormat>
  <Paragraphs>64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Brown</dc:creator>
  <cp:lastModifiedBy>Steve Brown</cp:lastModifiedBy>
  <cp:revision>126</cp:revision>
  <dcterms:created xsi:type="dcterms:W3CDTF">2024-02-05T23:15:41Z</dcterms:created>
  <dcterms:modified xsi:type="dcterms:W3CDTF">2024-10-08T14:59:14Z</dcterms:modified>
</cp:coreProperties>
</file>