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8" r:id="rId2"/>
  </p:sldMasterIdLst>
  <p:notesMasterIdLst>
    <p:notesMasterId r:id="rId13"/>
  </p:notesMasterIdLst>
  <p:sldIdLst>
    <p:sldId id="304" r:id="rId3"/>
    <p:sldId id="38566" r:id="rId4"/>
    <p:sldId id="29124" r:id="rId5"/>
    <p:sldId id="271" r:id="rId6"/>
    <p:sldId id="29296" r:id="rId7"/>
    <p:sldId id="2072578060" r:id="rId8"/>
    <p:sldId id="261" r:id="rId9"/>
    <p:sldId id="2072578071" r:id="rId10"/>
    <p:sldId id="262" r:id="rId11"/>
    <p:sldId id="29346" r:id="rId12"/>
  </p:sldIdLst>
  <p:sldSz cx="12192000" cy="6858000"/>
  <p:notesSz cx="7010400" cy="9296400"/>
  <p:embeddedFontLst>
    <p:embeddedFont>
      <p:font typeface="Arial Black" panose="020B0A04020102020204" pitchFamily="34" charset="0"/>
      <p:bold r:id="rId14"/>
    </p:embeddedFont>
    <p:embeddedFont>
      <p:font typeface="Calibri" panose="020F0502020204030204" pitchFamily="34" charset="0"/>
      <p:regular r:id="rId15"/>
      <p:bold r:id="rId16"/>
      <p:italic r:id="rId17"/>
      <p:boldItalic r:id="rId18"/>
    </p:embeddedFont>
    <p:embeddedFont>
      <p:font typeface="Candara" panose="020E0502030303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llivan, Pamela C. (GSFC-410.0)[NOAA]" initials="SPC(4" lastIdx="1" clrIdx="0">
    <p:extLst>
      <p:ext uri="{19B8F6BF-5375-455C-9EA6-DF929625EA0E}">
        <p15:presenceInfo xmlns:p15="http://schemas.microsoft.com/office/powerpoint/2012/main" userId="S::pcsulliv@ndc.nasa.gov::9edaba3d-68dd-49d5-8808-ffe938e9fc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1E769C"/>
    <a:srgbClr val="2FB8F2"/>
    <a:srgbClr val="00FF00"/>
    <a:srgbClr val="FFFFFF"/>
    <a:srgbClr val="0303FF"/>
    <a:srgbClr val="3366CC"/>
    <a:srgbClr val="0099FF"/>
    <a:srgbClr val="0070C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95" autoAdjust="0"/>
    <p:restoredTop sz="78637" autoAdjust="0"/>
  </p:normalViewPr>
  <p:slideViewPr>
    <p:cSldViewPr snapToGrid="0" snapToObjects="1">
      <p:cViewPr varScale="1">
        <p:scale>
          <a:sx n="63" d="100"/>
          <a:sy n="63" d="100"/>
        </p:scale>
        <p:origin x="792" y="6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868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ed248c40a6_0_544:notes"/>
          <p:cNvSpPr txBox="1">
            <a:spLocks noGrp="1"/>
          </p:cNvSpPr>
          <p:nvPr>
            <p:ph type="body" idx="1"/>
          </p:nvPr>
        </p:nvSpPr>
        <p:spPr>
          <a:xfrm>
            <a:off x="691886" y="4000962"/>
            <a:ext cx="5535000" cy="3790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sz="1200" b="1" i="1" dirty="0"/>
              <a:t>Main Message:  We are currently defining and designing the satellite systems that will be operating beyond 2050. Beyond the current generation we also have major milestones for our next generation infrastructure and instrumentation. We are planning our Geo-XO mission with multi-instrument synergy for atmospheric composition observations. </a:t>
            </a:r>
            <a:endParaRPr sz="1200" b="1" i="1" dirty="0"/>
          </a:p>
          <a:p>
            <a:pPr marL="0" lvl="0" indent="0" algn="l" rtl="0">
              <a:lnSpc>
                <a:spcPct val="100000"/>
              </a:lnSpc>
              <a:spcBef>
                <a:spcPts val="0"/>
              </a:spcBef>
              <a:spcAft>
                <a:spcPts val="0"/>
              </a:spcAft>
              <a:buClr>
                <a:schemeClr val="dk1"/>
              </a:buClr>
              <a:buSzPts val="1100"/>
              <a:buFont typeface="Calibri"/>
              <a:buNone/>
            </a:pPr>
            <a:endParaRPr sz="1200" b="1" i="1" dirty="0"/>
          </a:p>
          <a:p>
            <a:pPr marL="0" lvl="0" indent="0" algn="l" rtl="0">
              <a:spcBef>
                <a:spcPts val="0"/>
              </a:spcBef>
              <a:spcAft>
                <a:spcPts val="0"/>
              </a:spcAft>
              <a:buClr>
                <a:schemeClr val="dk1"/>
              </a:buClr>
              <a:buSzPts val="1100"/>
              <a:buFont typeface="Calibri"/>
              <a:buNone/>
            </a:pPr>
            <a:r>
              <a:rPr lang="en" sz="1200" b="1" i="1" dirty="0">
                <a:solidFill>
                  <a:schemeClr val="dk1"/>
                </a:solidFill>
              </a:rPr>
              <a:t>Our next generation GEO missions will have expanded capabilities.  We will continue and improve our core weather and climate observations while also expanding to provide additional observations to support air quality, resilient coasts and a healthy ocean.</a:t>
            </a:r>
            <a:endParaRPr sz="1200" b="1" i="1" dirty="0"/>
          </a:p>
          <a:p>
            <a:pPr marL="0" lvl="0" indent="0" algn="l" rtl="0">
              <a:lnSpc>
                <a:spcPct val="100000"/>
              </a:lnSpc>
              <a:spcBef>
                <a:spcPts val="0"/>
              </a:spcBef>
              <a:spcAft>
                <a:spcPts val="0"/>
              </a:spcAft>
              <a:buClr>
                <a:schemeClr val="dk1"/>
              </a:buClr>
              <a:buSzPts val="1100"/>
              <a:buFont typeface="Calibri"/>
              <a:buNone/>
            </a:pPr>
            <a:endParaRPr sz="1200" b="1" dirty="0"/>
          </a:p>
          <a:p>
            <a:pPr marL="0" lvl="0" indent="0" algn="l" rtl="0">
              <a:spcBef>
                <a:spcPts val="800"/>
              </a:spcBef>
              <a:spcAft>
                <a:spcPts val="0"/>
              </a:spcAft>
              <a:buClr>
                <a:schemeClr val="dk1"/>
              </a:buClr>
              <a:buSzPts val="1100"/>
              <a:buFont typeface="Arial"/>
              <a:buNone/>
            </a:pPr>
            <a:r>
              <a:rPr lang="en" sz="1200" dirty="0">
                <a:solidFill>
                  <a:schemeClr val="dk1"/>
                </a:solidFill>
              </a:rPr>
              <a:t>Our next-generation geostationary program, </a:t>
            </a:r>
            <a:r>
              <a:rPr lang="en" sz="1200" b="1" i="1" dirty="0">
                <a:solidFill>
                  <a:schemeClr val="dk1"/>
                </a:solidFill>
              </a:rPr>
              <a:t>GeoXO</a:t>
            </a:r>
            <a:r>
              <a:rPr lang="en" sz="1200" dirty="0">
                <a:solidFill>
                  <a:schemeClr val="dk1"/>
                </a:solidFill>
              </a:rPr>
              <a:t>, will follow the GOES-R Series. In December 2022, the GeoXO Program reached DOC Milestone 2, securing the DOC commitment to the proposed architecture, which includes (5) instruments. Two are legacy instruments: an imager and lightning mapper, but the other three show how GeoXO will be our first </a:t>
            </a:r>
            <a:r>
              <a:rPr lang="en" sz="1200" b="1" i="1" dirty="0">
                <a:solidFill>
                  <a:schemeClr val="dk1"/>
                </a:solidFill>
              </a:rPr>
              <a:t>all-NOAA</a:t>
            </a:r>
            <a:r>
              <a:rPr lang="en" sz="1200" dirty="0">
                <a:solidFill>
                  <a:schemeClr val="dk1"/>
                </a:solidFill>
              </a:rPr>
              <a:t> geostationary satellite, adding observations for ocean color, atmospheric composition and hyperspectral IR sounding. This all NOAA mission is a recognition that we must observe and understand the earth as a whole, and not only as distinct separate processes.</a:t>
            </a:r>
            <a:endParaRPr dirty="0"/>
          </a:p>
          <a:p>
            <a:pPr marL="0" lvl="0" indent="0" algn="l" rtl="0">
              <a:lnSpc>
                <a:spcPct val="100000"/>
              </a:lnSpc>
              <a:spcBef>
                <a:spcPts val="0"/>
              </a:spcBef>
              <a:spcAft>
                <a:spcPts val="0"/>
              </a:spcAft>
              <a:buClr>
                <a:schemeClr val="dk1"/>
              </a:buClr>
              <a:buSzPts val="1100"/>
              <a:buFont typeface="Calibri"/>
              <a:buNone/>
            </a:pPr>
            <a:endParaRPr b="1" i="1" dirty="0"/>
          </a:p>
        </p:txBody>
      </p:sp>
      <p:sp>
        <p:nvSpPr>
          <p:cNvPr id="177" name="Google Shape;177;g2ed248c40a6_0_544:notes"/>
          <p:cNvSpPr>
            <a:spLocks noGrp="1" noRot="1" noChangeAspect="1"/>
          </p:cNvSpPr>
          <p:nvPr>
            <p:ph type="sldImg" idx="2"/>
          </p:nvPr>
        </p:nvSpPr>
        <p:spPr>
          <a:xfrm>
            <a:off x="869950" y="658813"/>
            <a:ext cx="5116513" cy="28781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6: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65C669-2886-4566-84CA-BA459960FC72}" type="slidenum">
              <a:rPr kumimoji="0" lang="en-US" sz="15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6839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876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6464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1128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855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4" name="Content Placeholder 2"/>
          <p:cNvSpPr>
            <a:spLocks noGrp="1"/>
          </p:cNvSpPr>
          <p:nvPr>
            <p:ph sz="half" idx="11" hasCustomPrompt="1"/>
          </p:nvPr>
        </p:nvSpPr>
        <p:spPr>
          <a:xfrm>
            <a:off x="146306" y="921716"/>
            <a:ext cx="11918900" cy="5486400"/>
          </a:xfrm>
          <a:prstGeom prst="rect">
            <a:avLst/>
          </a:prstGeom>
        </p:spPr>
        <p:txBody>
          <a:bodyPr/>
          <a:lstStyle>
            <a:lvl1pPr marL="227013" indent="-227013">
              <a:defRPr sz="1400">
                <a:latin typeface="Arial" pitchFamily="34" charset="0"/>
                <a:cs typeface="Arial" pitchFamily="34" charset="0"/>
              </a:defRPr>
            </a:lvl1pPr>
            <a:lvl2pPr marL="569913" indent="-230188">
              <a:defRPr sz="1400">
                <a:latin typeface="Arial" pitchFamily="34" charset="0"/>
                <a:cs typeface="Arial" pitchFamily="34" charset="0"/>
              </a:defRPr>
            </a:lvl2pPr>
            <a:lvl3pPr marL="915988" indent="-228600">
              <a:defRPr sz="1400">
                <a:latin typeface="Arial" pitchFamily="34" charset="0"/>
                <a:cs typeface="Arial" pitchFamily="34" charset="0"/>
              </a:defRPr>
            </a:lvl3pPr>
            <a:lvl4pPr marL="1257300" indent="-228600">
              <a:defRPr sz="1400">
                <a:latin typeface="Arial" pitchFamily="34" charset="0"/>
                <a:cs typeface="Arial" pitchFamily="34" charset="0"/>
              </a:defRPr>
            </a:lvl4pPr>
            <a:lvl5pPr marL="1463040">
              <a:defRPr sz="1200" baseline="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endParaRPr lang="en-US" dirty="0"/>
          </a:p>
          <a:p>
            <a:pPr lvl="3"/>
            <a:endParaRPr lang="en-US" dirty="0"/>
          </a:p>
        </p:txBody>
      </p:sp>
      <p:sp>
        <p:nvSpPr>
          <p:cNvPr id="5" name="Title 1"/>
          <p:cNvSpPr>
            <a:spLocks noGrp="1"/>
          </p:cNvSpPr>
          <p:nvPr>
            <p:ph type="title"/>
          </p:nvPr>
        </p:nvSpPr>
        <p:spPr>
          <a:xfrm>
            <a:off x="2482" y="13052"/>
            <a:ext cx="12189519" cy="821521"/>
          </a:xfrm>
        </p:spPr>
        <p:txBody>
          <a:bodyPr/>
          <a:lstStyle/>
          <a:p>
            <a:r>
              <a:rPr lang="en-US" dirty="0"/>
              <a:t>Click to edit Master title style</a:t>
            </a:r>
          </a:p>
        </p:txBody>
      </p:sp>
    </p:spTree>
    <p:extLst>
      <p:ext uri="{BB962C8B-B14F-4D97-AF65-F5344CB8AC3E}">
        <p14:creationId xmlns:p14="http://schemas.microsoft.com/office/powerpoint/2010/main" val="3695660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950464" y="365125"/>
            <a:ext cx="8403336" cy="1325563"/>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35BBC-6D4D-4499-ABE4-AFD1D306B38F}" type="slidenum">
              <a:rPr lang="en-US" smtClean="0"/>
              <a:t>‹#›</a:t>
            </a:fld>
            <a:endParaRPr lang="en-US"/>
          </a:p>
        </p:txBody>
      </p:sp>
      <p:sp>
        <p:nvSpPr>
          <p:cNvPr id="6" name="Date Placeholder 3">
            <a:extLst>
              <a:ext uri="{FF2B5EF4-FFF2-40B4-BE49-F238E27FC236}">
                <a16:creationId xmlns:a16="http://schemas.microsoft.com/office/drawing/2014/main" id="{5B65E204-B2C1-438E-80F0-98094E4B9527}"/>
              </a:ext>
            </a:extLst>
          </p:cNvPr>
          <p:cNvSpPr>
            <a:spLocks noGrp="1"/>
          </p:cNvSpPr>
          <p:nvPr>
            <p:ph type="dt" sz="half" idx="2"/>
          </p:nvPr>
        </p:nvSpPr>
        <p:spPr>
          <a:xfrm>
            <a:off x="5080" y="6489253"/>
            <a:ext cx="2743200" cy="365125"/>
          </a:xfrm>
          <a:prstGeom prst="rect">
            <a:avLst/>
          </a:prstGeom>
        </p:spPr>
        <p:txBody>
          <a:bodyPr/>
          <a:lstStyle>
            <a:lvl1pPr>
              <a:defRPr sz="1400"/>
            </a:lvl1pPr>
          </a:lstStyle>
          <a:p>
            <a:r>
              <a:rPr lang="en-US" dirty="0"/>
              <a:t>GeoXO KDP-A Update</a:t>
            </a:r>
          </a:p>
        </p:txBody>
      </p:sp>
    </p:spTree>
    <p:extLst>
      <p:ext uri="{BB962C8B-B14F-4D97-AF65-F5344CB8AC3E}">
        <p14:creationId xmlns:p14="http://schemas.microsoft.com/office/powerpoint/2010/main" val="17655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F775DF-DFF7-4224-B22B-59F4B3F9D269}"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8BC3EE-91C3-490A-B163-5F9B214FB625}" type="slidenum">
              <a:rPr lang="en-US" smtClean="0"/>
              <a:t>‹#›</a:t>
            </a:fld>
            <a:endParaRPr lang="en-US" dirty="0"/>
          </a:p>
        </p:txBody>
      </p:sp>
    </p:spTree>
    <p:extLst>
      <p:ext uri="{BB962C8B-B14F-4D97-AF65-F5344CB8AC3E}">
        <p14:creationId xmlns:p14="http://schemas.microsoft.com/office/powerpoint/2010/main" val="213342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1"/>
              </a:buClr>
              <a:buSzPts val="1400"/>
              <a:buNone/>
              <a:defRPr>
                <a:solidFill>
                  <a:srgbClr val="12416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2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100000"/>
              </a:lnSpc>
              <a:spcBef>
                <a:spcPts val="533"/>
              </a:spcBef>
              <a:spcAft>
                <a:spcPts val="0"/>
              </a:spcAft>
              <a:buClr>
                <a:schemeClr val="dk1"/>
              </a:buClr>
              <a:buSzPts val="1400"/>
              <a:buFont typeface="Arial"/>
              <a:buChar char="–"/>
              <a:defRPr/>
            </a:lvl2pPr>
            <a:lvl3pPr marL="1371600" lvl="2" indent="-317500" algn="l">
              <a:lnSpc>
                <a:spcPct val="100000"/>
              </a:lnSpc>
              <a:spcBef>
                <a:spcPts val="533"/>
              </a:spcBef>
              <a:spcAft>
                <a:spcPts val="0"/>
              </a:spcAft>
              <a:buClr>
                <a:schemeClr val="dk1"/>
              </a:buClr>
              <a:buSzPts val="1400"/>
              <a:buFont typeface="Courier New"/>
              <a:buChar char="o"/>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12188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573693" y="6548846"/>
            <a:ext cx="618308" cy="309154"/>
          </a:xfrm>
          <a:prstGeom prst="rect">
            <a:avLst/>
          </a:prstGeom>
        </p:spPr>
        <p:txBody>
          <a:bodyPr/>
          <a:lstStyle/>
          <a:p>
            <a:fld id="{629EACF3-7DFC-491E-92A2-AAC6D0D4B9E3}" type="slidenum">
              <a:rPr lang="en-US" smtClean="0"/>
              <a:pPr/>
              <a:t>‹#›</a:t>
            </a:fld>
            <a:endParaRPr lang="en-US" dirty="0"/>
          </a:p>
        </p:txBody>
      </p:sp>
      <p:sp>
        <p:nvSpPr>
          <p:cNvPr id="3" name="Title 3">
            <a:extLst>
              <a:ext uri="{FF2B5EF4-FFF2-40B4-BE49-F238E27FC236}">
                <a16:creationId xmlns:a16="http://schemas.microsoft.com/office/drawing/2014/main" id="{FED27A3C-8308-4FB7-879B-1A1694ADE012}"/>
              </a:ext>
            </a:extLst>
          </p:cNvPr>
          <p:cNvSpPr>
            <a:spLocks noGrp="1"/>
          </p:cNvSpPr>
          <p:nvPr>
            <p:ph type="title"/>
          </p:nvPr>
        </p:nvSpPr>
        <p:spPr>
          <a:xfrm>
            <a:off x="3083167" y="-59435"/>
            <a:ext cx="6760357" cy="822960"/>
          </a:xfrm>
        </p:spPr>
        <p:txBody>
          <a:bodyPr/>
          <a:lstStyle>
            <a:lvl1pPr algn="l">
              <a:defRPr/>
            </a:lvl1pPr>
          </a:lstStyle>
          <a:p>
            <a:r>
              <a:rPr lang="en-US" dirty="0"/>
              <a:t>Click to edit Master title style</a:t>
            </a:r>
          </a:p>
        </p:txBody>
      </p:sp>
      <p:sp>
        <p:nvSpPr>
          <p:cNvPr id="4" name="Content Placeholder 3"/>
          <p:cNvSpPr>
            <a:spLocks noGrp="1"/>
          </p:cNvSpPr>
          <p:nvPr>
            <p:ph sz="quarter" idx="13"/>
          </p:nvPr>
        </p:nvSpPr>
        <p:spPr>
          <a:xfrm>
            <a:off x="11887200" y="304800"/>
            <a:ext cx="12192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00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52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07CE8B8-6A89-4933-BF90-7EEF4C1472B7}"/>
              </a:ext>
            </a:extLst>
          </p:cNvPr>
          <p:cNvSpPr>
            <a:spLocks noGrp="1"/>
          </p:cNvSpPr>
          <p:nvPr>
            <p:ph type="sldNum" sz="quarter" idx="4"/>
          </p:nvPr>
        </p:nvSpPr>
        <p:spPr>
          <a:xfrm>
            <a:off x="9387840" y="6575807"/>
            <a:ext cx="2743200" cy="365125"/>
          </a:xfrm>
          <a:prstGeom prst="rect">
            <a:avLst/>
          </a:prstGeom>
        </p:spPr>
        <p:txBody>
          <a:bodyPr vert="horz" lIns="91440" tIns="45720" rIns="91440" bIns="45720" rtlCol="0" anchor="ctr"/>
          <a:lstStyle>
            <a:lvl1pPr algn="ctr" rtl="0" fontAlgn="base">
              <a:spcBef>
                <a:spcPct val="0"/>
              </a:spcBef>
              <a:spcAft>
                <a:spcPct val="0"/>
              </a:spcAft>
              <a:defRPr lang="en-US" sz="900" b="0" kern="1200" smtClean="0">
                <a:solidFill>
                  <a:schemeClr val="tx1"/>
                </a:solidFill>
                <a:latin typeface="Arial" pitchFamily="34" charset="0"/>
                <a:ea typeface="+mn-ea"/>
                <a:cs typeface="+mn-cs"/>
              </a:defRPr>
            </a:lvl1pPr>
          </a:lstStyle>
          <a:p>
            <a:pPr algn="r"/>
            <a:fld id="{14035BBC-6D4D-4499-ABE4-AFD1D306B38F}" type="slidenum">
              <a:rPr lang="en-US" smtClean="0"/>
              <a:pPr algn="r"/>
              <a:t>‹#›</a:t>
            </a:fld>
            <a:endParaRPr lang="en-US" dirty="0"/>
          </a:p>
        </p:txBody>
      </p:sp>
    </p:spTree>
    <p:extLst>
      <p:ext uri="{BB962C8B-B14F-4D97-AF65-F5344CB8AC3E}">
        <p14:creationId xmlns:p14="http://schemas.microsoft.com/office/powerpoint/2010/main" val="322281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097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142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68893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845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2.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3" name="Google Shape;912;p60">
            <a:extLst>
              <a:ext uri="{FF2B5EF4-FFF2-40B4-BE49-F238E27FC236}">
                <a16:creationId xmlns:a16="http://schemas.microsoft.com/office/drawing/2014/main" id="{52003BB1-D75A-B842-B4AB-129FA221D369}"/>
              </a:ext>
            </a:extLst>
          </p:cNvPr>
          <p:cNvSpPr/>
          <p:nvPr userDrawn="1"/>
        </p:nvSpPr>
        <p:spPr>
          <a:xfrm>
            <a:off x="0" y="0"/>
            <a:ext cx="12192000" cy="6867624"/>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0">
              <a:solidFill>
                <a:srgbClr val="FFFFFF"/>
              </a:solidFill>
              <a:latin typeface="Calibri" panose="020F0502020204030204" pitchFamily="34" charset="0"/>
              <a:ea typeface="Calibri"/>
              <a:cs typeface="Calibri"/>
              <a:sym typeface="Calibri"/>
            </a:endParaRPr>
          </a:p>
        </p:txBody>
      </p:sp>
      <p:pic>
        <p:nvPicPr>
          <p:cNvPr id="21" name="Picture 20">
            <a:extLst>
              <a:ext uri="{FF2B5EF4-FFF2-40B4-BE49-F238E27FC236}">
                <a16:creationId xmlns:a16="http://schemas.microsoft.com/office/drawing/2014/main" id="{8ED5E318-1000-9C4F-9FB9-FABA42757DB1}"/>
              </a:ext>
            </a:extLst>
          </p:cNvPr>
          <p:cNvPicPr>
            <a:picLocks noChangeAspect="1"/>
          </p:cNvPicPr>
          <p:nvPr userDrawn="1"/>
        </p:nvPicPr>
        <p:blipFill>
          <a:blip r:embed="rId8"/>
          <a:stretch>
            <a:fillRect/>
          </a:stretch>
        </p:blipFill>
        <p:spPr>
          <a:xfrm>
            <a:off x="0" y="6420051"/>
            <a:ext cx="11652691" cy="447573"/>
          </a:xfrm>
          <a:prstGeom prst="rect">
            <a:avLst/>
          </a:prstGeom>
        </p:spPr>
      </p:pic>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9" name="Google Shape;711;p54">
            <a:extLst>
              <a:ext uri="{FF2B5EF4-FFF2-40B4-BE49-F238E27FC236}">
                <a16:creationId xmlns:a16="http://schemas.microsoft.com/office/drawing/2014/main" id="{439837A8-AFB5-B64F-AD20-B9509625DCF6}"/>
              </a:ext>
            </a:extLst>
          </p:cNvPr>
          <p:cNvSpPr txBox="1">
            <a:spLocks/>
          </p:cNvSpPr>
          <p:nvPr userDrawn="1"/>
        </p:nvSpPr>
        <p:spPr>
          <a:xfrm>
            <a:off x="11361819" y="6443000"/>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1" smtClean="0">
                <a:solidFill>
                  <a:srgbClr val="CCCCCC"/>
                </a:solidFill>
              </a:rPr>
              <a:pPr algn="r"/>
              <a:t>‹#›</a:t>
            </a:fld>
            <a:endParaRPr lang="en-US" b="1" dirty="0">
              <a:solidFill>
                <a:srgbClr val="CCCCCC"/>
              </a:solidFill>
            </a:endParaRPr>
          </a:p>
        </p:txBody>
      </p:sp>
      <p:grpSp>
        <p:nvGrpSpPr>
          <p:cNvPr id="4" name="Group 3">
            <a:extLst>
              <a:ext uri="{FF2B5EF4-FFF2-40B4-BE49-F238E27FC236}">
                <a16:creationId xmlns:a16="http://schemas.microsoft.com/office/drawing/2014/main" id="{1345F0FB-2B0B-0946-A4A8-51F7611BA1D3}"/>
              </a:ext>
            </a:extLst>
          </p:cNvPr>
          <p:cNvGrpSpPr/>
          <p:nvPr userDrawn="1"/>
        </p:nvGrpSpPr>
        <p:grpSpPr>
          <a:xfrm>
            <a:off x="128080" y="6092791"/>
            <a:ext cx="667507" cy="667507"/>
            <a:chOff x="310960" y="5520595"/>
            <a:chExt cx="1239704" cy="1239704"/>
          </a:xfrm>
        </p:grpSpPr>
        <p:sp>
          <p:nvSpPr>
            <p:cNvPr id="3" name="Oval 2">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oogle Shape;713;p54">
              <a:extLst>
                <a:ext uri="{FF2B5EF4-FFF2-40B4-BE49-F238E27FC236}">
                  <a16:creationId xmlns:a16="http://schemas.microsoft.com/office/drawing/2014/main" id="{970ACC8B-EF90-3C4B-8960-764C4981D66B}"/>
                </a:ext>
              </a:extLst>
            </p:cNvPr>
            <p:cNvPicPr preferRelativeResize="0"/>
            <p:nvPr userDrawn="1"/>
          </p:nvPicPr>
          <p:blipFill rotWithShape="1">
            <a:blip r:embed="rId9" cstate="print">
              <a:alphaModFix/>
              <a:extLst>
                <a:ext uri="{28A0092B-C50C-407E-A947-70E740481C1C}">
                  <a14:useLocalDpi xmlns:a14="http://schemas.microsoft.com/office/drawing/2010/main"/>
                </a:ext>
              </a:extLst>
            </a:blip>
            <a:srcRect/>
            <a:stretch/>
          </p:blipFill>
          <p:spPr>
            <a:xfrm>
              <a:off x="352776" y="5562411"/>
              <a:ext cx="1156072" cy="1156072"/>
            </a:xfrm>
            <a:prstGeom prst="rect">
              <a:avLst/>
            </a:prstGeom>
            <a:noFill/>
            <a:ln>
              <a:noFill/>
            </a:ln>
          </p:spPr>
        </p:pic>
      </p:grpSp>
      <p:sp>
        <p:nvSpPr>
          <p:cNvPr id="22" name="Google Shape;885;p59">
            <a:extLst>
              <a:ext uri="{FF2B5EF4-FFF2-40B4-BE49-F238E27FC236}">
                <a16:creationId xmlns:a16="http://schemas.microsoft.com/office/drawing/2014/main" id="{FA2DFCFA-4182-2540-8170-2D3FA75A72E4}"/>
              </a:ext>
            </a:extLst>
          </p:cNvPr>
          <p:cNvSpPr/>
          <p:nvPr userDrawn="1"/>
        </p:nvSpPr>
        <p:spPr>
          <a:xfrm>
            <a:off x="0" y="0"/>
            <a:ext cx="12192000" cy="320040"/>
          </a:xfrm>
          <a:prstGeom prst="rect">
            <a:avLst/>
          </a:prstGeom>
          <a:blipFill rotWithShape="1">
            <a:blip r:embed="rId10">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TextBox 25">
            <a:extLst>
              <a:ext uri="{FF2B5EF4-FFF2-40B4-BE49-F238E27FC236}">
                <a16:creationId xmlns:a16="http://schemas.microsoft.com/office/drawing/2014/main" id="{29F288B5-7356-664A-815E-6BBD5EEBBEF7}"/>
              </a:ext>
            </a:extLst>
          </p:cNvPr>
          <p:cNvSpPr txBox="1"/>
          <p:nvPr userDrawn="1"/>
        </p:nvSpPr>
        <p:spPr>
          <a:xfrm>
            <a:off x="923667" y="6485276"/>
            <a:ext cx="7663063"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NOAA National Environmental Satellite, Data, and Information Service</a:t>
            </a:r>
          </a:p>
        </p:txBody>
      </p:sp>
      <p:sp>
        <p:nvSpPr>
          <p:cNvPr id="2" name="Rectangle 1">
            <a:extLst>
              <a:ext uri="{FF2B5EF4-FFF2-40B4-BE49-F238E27FC236}">
                <a16:creationId xmlns:a16="http://schemas.microsoft.com/office/drawing/2014/main" id="{9F634EAF-3A5E-D443-B508-2B1841C4881F}"/>
              </a:ext>
            </a:extLst>
          </p:cNvPr>
          <p:cNvSpPr/>
          <p:nvPr userDrawn="1"/>
        </p:nvSpPr>
        <p:spPr>
          <a:xfrm>
            <a:off x="0" y="0"/>
            <a:ext cx="12192000" cy="320040"/>
          </a:xfrm>
          <a:prstGeom prst="rect">
            <a:avLst/>
          </a:prstGeom>
          <a:solidFill>
            <a:srgbClr val="1A4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71" r:id="rId4"/>
    <p:sldLayoutId id="2147483690" r:id="rId5"/>
    <p:sldLayoutId id="2147483692" r:id="rId6"/>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baseline="0">
          <a:solidFill>
            <a:schemeClr val="accent5">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3" name="Google Shape;912;p60">
            <a:extLst>
              <a:ext uri="{FF2B5EF4-FFF2-40B4-BE49-F238E27FC236}">
                <a16:creationId xmlns:a16="http://schemas.microsoft.com/office/drawing/2014/main" id="{52003BB1-D75A-B842-B4AB-129FA221D369}"/>
              </a:ext>
            </a:extLst>
          </p:cNvPr>
          <p:cNvSpPr/>
          <p:nvPr userDrawn="1"/>
        </p:nvSpPr>
        <p:spPr>
          <a:xfrm>
            <a:off x="0" y="0"/>
            <a:ext cx="12192000" cy="6867624"/>
          </a:xfrm>
          <a:prstGeom prst="rect">
            <a:avLst/>
          </a:prstGeom>
          <a:solidFill>
            <a:srgbClr val="2931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0">
              <a:solidFill>
                <a:srgbClr val="FFFFFF"/>
              </a:solidFill>
              <a:latin typeface="Calibri" panose="020F0502020204030204" pitchFamily="34" charset="0"/>
              <a:ea typeface="Calibri"/>
              <a:cs typeface="Calibri"/>
              <a:sym typeface="Calibri"/>
            </a:endParaRPr>
          </a:p>
        </p:txBody>
      </p:sp>
      <p:pic>
        <p:nvPicPr>
          <p:cNvPr id="21" name="Picture 20">
            <a:extLst>
              <a:ext uri="{FF2B5EF4-FFF2-40B4-BE49-F238E27FC236}">
                <a16:creationId xmlns:a16="http://schemas.microsoft.com/office/drawing/2014/main" id="{8ED5E318-1000-9C4F-9FB9-FABA42757DB1}"/>
              </a:ext>
            </a:extLst>
          </p:cNvPr>
          <p:cNvPicPr>
            <a:picLocks noChangeAspect="1"/>
          </p:cNvPicPr>
          <p:nvPr userDrawn="1"/>
        </p:nvPicPr>
        <p:blipFill>
          <a:blip r:embed="rId14"/>
          <a:stretch>
            <a:fillRect/>
          </a:stretch>
        </p:blipFill>
        <p:spPr>
          <a:xfrm>
            <a:off x="0" y="6420051"/>
            <a:ext cx="11652691" cy="447573"/>
          </a:xfrm>
          <a:prstGeom prst="rect">
            <a:avLst/>
          </a:prstGeom>
        </p:spPr>
      </p:pic>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9" name="Google Shape;711;p54">
            <a:extLst>
              <a:ext uri="{FF2B5EF4-FFF2-40B4-BE49-F238E27FC236}">
                <a16:creationId xmlns:a16="http://schemas.microsoft.com/office/drawing/2014/main" id="{439837A8-AFB5-B64F-AD20-B9509625DCF6}"/>
              </a:ext>
            </a:extLst>
          </p:cNvPr>
          <p:cNvSpPr txBox="1">
            <a:spLocks/>
          </p:cNvSpPr>
          <p:nvPr userDrawn="1"/>
        </p:nvSpPr>
        <p:spPr>
          <a:xfrm>
            <a:off x="11361819" y="6443000"/>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1" smtClean="0">
                <a:solidFill>
                  <a:srgbClr val="CCCCCC"/>
                </a:solidFill>
              </a:rPr>
              <a:pPr algn="r"/>
              <a:t>‹#›</a:t>
            </a:fld>
            <a:endParaRPr lang="en-US" b="1" dirty="0">
              <a:solidFill>
                <a:srgbClr val="CCCCCC"/>
              </a:solidFill>
            </a:endParaRPr>
          </a:p>
        </p:txBody>
      </p:sp>
      <p:grpSp>
        <p:nvGrpSpPr>
          <p:cNvPr id="4" name="Group 3">
            <a:extLst>
              <a:ext uri="{FF2B5EF4-FFF2-40B4-BE49-F238E27FC236}">
                <a16:creationId xmlns:a16="http://schemas.microsoft.com/office/drawing/2014/main" id="{1345F0FB-2B0B-0946-A4A8-51F7611BA1D3}"/>
              </a:ext>
            </a:extLst>
          </p:cNvPr>
          <p:cNvGrpSpPr/>
          <p:nvPr userDrawn="1"/>
        </p:nvGrpSpPr>
        <p:grpSpPr>
          <a:xfrm>
            <a:off x="128080" y="6092791"/>
            <a:ext cx="667507" cy="667507"/>
            <a:chOff x="310960" y="5520595"/>
            <a:chExt cx="1239704" cy="1239704"/>
          </a:xfrm>
        </p:grpSpPr>
        <p:sp>
          <p:nvSpPr>
            <p:cNvPr id="3" name="Oval 2">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oogle Shape;713;p54">
              <a:extLst>
                <a:ext uri="{FF2B5EF4-FFF2-40B4-BE49-F238E27FC236}">
                  <a16:creationId xmlns:a16="http://schemas.microsoft.com/office/drawing/2014/main" id="{970ACC8B-EF90-3C4B-8960-764C4981D66B}"/>
                </a:ext>
              </a:extLst>
            </p:cNvPr>
            <p:cNvPicPr preferRelativeResize="0"/>
            <p:nvPr userDrawn="1"/>
          </p:nvPicPr>
          <p:blipFill rotWithShape="1">
            <a:blip r:embed="rId15" cstate="print">
              <a:alphaModFix/>
              <a:extLst>
                <a:ext uri="{28A0092B-C50C-407E-A947-70E740481C1C}">
                  <a14:useLocalDpi xmlns:a14="http://schemas.microsoft.com/office/drawing/2010/main"/>
                </a:ext>
              </a:extLst>
            </a:blip>
            <a:srcRect/>
            <a:stretch/>
          </p:blipFill>
          <p:spPr>
            <a:xfrm>
              <a:off x="352776" y="5562411"/>
              <a:ext cx="1156072" cy="1156072"/>
            </a:xfrm>
            <a:prstGeom prst="rect">
              <a:avLst/>
            </a:prstGeom>
            <a:noFill/>
            <a:ln>
              <a:noFill/>
            </a:ln>
          </p:spPr>
        </p:pic>
      </p:grpSp>
      <p:sp>
        <p:nvSpPr>
          <p:cNvPr id="22" name="Google Shape;885;p59">
            <a:extLst>
              <a:ext uri="{FF2B5EF4-FFF2-40B4-BE49-F238E27FC236}">
                <a16:creationId xmlns:a16="http://schemas.microsoft.com/office/drawing/2014/main" id="{FA2DFCFA-4182-2540-8170-2D3FA75A72E4}"/>
              </a:ext>
            </a:extLst>
          </p:cNvPr>
          <p:cNvSpPr/>
          <p:nvPr userDrawn="1"/>
        </p:nvSpPr>
        <p:spPr>
          <a:xfrm>
            <a:off x="0" y="0"/>
            <a:ext cx="12192000" cy="320040"/>
          </a:xfrm>
          <a:prstGeom prst="rect">
            <a:avLst/>
          </a:prstGeom>
          <a:blipFill rotWithShape="1">
            <a:blip r:embed="rId16">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TextBox 25">
            <a:extLst>
              <a:ext uri="{FF2B5EF4-FFF2-40B4-BE49-F238E27FC236}">
                <a16:creationId xmlns:a16="http://schemas.microsoft.com/office/drawing/2014/main" id="{29F288B5-7356-664A-815E-6BBD5EEBBEF7}"/>
              </a:ext>
            </a:extLst>
          </p:cNvPr>
          <p:cNvSpPr txBox="1"/>
          <p:nvPr userDrawn="1"/>
        </p:nvSpPr>
        <p:spPr>
          <a:xfrm>
            <a:off x="923667" y="6485276"/>
            <a:ext cx="7663063"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NOAA National Environmental Satellite, Data, and Information Service</a:t>
            </a:r>
          </a:p>
        </p:txBody>
      </p:sp>
      <p:sp>
        <p:nvSpPr>
          <p:cNvPr id="2" name="Rectangle 1">
            <a:extLst>
              <a:ext uri="{FF2B5EF4-FFF2-40B4-BE49-F238E27FC236}">
                <a16:creationId xmlns:a16="http://schemas.microsoft.com/office/drawing/2014/main" id="{9F634EAF-3A5E-D443-B508-2B1841C4881F}"/>
              </a:ext>
            </a:extLst>
          </p:cNvPr>
          <p:cNvSpPr/>
          <p:nvPr userDrawn="1"/>
        </p:nvSpPr>
        <p:spPr>
          <a:xfrm>
            <a:off x="0" y="0"/>
            <a:ext cx="12192000" cy="320040"/>
          </a:xfrm>
          <a:prstGeom prst="rect">
            <a:avLst/>
          </a:prstGeom>
          <a:solidFill>
            <a:srgbClr val="1A4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4480156"/>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1" r:id="rId11"/>
    <p:sldLayoutId id="2147483693" r:id="rId12"/>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baseline="0">
          <a:solidFill>
            <a:schemeClr val="accent5">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4.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BC0089-B6F9-7441-8574-CF1F3B414203}"/>
              </a:ext>
            </a:extLst>
          </p:cNvPr>
          <p:cNvSpPr/>
          <p:nvPr/>
        </p:nvSpPr>
        <p:spPr>
          <a:xfrm>
            <a:off x="0" y="-28185"/>
            <a:ext cx="12192000" cy="6877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oogle Shape;694;p53">
            <a:extLst>
              <a:ext uri="{FF2B5EF4-FFF2-40B4-BE49-F238E27FC236}">
                <a16:creationId xmlns:a16="http://schemas.microsoft.com/office/drawing/2014/main" id="{1CB9270A-3AD1-441D-AC1D-649F95023046}"/>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6531"/>
            <a:ext cx="5681472" cy="6877559"/>
          </a:xfrm>
          <a:prstGeom prst="rect">
            <a:avLst/>
          </a:prstGeom>
          <a:noFill/>
          <a:ln>
            <a:noFill/>
          </a:ln>
        </p:spPr>
      </p:pic>
      <p:pic>
        <p:nvPicPr>
          <p:cNvPr id="20" name="Picture 19">
            <a:extLst>
              <a:ext uri="{FF2B5EF4-FFF2-40B4-BE49-F238E27FC236}">
                <a16:creationId xmlns:a16="http://schemas.microsoft.com/office/drawing/2014/main" id="{31CC160E-225A-4E3C-9B58-948DC4FF2C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034" y="-19559"/>
            <a:ext cx="5372130" cy="6877559"/>
          </a:xfrm>
          <a:prstGeom prst="trapezoid">
            <a:avLst>
              <a:gd name="adj" fmla="val 0"/>
            </a:avLst>
          </a:prstGeom>
        </p:spPr>
      </p:pic>
      <p:sp>
        <p:nvSpPr>
          <p:cNvPr id="9" name="Google Shape;700;p53">
            <a:extLst>
              <a:ext uri="{FF2B5EF4-FFF2-40B4-BE49-F238E27FC236}">
                <a16:creationId xmlns:a16="http://schemas.microsoft.com/office/drawing/2014/main" id="{CEAB14B3-8C61-0F49-96A6-FE461B87E235}"/>
              </a:ext>
            </a:extLst>
          </p:cNvPr>
          <p:cNvSpPr txBox="1"/>
          <p:nvPr/>
        </p:nvSpPr>
        <p:spPr>
          <a:xfrm>
            <a:off x="787310" y="6236685"/>
            <a:ext cx="2053426" cy="573721"/>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1400"/>
              <a:buFont typeface="Arial"/>
              <a:buNone/>
            </a:pPr>
            <a:endParaRPr dirty="0">
              <a:solidFill>
                <a:schemeClr val="bg1"/>
              </a:solidFill>
            </a:endParaRPr>
          </a:p>
        </p:txBody>
      </p:sp>
      <p:sp>
        <p:nvSpPr>
          <p:cNvPr id="10" name="Google Shape;701;p53">
            <a:extLst>
              <a:ext uri="{FF2B5EF4-FFF2-40B4-BE49-F238E27FC236}">
                <a16:creationId xmlns:a16="http://schemas.microsoft.com/office/drawing/2014/main" id="{A844F271-8FA0-1348-9B47-72716EBA1B81}"/>
              </a:ext>
            </a:extLst>
          </p:cNvPr>
          <p:cNvSpPr txBox="1"/>
          <p:nvPr/>
        </p:nvSpPr>
        <p:spPr>
          <a:xfrm>
            <a:off x="375733" y="5206361"/>
            <a:ext cx="4728370" cy="771071"/>
          </a:xfrm>
          <a:prstGeom prst="rect">
            <a:avLst/>
          </a:prstGeom>
          <a:noFill/>
          <a:ln>
            <a:noFill/>
          </a:ln>
        </p:spPr>
        <p:txBody>
          <a:bodyPr spcFirstLastPara="1" wrap="square" lIns="0" tIns="0" rIns="0" bIns="0" anchor="t" anchorCtr="0">
            <a:noAutofit/>
          </a:bodyPr>
          <a:lstStyle/>
          <a:p>
            <a:r>
              <a:rPr lang="en-US" sz="2400" b="1" dirty="0">
                <a:solidFill>
                  <a:schemeClr val="bg1"/>
                </a:solidFill>
                <a:latin typeface="Calibri" panose="020F0502020204030204" pitchFamily="34" charset="0"/>
                <a:cs typeface="Calibri" panose="020F0502020204030204" pitchFamily="34" charset="0"/>
              </a:rPr>
              <a:t>NOAA </a:t>
            </a:r>
          </a:p>
          <a:p>
            <a:r>
              <a:rPr lang="en-US" sz="2400" b="1" dirty="0">
                <a:solidFill>
                  <a:schemeClr val="bg1"/>
                </a:solidFill>
                <a:latin typeface="Calibri" panose="020F0502020204030204" pitchFamily="34" charset="0"/>
                <a:cs typeface="Calibri" panose="020F0502020204030204" pitchFamily="34" charset="0"/>
              </a:rPr>
              <a:t>National Environmental Satellite, Data, and Information Service</a:t>
            </a:r>
          </a:p>
        </p:txBody>
      </p:sp>
      <p:pic>
        <p:nvPicPr>
          <p:cNvPr id="12" name="Google Shape;703;p53">
            <a:extLst>
              <a:ext uri="{FF2B5EF4-FFF2-40B4-BE49-F238E27FC236}">
                <a16:creationId xmlns:a16="http://schemas.microsoft.com/office/drawing/2014/main" id="{4ADE1EBD-899C-114E-80F9-90E6122382F9}"/>
              </a:ext>
            </a:extLst>
          </p:cNvPr>
          <p:cNvPicPr preferRelativeResize="0"/>
          <p:nvPr/>
        </p:nvPicPr>
        <p:blipFill>
          <a:blip r:embed="rId5">
            <a:alphaModFix/>
          </a:blip>
          <a:stretch>
            <a:fillRect/>
          </a:stretch>
        </p:blipFill>
        <p:spPr>
          <a:xfrm>
            <a:off x="1781936" y="-41623"/>
            <a:ext cx="2554425" cy="2322609"/>
          </a:xfrm>
          <a:prstGeom prst="rect">
            <a:avLst/>
          </a:prstGeom>
          <a:noFill/>
          <a:ln>
            <a:noFill/>
          </a:ln>
        </p:spPr>
      </p:pic>
      <p:sp>
        <p:nvSpPr>
          <p:cNvPr id="22" name="Parallelogram 21">
            <a:extLst>
              <a:ext uri="{FF2B5EF4-FFF2-40B4-BE49-F238E27FC236}">
                <a16:creationId xmlns:a16="http://schemas.microsoft.com/office/drawing/2014/main" id="{48634998-0E93-4F22-ACED-321C3D50A630}"/>
              </a:ext>
            </a:extLst>
          </p:cNvPr>
          <p:cNvSpPr/>
          <p:nvPr/>
        </p:nvSpPr>
        <p:spPr>
          <a:xfrm flipH="1">
            <a:off x="3289811" y="-23961"/>
            <a:ext cx="3316246" cy="1655757"/>
          </a:xfrm>
          <a:prstGeom prst="parallelogram">
            <a:avLst>
              <a:gd name="adj" fmla="val 450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Parallelogram 32">
            <a:extLst>
              <a:ext uri="{FF2B5EF4-FFF2-40B4-BE49-F238E27FC236}">
                <a16:creationId xmlns:a16="http://schemas.microsoft.com/office/drawing/2014/main" id="{ABB05960-7A8A-4221-A24C-82134861B20B}"/>
              </a:ext>
            </a:extLst>
          </p:cNvPr>
          <p:cNvSpPr/>
          <p:nvPr/>
        </p:nvSpPr>
        <p:spPr>
          <a:xfrm flipH="1">
            <a:off x="1781241" y="-38609"/>
            <a:ext cx="1719409" cy="2319595"/>
          </a:xfrm>
          <a:prstGeom prst="parallelogram">
            <a:avLst>
              <a:gd name="adj" fmla="val 54373"/>
            </a:avLst>
          </a:prstGeom>
          <a:solidFill>
            <a:srgbClr val="1F586F">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a:extLst>
              <a:ext uri="{FF2B5EF4-FFF2-40B4-BE49-F238E27FC236}">
                <a16:creationId xmlns:a16="http://schemas.microsoft.com/office/drawing/2014/main" id="{FE9D866C-3BB4-42AD-B056-0E48AAA99CD2}"/>
              </a:ext>
            </a:extLst>
          </p:cNvPr>
          <p:cNvSpPr/>
          <p:nvPr/>
        </p:nvSpPr>
        <p:spPr>
          <a:xfrm flipH="1">
            <a:off x="4391343" y="4528744"/>
            <a:ext cx="1813591" cy="2319595"/>
          </a:xfrm>
          <a:prstGeom prst="parallelogram">
            <a:avLst>
              <a:gd name="adj" fmla="val 56848"/>
            </a:avLst>
          </a:prstGeom>
          <a:solidFill>
            <a:srgbClr val="5F8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693;p53">
            <a:extLst>
              <a:ext uri="{FF2B5EF4-FFF2-40B4-BE49-F238E27FC236}">
                <a16:creationId xmlns:a16="http://schemas.microsoft.com/office/drawing/2014/main" id="{C28389F4-30F7-3040-B17E-43B0FD042BC0}"/>
              </a:ext>
            </a:extLst>
          </p:cNvPr>
          <p:cNvSpPr/>
          <p:nvPr/>
        </p:nvSpPr>
        <p:spPr>
          <a:xfrm>
            <a:off x="3068387" y="1620906"/>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Black" panose="020B0A04020102020204" pitchFamily="34" charset="0"/>
              <a:ea typeface="Calibri"/>
              <a:cs typeface="Calibri"/>
              <a:sym typeface="Calibri"/>
            </a:endParaRPr>
          </a:p>
        </p:txBody>
      </p:sp>
      <p:sp>
        <p:nvSpPr>
          <p:cNvPr id="11" name="Google Shape;702;p53">
            <a:extLst>
              <a:ext uri="{FF2B5EF4-FFF2-40B4-BE49-F238E27FC236}">
                <a16:creationId xmlns:a16="http://schemas.microsoft.com/office/drawing/2014/main" id="{0BEB7BD8-9C2D-9548-89AA-22A3DE89145B}"/>
              </a:ext>
            </a:extLst>
          </p:cNvPr>
          <p:cNvSpPr txBox="1"/>
          <p:nvPr/>
        </p:nvSpPr>
        <p:spPr>
          <a:xfrm>
            <a:off x="5756488" y="5296185"/>
            <a:ext cx="6424103"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bg1"/>
                </a:solidFill>
                <a:latin typeface="Calibri"/>
                <a:ea typeface="Calibri"/>
                <a:cs typeface="Calibri"/>
                <a:sym typeface="Calibri"/>
              </a:rPr>
              <a:t>Pam Sullivan, Director of GEO Observations </a:t>
            </a:r>
            <a:endParaRPr sz="3600" b="1" dirty="0">
              <a:solidFill>
                <a:schemeClr val="bg1"/>
              </a:solidFill>
              <a:latin typeface="Calibri"/>
              <a:ea typeface="Calibri"/>
              <a:cs typeface="Calibri"/>
              <a:sym typeface="Calibri"/>
            </a:endParaRPr>
          </a:p>
        </p:txBody>
      </p:sp>
      <p:pic>
        <p:nvPicPr>
          <p:cNvPr id="5" name="Google Shape;696;p53">
            <a:extLst>
              <a:ext uri="{FF2B5EF4-FFF2-40B4-BE49-F238E27FC236}">
                <a16:creationId xmlns:a16="http://schemas.microsoft.com/office/drawing/2014/main" id="{3DBD0B60-E140-DB4D-AB37-062490E2596C}"/>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694571" y="2949241"/>
            <a:ext cx="2064886" cy="2064886"/>
          </a:xfrm>
          <a:prstGeom prst="rect">
            <a:avLst/>
          </a:prstGeom>
          <a:noFill/>
          <a:ln>
            <a:noFill/>
          </a:ln>
        </p:spPr>
      </p:pic>
      <p:sp>
        <p:nvSpPr>
          <p:cNvPr id="6" name="Google Shape;697;p53">
            <a:extLst>
              <a:ext uri="{FF2B5EF4-FFF2-40B4-BE49-F238E27FC236}">
                <a16:creationId xmlns:a16="http://schemas.microsoft.com/office/drawing/2014/main" id="{7C65F201-2A9A-9642-8F42-5E8636B0FCA1}"/>
              </a:ext>
            </a:extLst>
          </p:cNvPr>
          <p:cNvSpPr txBox="1"/>
          <p:nvPr/>
        </p:nvSpPr>
        <p:spPr>
          <a:xfrm>
            <a:off x="5747862" y="2566959"/>
            <a:ext cx="6424105" cy="1575965"/>
          </a:xfrm>
          <a:prstGeom prst="rect">
            <a:avLst/>
          </a:prstGeom>
          <a:noFill/>
          <a:ln>
            <a:noFill/>
          </a:ln>
        </p:spPr>
        <p:txBody>
          <a:bodyPr spcFirstLastPara="1" wrap="square" lIns="91425" tIns="45700" rIns="91425" bIns="45700" anchor="b" anchorCtr="0">
            <a:noAutofit/>
          </a:bodyPr>
          <a:lstStyle/>
          <a:p>
            <a:pPr lvl="0">
              <a:lnSpc>
                <a:spcPct val="90000"/>
              </a:lnSpc>
              <a:buClr>
                <a:srgbClr val="2F5496"/>
              </a:buClr>
              <a:buSzPts val="5000"/>
            </a:pPr>
            <a:r>
              <a:rPr lang="en-US" sz="4400" b="1" dirty="0">
                <a:solidFill>
                  <a:srgbClr val="2F5496"/>
                </a:solidFill>
                <a:latin typeface="Calibri" panose="020F0502020204030204" pitchFamily="34" charset="0"/>
                <a:ea typeface="Arial Narrow"/>
                <a:cs typeface="Calibri" panose="020F0502020204030204" pitchFamily="34" charset="0"/>
                <a:sym typeface="Arial Narrow"/>
              </a:rPr>
              <a:t>GeoXO Program Update</a:t>
            </a:r>
          </a:p>
          <a:p>
            <a:pPr lvl="0">
              <a:lnSpc>
                <a:spcPct val="90000"/>
              </a:lnSpc>
              <a:buClr>
                <a:srgbClr val="2F5496"/>
              </a:buClr>
              <a:buSzPts val="5000"/>
            </a:pPr>
            <a:endParaRPr lang="en-US" sz="3600" b="1" dirty="0">
              <a:solidFill>
                <a:srgbClr val="2F5496"/>
              </a:solidFill>
              <a:latin typeface="Calibri" panose="020F0502020204030204" pitchFamily="34" charset="0"/>
              <a:ea typeface="Arial Narrow"/>
              <a:cs typeface="Calibri" panose="020F0502020204030204" pitchFamily="34" charset="0"/>
              <a:sym typeface="Arial Narrow"/>
            </a:endParaRPr>
          </a:p>
        </p:txBody>
      </p:sp>
      <p:sp>
        <p:nvSpPr>
          <p:cNvPr id="16" name="Google Shape;698;p53">
            <a:extLst>
              <a:ext uri="{FF2B5EF4-FFF2-40B4-BE49-F238E27FC236}">
                <a16:creationId xmlns:a16="http://schemas.microsoft.com/office/drawing/2014/main" id="{33328D33-C1F1-4D1B-9613-C0833BFCE89D}"/>
              </a:ext>
            </a:extLst>
          </p:cNvPr>
          <p:cNvSpPr txBox="1"/>
          <p:nvPr/>
        </p:nvSpPr>
        <p:spPr>
          <a:xfrm>
            <a:off x="5765980" y="3846777"/>
            <a:ext cx="6413970" cy="1222688"/>
          </a:xfrm>
          <a:prstGeom prst="rect">
            <a:avLst/>
          </a:prstGeom>
          <a:noFill/>
          <a:ln>
            <a:noFill/>
          </a:ln>
        </p:spPr>
        <p:txBody>
          <a:bodyPr spcFirstLastPara="1" wrap="square" lIns="91425" tIns="45700" rIns="91425" bIns="45700" anchor="t" anchorCtr="0">
            <a:noAutofit/>
          </a:bodyPr>
          <a:lstStyle/>
          <a:p>
            <a:endParaRPr lang="en-US" sz="2000" b="1" dirty="0">
              <a:solidFill>
                <a:srgbClr val="1A467B"/>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rgbClr val="1A467B"/>
                </a:solidFill>
                <a:latin typeface="Calibri" panose="020F0502020204030204" pitchFamily="34" charset="0"/>
                <a:ea typeface="Calibri" panose="020F0502020204030204" pitchFamily="34" charset="0"/>
                <a:cs typeface="Calibri" panose="020F0502020204030204" pitchFamily="34" charset="0"/>
              </a:rPr>
              <a:t>October 8, 2024</a:t>
            </a:r>
          </a:p>
          <a:p>
            <a:r>
              <a:rPr lang="en-US" sz="2400" b="1" dirty="0">
                <a:solidFill>
                  <a:srgbClr val="1A467B"/>
                </a:solidFill>
                <a:latin typeface="Calibri" panose="020F0502020204030204" pitchFamily="34" charset="0"/>
                <a:ea typeface="Calibri" panose="020F0502020204030204" pitchFamily="34" charset="0"/>
                <a:cs typeface="Calibri" panose="020F0502020204030204" pitchFamily="34" charset="0"/>
              </a:rPr>
              <a:t>Air Symposium, College Park MD</a:t>
            </a:r>
            <a:endParaRPr lang="en-US" sz="2400" b="1" dirty="0">
              <a:solidFill>
                <a:srgbClr val="1A467B"/>
              </a:solidFill>
              <a:latin typeface="Calibri" panose="020F0502020204030204" pitchFamily="34" charset="0"/>
              <a:cs typeface="Calibri" panose="020F0502020204030204" pitchFamily="34" charset="0"/>
            </a:endParaRPr>
          </a:p>
          <a:p>
            <a:endParaRPr lang="en-US" sz="2000" b="1" dirty="0">
              <a:solidFill>
                <a:srgbClr val="1A467B"/>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24248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120769A-5CC9-4AD3-B267-30CE1CF8573E}"/>
              </a:ext>
            </a:extLst>
          </p:cNvPr>
          <p:cNvSpPr txBox="1">
            <a:spLocks/>
          </p:cNvSpPr>
          <p:nvPr/>
        </p:nvSpPr>
        <p:spPr>
          <a:xfrm>
            <a:off x="1977117" y="140553"/>
            <a:ext cx="8463280" cy="10266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
                <a:srgbClr val="000000"/>
              </a:buClr>
              <a:buSzTx/>
              <a:buFont typeface="Arial"/>
              <a:buNone/>
              <a:tabLst/>
              <a:defRPr/>
            </a:pPr>
            <a:r>
              <a:rPr kumimoji="0" lang="en-US" sz="4000" b="1" i="0" u="none" strike="noStrike" kern="1200" cap="none" spc="0" normalizeH="0" baseline="0" noProof="0" dirty="0">
                <a:ln>
                  <a:noFill/>
                </a:ln>
                <a:solidFill>
                  <a:prstClr val="white"/>
                </a:solidFill>
                <a:effectLst/>
                <a:uLnTx/>
                <a:uFillTx/>
                <a:latin typeface="Candara" panose="020E0502030303020204" pitchFamily="34" charset="0"/>
                <a:ea typeface="+mj-ea"/>
                <a:cs typeface="Arial" panose="020B0604020202020204" pitchFamily="34" charset="0"/>
                <a:sym typeface="Arial"/>
              </a:rPr>
              <a:t>GeoXO</a:t>
            </a:r>
            <a:r>
              <a:rPr lang="en-US" sz="4000" dirty="0">
                <a:solidFill>
                  <a:prstClr val="white"/>
                </a:solidFill>
                <a:latin typeface="Candara" panose="020E0502030303020204" pitchFamily="34" charset="0"/>
                <a:cs typeface="Arial" panose="020B0604020202020204" pitchFamily="34" charset="0"/>
              </a:rPr>
              <a:t> </a:t>
            </a:r>
            <a:r>
              <a:rPr kumimoji="0" lang="en-US" sz="4000" b="1" i="0" u="none" strike="noStrike" kern="1200" cap="none" spc="0" normalizeH="0" baseline="0" noProof="0" dirty="0">
                <a:ln>
                  <a:noFill/>
                </a:ln>
                <a:solidFill>
                  <a:prstClr val="white"/>
                </a:solidFill>
                <a:effectLst/>
                <a:uLnTx/>
                <a:uFillTx/>
                <a:latin typeface="Candara" panose="020E0502030303020204" pitchFamily="34" charset="0"/>
                <a:ea typeface="+mj-ea"/>
                <a:cs typeface="Arial" panose="020B0604020202020204" pitchFamily="34" charset="0"/>
                <a:sym typeface="Arial"/>
              </a:rPr>
              <a:t>Timeline</a:t>
            </a:r>
          </a:p>
        </p:txBody>
      </p:sp>
      <p:sp>
        <p:nvSpPr>
          <p:cNvPr id="13" name="Arrow: Right 12">
            <a:extLst>
              <a:ext uri="{FF2B5EF4-FFF2-40B4-BE49-F238E27FC236}">
                <a16:creationId xmlns:a16="http://schemas.microsoft.com/office/drawing/2014/main" id="{4DC20F66-3DFB-4E7A-8F24-BDA01AA90F2A}"/>
              </a:ext>
            </a:extLst>
          </p:cNvPr>
          <p:cNvSpPr/>
          <p:nvPr/>
        </p:nvSpPr>
        <p:spPr>
          <a:xfrm>
            <a:off x="575366" y="2187658"/>
            <a:ext cx="11403876" cy="3516917"/>
          </a:xfrm>
          <a:prstGeom prst="rightArrow">
            <a:avLst>
              <a:gd name="adj1" fmla="val 77423"/>
              <a:gd name="adj2" fmla="val 21724"/>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5C53DC3B-BED3-43F1-A2D3-F892D02C3DE9}"/>
              </a:ext>
            </a:extLst>
          </p:cNvPr>
          <p:cNvSpPr txBox="1"/>
          <p:nvPr/>
        </p:nvSpPr>
        <p:spPr>
          <a:xfrm>
            <a:off x="850374" y="4039103"/>
            <a:ext cx="558166"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MS0</a:t>
            </a:r>
          </a:p>
        </p:txBody>
      </p:sp>
      <p:sp>
        <p:nvSpPr>
          <p:cNvPr id="15" name="Isosceles Triangle 14">
            <a:extLst>
              <a:ext uri="{FF2B5EF4-FFF2-40B4-BE49-F238E27FC236}">
                <a16:creationId xmlns:a16="http://schemas.microsoft.com/office/drawing/2014/main" id="{BDC333A2-E5AA-4976-A863-941A4A502624}"/>
              </a:ext>
            </a:extLst>
          </p:cNvPr>
          <p:cNvSpPr/>
          <p:nvPr/>
        </p:nvSpPr>
        <p:spPr>
          <a:xfrm>
            <a:off x="1001221" y="3892446"/>
            <a:ext cx="194872" cy="1511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TextBox 15">
            <a:extLst>
              <a:ext uri="{FF2B5EF4-FFF2-40B4-BE49-F238E27FC236}">
                <a16:creationId xmlns:a16="http://schemas.microsoft.com/office/drawing/2014/main" id="{87A9DA06-6CA6-43B7-9B01-D112A962181F}"/>
              </a:ext>
            </a:extLst>
          </p:cNvPr>
          <p:cNvSpPr txBox="1"/>
          <p:nvPr/>
        </p:nvSpPr>
        <p:spPr>
          <a:xfrm>
            <a:off x="2319815" y="4036066"/>
            <a:ext cx="558166"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MS1</a:t>
            </a:r>
          </a:p>
        </p:txBody>
      </p:sp>
      <p:sp>
        <p:nvSpPr>
          <p:cNvPr id="17" name="Isosceles Triangle 16">
            <a:extLst>
              <a:ext uri="{FF2B5EF4-FFF2-40B4-BE49-F238E27FC236}">
                <a16:creationId xmlns:a16="http://schemas.microsoft.com/office/drawing/2014/main" id="{12FA5B8C-1730-42A8-AA0D-613E5A6924E1}"/>
              </a:ext>
            </a:extLst>
          </p:cNvPr>
          <p:cNvSpPr/>
          <p:nvPr/>
        </p:nvSpPr>
        <p:spPr>
          <a:xfrm>
            <a:off x="2481733" y="3872315"/>
            <a:ext cx="194872" cy="1511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Isosceles Triangle 17">
            <a:extLst>
              <a:ext uri="{FF2B5EF4-FFF2-40B4-BE49-F238E27FC236}">
                <a16:creationId xmlns:a16="http://schemas.microsoft.com/office/drawing/2014/main" id="{8FC679CC-A417-4027-B9F7-EA65BAE9375A}"/>
              </a:ext>
            </a:extLst>
          </p:cNvPr>
          <p:cNvSpPr/>
          <p:nvPr/>
        </p:nvSpPr>
        <p:spPr>
          <a:xfrm>
            <a:off x="2239295" y="3202547"/>
            <a:ext cx="194872" cy="1511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9" name="TextBox 18">
            <a:extLst>
              <a:ext uri="{FF2B5EF4-FFF2-40B4-BE49-F238E27FC236}">
                <a16:creationId xmlns:a16="http://schemas.microsoft.com/office/drawing/2014/main" id="{B6693035-CEF2-4F66-A99F-8BCC5C8C577C}"/>
              </a:ext>
            </a:extLst>
          </p:cNvPr>
          <p:cNvSpPr txBox="1"/>
          <p:nvPr/>
        </p:nvSpPr>
        <p:spPr>
          <a:xfrm>
            <a:off x="2119767" y="2626591"/>
            <a:ext cx="524503"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KDP</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A</a:t>
            </a:r>
          </a:p>
        </p:txBody>
      </p:sp>
      <p:sp>
        <p:nvSpPr>
          <p:cNvPr id="20" name="TextBox 19">
            <a:extLst>
              <a:ext uri="{FF2B5EF4-FFF2-40B4-BE49-F238E27FC236}">
                <a16:creationId xmlns:a16="http://schemas.microsoft.com/office/drawing/2014/main" id="{4244F1CA-81D0-4AAD-B8EC-FE438299F537}"/>
              </a:ext>
            </a:extLst>
          </p:cNvPr>
          <p:cNvSpPr txBox="1"/>
          <p:nvPr/>
        </p:nvSpPr>
        <p:spPr>
          <a:xfrm>
            <a:off x="1789896" y="2854046"/>
            <a:ext cx="580608"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MCR</a:t>
            </a:r>
          </a:p>
        </p:txBody>
      </p:sp>
      <p:sp>
        <p:nvSpPr>
          <p:cNvPr id="21" name="Isosceles Triangle 20">
            <a:extLst>
              <a:ext uri="{FF2B5EF4-FFF2-40B4-BE49-F238E27FC236}">
                <a16:creationId xmlns:a16="http://schemas.microsoft.com/office/drawing/2014/main" id="{10475A59-123A-477A-B2E4-C1077869E408}"/>
              </a:ext>
            </a:extLst>
          </p:cNvPr>
          <p:cNvSpPr/>
          <p:nvPr/>
        </p:nvSpPr>
        <p:spPr>
          <a:xfrm>
            <a:off x="2008051" y="3195317"/>
            <a:ext cx="194872" cy="1511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TextBox 22">
            <a:extLst>
              <a:ext uri="{FF2B5EF4-FFF2-40B4-BE49-F238E27FC236}">
                <a16:creationId xmlns:a16="http://schemas.microsoft.com/office/drawing/2014/main" id="{952A5BDA-4AF8-4F89-A005-179ADFCCB22C}"/>
              </a:ext>
            </a:extLst>
          </p:cNvPr>
          <p:cNvSpPr txBox="1"/>
          <p:nvPr/>
        </p:nvSpPr>
        <p:spPr>
          <a:xfrm>
            <a:off x="603030" y="2581782"/>
            <a:ext cx="675185"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Form.</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Auth.</a:t>
            </a:r>
          </a:p>
        </p:txBody>
      </p:sp>
      <p:cxnSp>
        <p:nvCxnSpPr>
          <p:cNvPr id="24" name="Straight Arrow Connector 23">
            <a:extLst>
              <a:ext uri="{FF2B5EF4-FFF2-40B4-BE49-F238E27FC236}">
                <a16:creationId xmlns:a16="http://schemas.microsoft.com/office/drawing/2014/main" id="{02BF77DB-A008-4C0E-946B-03058B0D4E8B}"/>
              </a:ext>
            </a:extLst>
          </p:cNvPr>
          <p:cNvCxnSpPr>
            <a:cxnSpLocks/>
          </p:cNvCxnSpPr>
          <p:nvPr/>
        </p:nvCxnSpPr>
        <p:spPr>
          <a:xfrm>
            <a:off x="1147870" y="3117685"/>
            <a:ext cx="5020" cy="2692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C1C48D2-16C3-40B5-826E-4F19D79DFD49}"/>
              </a:ext>
            </a:extLst>
          </p:cNvPr>
          <p:cNvSpPr txBox="1"/>
          <p:nvPr/>
        </p:nvSpPr>
        <p:spPr>
          <a:xfrm>
            <a:off x="1593407" y="1287263"/>
            <a:ext cx="1205779" cy="1077218"/>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NOAA</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Endorses</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Observation</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Set</a:t>
            </a:r>
          </a:p>
        </p:txBody>
      </p:sp>
      <p:sp>
        <p:nvSpPr>
          <p:cNvPr id="34" name="TextBox 33">
            <a:extLst>
              <a:ext uri="{FF2B5EF4-FFF2-40B4-BE49-F238E27FC236}">
                <a16:creationId xmlns:a16="http://schemas.microsoft.com/office/drawing/2014/main" id="{32DBBD5E-9F5D-4E6B-B12D-AC4C04EF28BC}"/>
              </a:ext>
            </a:extLst>
          </p:cNvPr>
          <p:cNvSpPr txBox="1"/>
          <p:nvPr/>
        </p:nvSpPr>
        <p:spPr>
          <a:xfrm>
            <a:off x="2786203" y="2867610"/>
            <a:ext cx="503664"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SRR</a:t>
            </a:r>
          </a:p>
        </p:txBody>
      </p:sp>
      <p:sp>
        <p:nvSpPr>
          <p:cNvPr id="35" name="Isosceles Triangle 34">
            <a:extLst>
              <a:ext uri="{FF2B5EF4-FFF2-40B4-BE49-F238E27FC236}">
                <a16:creationId xmlns:a16="http://schemas.microsoft.com/office/drawing/2014/main" id="{CDD623F0-BD5D-4D03-93FD-F0646D16C5DA}"/>
              </a:ext>
            </a:extLst>
          </p:cNvPr>
          <p:cNvSpPr/>
          <p:nvPr/>
        </p:nvSpPr>
        <p:spPr>
          <a:xfrm>
            <a:off x="2958387" y="3205458"/>
            <a:ext cx="194872" cy="1511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5" name="Isosceles Triangle 44">
            <a:extLst>
              <a:ext uri="{FF2B5EF4-FFF2-40B4-BE49-F238E27FC236}">
                <a16:creationId xmlns:a16="http://schemas.microsoft.com/office/drawing/2014/main" id="{C466168E-D81D-45C8-8F90-EA137C2648D7}"/>
              </a:ext>
            </a:extLst>
          </p:cNvPr>
          <p:cNvSpPr/>
          <p:nvPr/>
        </p:nvSpPr>
        <p:spPr>
          <a:xfrm>
            <a:off x="3440828" y="3884018"/>
            <a:ext cx="194872" cy="1511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6" name="TextBox 45">
            <a:extLst>
              <a:ext uri="{FF2B5EF4-FFF2-40B4-BE49-F238E27FC236}">
                <a16:creationId xmlns:a16="http://schemas.microsoft.com/office/drawing/2014/main" id="{4CDA8787-B8C3-4B6A-8376-8EF939A75E75}"/>
              </a:ext>
            </a:extLst>
          </p:cNvPr>
          <p:cNvSpPr txBox="1"/>
          <p:nvPr/>
        </p:nvSpPr>
        <p:spPr>
          <a:xfrm>
            <a:off x="3125343" y="2621013"/>
            <a:ext cx="524503"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KDP</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dA</a:t>
            </a:r>
            <a:endPar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A7698D56-8BC0-49E8-996B-C9278D2FE459}"/>
              </a:ext>
            </a:extLst>
          </p:cNvPr>
          <p:cNvSpPr txBox="1"/>
          <p:nvPr/>
        </p:nvSpPr>
        <p:spPr>
          <a:xfrm>
            <a:off x="2863093" y="4036066"/>
            <a:ext cx="1423787"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MS2/3</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(DOC Baseline)</a:t>
            </a:r>
          </a:p>
        </p:txBody>
      </p:sp>
      <p:sp>
        <p:nvSpPr>
          <p:cNvPr id="71" name="Isosceles Triangle 70">
            <a:extLst>
              <a:ext uri="{FF2B5EF4-FFF2-40B4-BE49-F238E27FC236}">
                <a16:creationId xmlns:a16="http://schemas.microsoft.com/office/drawing/2014/main" id="{360E8851-6DE4-43DC-888B-EE72DC628A82}"/>
              </a:ext>
            </a:extLst>
          </p:cNvPr>
          <p:cNvSpPr/>
          <p:nvPr/>
        </p:nvSpPr>
        <p:spPr>
          <a:xfrm>
            <a:off x="3309615" y="3212967"/>
            <a:ext cx="194872" cy="1511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3" name="TextBox 72">
            <a:extLst>
              <a:ext uri="{FF2B5EF4-FFF2-40B4-BE49-F238E27FC236}">
                <a16:creationId xmlns:a16="http://schemas.microsoft.com/office/drawing/2014/main" id="{7EAE3734-F753-4F0C-8AD0-808D60EF0331}"/>
              </a:ext>
            </a:extLst>
          </p:cNvPr>
          <p:cNvSpPr txBox="1"/>
          <p:nvPr/>
        </p:nvSpPr>
        <p:spPr>
          <a:xfrm>
            <a:off x="594891" y="1279739"/>
            <a:ext cx="1135247" cy="1077218"/>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User </a:t>
            </a:r>
            <a:r>
              <a:rPr kumimoji="0" lang="en-US" sz="1600" b="0" i="0" u="none" strike="noStrike" kern="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Reqts</a:t>
            </a: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Working </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Group</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Convened</a:t>
            </a:r>
          </a:p>
        </p:txBody>
      </p:sp>
      <p:sp>
        <p:nvSpPr>
          <p:cNvPr id="119" name="Isosceles Triangle 118">
            <a:extLst>
              <a:ext uri="{FF2B5EF4-FFF2-40B4-BE49-F238E27FC236}">
                <a16:creationId xmlns:a16="http://schemas.microsoft.com/office/drawing/2014/main" id="{C15DC03D-43D8-4251-82AD-BB0665D21B08}"/>
              </a:ext>
            </a:extLst>
          </p:cNvPr>
          <p:cNvSpPr/>
          <p:nvPr/>
        </p:nvSpPr>
        <p:spPr>
          <a:xfrm>
            <a:off x="4661369" y="3207643"/>
            <a:ext cx="194872" cy="151124"/>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20" name="Isosceles Triangle 119">
            <a:extLst>
              <a:ext uri="{FF2B5EF4-FFF2-40B4-BE49-F238E27FC236}">
                <a16:creationId xmlns:a16="http://schemas.microsoft.com/office/drawing/2014/main" id="{72B8C4A0-09E5-4523-8CCB-2AF81DF71BAA}"/>
              </a:ext>
            </a:extLst>
          </p:cNvPr>
          <p:cNvSpPr/>
          <p:nvPr/>
        </p:nvSpPr>
        <p:spPr>
          <a:xfrm>
            <a:off x="4886949" y="3209258"/>
            <a:ext cx="194872" cy="151124"/>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21" name="TextBox 120">
            <a:extLst>
              <a:ext uri="{FF2B5EF4-FFF2-40B4-BE49-F238E27FC236}">
                <a16:creationId xmlns:a16="http://schemas.microsoft.com/office/drawing/2014/main" id="{925F2CF0-0D6F-44D4-BF11-DAEFF2FF2E49}"/>
              </a:ext>
            </a:extLst>
          </p:cNvPr>
          <p:cNvSpPr txBox="1"/>
          <p:nvPr/>
        </p:nvSpPr>
        <p:spPr>
          <a:xfrm>
            <a:off x="4393922" y="2900314"/>
            <a:ext cx="598241"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MDR</a:t>
            </a:r>
          </a:p>
        </p:txBody>
      </p:sp>
      <p:sp>
        <p:nvSpPr>
          <p:cNvPr id="122" name="TextBox 121">
            <a:extLst>
              <a:ext uri="{FF2B5EF4-FFF2-40B4-BE49-F238E27FC236}">
                <a16:creationId xmlns:a16="http://schemas.microsoft.com/office/drawing/2014/main" id="{2D6E2E95-F493-4E0D-92B1-083C6CA91AAA}"/>
              </a:ext>
            </a:extLst>
          </p:cNvPr>
          <p:cNvSpPr txBox="1"/>
          <p:nvPr/>
        </p:nvSpPr>
        <p:spPr>
          <a:xfrm>
            <a:off x="4725439" y="2622426"/>
            <a:ext cx="524503"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KDP</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B</a:t>
            </a:r>
          </a:p>
        </p:txBody>
      </p:sp>
      <p:sp>
        <p:nvSpPr>
          <p:cNvPr id="164" name="Isosceles Triangle 163">
            <a:extLst>
              <a:ext uri="{FF2B5EF4-FFF2-40B4-BE49-F238E27FC236}">
                <a16:creationId xmlns:a16="http://schemas.microsoft.com/office/drawing/2014/main" id="{36DBDD95-00ED-4D40-8A67-9D428961C0C9}"/>
              </a:ext>
            </a:extLst>
          </p:cNvPr>
          <p:cNvSpPr/>
          <p:nvPr/>
        </p:nvSpPr>
        <p:spPr>
          <a:xfrm>
            <a:off x="3440828" y="3884019"/>
            <a:ext cx="194872" cy="1511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cxnSp>
        <p:nvCxnSpPr>
          <p:cNvPr id="170" name="Connector: Elbow 169">
            <a:extLst>
              <a:ext uri="{FF2B5EF4-FFF2-40B4-BE49-F238E27FC236}">
                <a16:creationId xmlns:a16="http://schemas.microsoft.com/office/drawing/2014/main" id="{73555B97-6589-4DA4-B01E-CBBC79546A8F}"/>
              </a:ext>
            </a:extLst>
          </p:cNvPr>
          <p:cNvCxnSpPr>
            <a:cxnSpLocks/>
            <a:stCxn id="73" idx="2"/>
          </p:cNvCxnSpPr>
          <p:nvPr/>
        </p:nvCxnSpPr>
        <p:spPr>
          <a:xfrm rot="16200000" flipH="1">
            <a:off x="707720" y="2811751"/>
            <a:ext cx="1034421" cy="124831"/>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4">
            <a:extLst>
              <a:ext uri="{FF2B5EF4-FFF2-40B4-BE49-F238E27FC236}">
                <a16:creationId xmlns:a16="http://schemas.microsoft.com/office/drawing/2014/main" id="{780FC3EB-37E7-41BD-A135-65996E926FCF}"/>
              </a:ext>
            </a:extLst>
          </p:cNvPr>
          <p:cNvGraphicFramePr>
            <a:graphicFrameLocks noGrp="1"/>
          </p:cNvGraphicFramePr>
          <p:nvPr/>
        </p:nvGraphicFramePr>
        <p:xfrm>
          <a:off x="1049910" y="3414380"/>
          <a:ext cx="10380706" cy="365760"/>
        </p:xfrm>
        <a:graphic>
          <a:graphicData uri="http://schemas.openxmlformats.org/drawingml/2006/table">
            <a:tbl>
              <a:tblPr firstRow="1" bandRow="1">
                <a:tableStyleId>{5940675A-B579-460E-94D1-54222C63F5DA}</a:tableStyleId>
              </a:tblPr>
              <a:tblGrid>
                <a:gridCol w="741479">
                  <a:extLst>
                    <a:ext uri="{9D8B030D-6E8A-4147-A177-3AD203B41FA5}">
                      <a16:colId xmlns:a16="http://schemas.microsoft.com/office/drawing/2014/main" val="360580588"/>
                    </a:ext>
                  </a:extLst>
                </a:gridCol>
                <a:gridCol w="741479">
                  <a:extLst>
                    <a:ext uri="{9D8B030D-6E8A-4147-A177-3AD203B41FA5}">
                      <a16:colId xmlns:a16="http://schemas.microsoft.com/office/drawing/2014/main" val="3932363456"/>
                    </a:ext>
                  </a:extLst>
                </a:gridCol>
                <a:gridCol w="741479">
                  <a:extLst>
                    <a:ext uri="{9D8B030D-6E8A-4147-A177-3AD203B41FA5}">
                      <a16:colId xmlns:a16="http://schemas.microsoft.com/office/drawing/2014/main" val="2002571023"/>
                    </a:ext>
                  </a:extLst>
                </a:gridCol>
                <a:gridCol w="741479">
                  <a:extLst>
                    <a:ext uri="{9D8B030D-6E8A-4147-A177-3AD203B41FA5}">
                      <a16:colId xmlns:a16="http://schemas.microsoft.com/office/drawing/2014/main" val="3953847377"/>
                    </a:ext>
                  </a:extLst>
                </a:gridCol>
                <a:gridCol w="741479">
                  <a:extLst>
                    <a:ext uri="{9D8B030D-6E8A-4147-A177-3AD203B41FA5}">
                      <a16:colId xmlns:a16="http://schemas.microsoft.com/office/drawing/2014/main" val="1504328850"/>
                    </a:ext>
                  </a:extLst>
                </a:gridCol>
                <a:gridCol w="741479">
                  <a:extLst>
                    <a:ext uri="{9D8B030D-6E8A-4147-A177-3AD203B41FA5}">
                      <a16:colId xmlns:a16="http://schemas.microsoft.com/office/drawing/2014/main" val="2323144511"/>
                    </a:ext>
                  </a:extLst>
                </a:gridCol>
                <a:gridCol w="741479">
                  <a:extLst>
                    <a:ext uri="{9D8B030D-6E8A-4147-A177-3AD203B41FA5}">
                      <a16:colId xmlns:a16="http://schemas.microsoft.com/office/drawing/2014/main" val="3557093410"/>
                    </a:ext>
                  </a:extLst>
                </a:gridCol>
                <a:gridCol w="741479">
                  <a:extLst>
                    <a:ext uri="{9D8B030D-6E8A-4147-A177-3AD203B41FA5}">
                      <a16:colId xmlns:a16="http://schemas.microsoft.com/office/drawing/2014/main" val="2938745862"/>
                    </a:ext>
                  </a:extLst>
                </a:gridCol>
                <a:gridCol w="741479">
                  <a:extLst>
                    <a:ext uri="{9D8B030D-6E8A-4147-A177-3AD203B41FA5}">
                      <a16:colId xmlns:a16="http://schemas.microsoft.com/office/drawing/2014/main" val="1612603623"/>
                    </a:ext>
                  </a:extLst>
                </a:gridCol>
                <a:gridCol w="741479">
                  <a:extLst>
                    <a:ext uri="{9D8B030D-6E8A-4147-A177-3AD203B41FA5}">
                      <a16:colId xmlns:a16="http://schemas.microsoft.com/office/drawing/2014/main" val="359873506"/>
                    </a:ext>
                  </a:extLst>
                </a:gridCol>
                <a:gridCol w="741479">
                  <a:extLst>
                    <a:ext uri="{9D8B030D-6E8A-4147-A177-3AD203B41FA5}">
                      <a16:colId xmlns:a16="http://schemas.microsoft.com/office/drawing/2014/main" val="3964663447"/>
                    </a:ext>
                  </a:extLst>
                </a:gridCol>
                <a:gridCol w="741479">
                  <a:extLst>
                    <a:ext uri="{9D8B030D-6E8A-4147-A177-3AD203B41FA5}">
                      <a16:colId xmlns:a16="http://schemas.microsoft.com/office/drawing/2014/main" val="2944118169"/>
                    </a:ext>
                  </a:extLst>
                </a:gridCol>
                <a:gridCol w="741479">
                  <a:extLst>
                    <a:ext uri="{9D8B030D-6E8A-4147-A177-3AD203B41FA5}">
                      <a16:colId xmlns:a16="http://schemas.microsoft.com/office/drawing/2014/main" val="2965910920"/>
                    </a:ext>
                  </a:extLst>
                </a:gridCol>
                <a:gridCol w="741479">
                  <a:extLst>
                    <a:ext uri="{9D8B030D-6E8A-4147-A177-3AD203B41FA5}">
                      <a16:colId xmlns:a16="http://schemas.microsoft.com/office/drawing/2014/main" val="3843459950"/>
                    </a:ext>
                  </a:extLst>
                </a:gridCol>
              </a:tblGrid>
              <a:tr h="365760">
                <a:tc>
                  <a:txBody>
                    <a:bodyPr/>
                    <a:lstStyle/>
                    <a:p>
                      <a:pPr algn="ctr"/>
                      <a:r>
                        <a:rPr lang="en-US" sz="1600" b="1" dirty="0">
                          <a:solidFill>
                            <a:schemeClr val="bg1"/>
                          </a:solidFill>
                        </a:rPr>
                        <a:t>FY20</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FY21</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FY22</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FY23</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FY24</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FY25</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FY26</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FY27</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FY28</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FY29</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FY30</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FY31</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FY32</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bg1"/>
                          </a:solidFill>
                        </a:rPr>
                        <a:t>FY33</a:t>
                      </a: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627181"/>
                  </a:ext>
                </a:extLst>
              </a:tr>
            </a:tbl>
          </a:graphicData>
        </a:graphic>
      </p:graphicFrame>
      <p:cxnSp>
        <p:nvCxnSpPr>
          <p:cNvPr id="64" name="Connector: Elbow 63">
            <a:extLst>
              <a:ext uri="{FF2B5EF4-FFF2-40B4-BE49-F238E27FC236}">
                <a16:creationId xmlns:a16="http://schemas.microsoft.com/office/drawing/2014/main" id="{835830BD-BE8B-4E29-A6E8-99E367EBF5B6}"/>
              </a:ext>
            </a:extLst>
          </p:cNvPr>
          <p:cNvCxnSpPr>
            <a:cxnSpLocks/>
          </p:cNvCxnSpPr>
          <p:nvPr/>
        </p:nvCxnSpPr>
        <p:spPr>
          <a:xfrm rot="5400000">
            <a:off x="1512070" y="2707153"/>
            <a:ext cx="1026898" cy="341557"/>
          </a:xfrm>
          <a:prstGeom prst="bentConnector3">
            <a:avLst>
              <a:gd name="adj1" fmla="val 27244"/>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0" name="Isosceles Triangle 79">
            <a:extLst>
              <a:ext uri="{FF2B5EF4-FFF2-40B4-BE49-F238E27FC236}">
                <a16:creationId xmlns:a16="http://schemas.microsoft.com/office/drawing/2014/main" id="{8FE0929D-FCBF-4915-B9D1-37A2DB10FF45}"/>
              </a:ext>
            </a:extLst>
          </p:cNvPr>
          <p:cNvSpPr/>
          <p:nvPr/>
        </p:nvSpPr>
        <p:spPr>
          <a:xfrm>
            <a:off x="5473529" y="3204543"/>
            <a:ext cx="194872" cy="151124"/>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1" name="Isosceles Triangle 80">
            <a:extLst>
              <a:ext uri="{FF2B5EF4-FFF2-40B4-BE49-F238E27FC236}">
                <a16:creationId xmlns:a16="http://schemas.microsoft.com/office/drawing/2014/main" id="{99F06685-BF33-4D55-AF8E-631EA3535C89}"/>
              </a:ext>
            </a:extLst>
          </p:cNvPr>
          <p:cNvSpPr/>
          <p:nvPr/>
        </p:nvSpPr>
        <p:spPr>
          <a:xfrm>
            <a:off x="5743115" y="3217659"/>
            <a:ext cx="194872" cy="151124"/>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2" name="TextBox 81">
            <a:extLst>
              <a:ext uri="{FF2B5EF4-FFF2-40B4-BE49-F238E27FC236}">
                <a16:creationId xmlns:a16="http://schemas.microsoft.com/office/drawing/2014/main" id="{572B97FD-F1D0-430C-9551-9D8BC03A9893}"/>
              </a:ext>
            </a:extLst>
          </p:cNvPr>
          <p:cNvSpPr txBox="1"/>
          <p:nvPr/>
        </p:nvSpPr>
        <p:spPr>
          <a:xfrm>
            <a:off x="5307505" y="2897214"/>
            <a:ext cx="529311"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PDR</a:t>
            </a:r>
          </a:p>
        </p:txBody>
      </p:sp>
      <p:sp>
        <p:nvSpPr>
          <p:cNvPr id="83" name="TextBox 82">
            <a:extLst>
              <a:ext uri="{FF2B5EF4-FFF2-40B4-BE49-F238E27FC236}">
                <a16:creationId xmlns:a16="http://schemas.microsoft.com/office/drawing/2014/main" id="{2FFD59F7-8B8B-47AE-B4D2-24F51D3195B0}"/>
              </a:ext>
            </a:extLst>
          </p:cNvPr>
          <p:cNvSpPr txBox="1"/>
          <p:nvPr/>
        </p:nvSpPr>
        <p:spPr>
          <a:xfrm>
            <a:off x="5594333" y="2630827"/>
            <a:ext cx="524503"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KDP</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C</a:t>
            </a:r>
          </a:p>
        </p:txBody>
      </p:sp>
      <p:sp>
        <p:nvSpPr>
          <p:cNvPr id="84" name="Isosceles Triangle 83">
            <a:extLst>
              <a:ext uri="{FF2B5EF4-FFF2-40B4-BE49-F238E27FC236}">
                <a16:creationId xmlns:a16="http://schemas.microsoft.com/office/drawing/2014/main" id="{F835F6AB-9413-4EE9-BAE9-FA8D0E25E0A9}"/>
              </a:ext>
            </a:extLst>
          </p:cNvPr>
          <p:cNvSpPr/>
          <p:nvPr/>
        </p:nvSpPr>
        <p:spPr>
          <a:xfrm>
            <a:off x="6618451" y="3203145"/>
            <a:ext cx="194872" cy="151124"/>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5" name="TextBox 84">
            <a:extLst>
              <a:ext uri="{FF2B5EF4-FFF2-40B4-BE49-F238E27FC236}">
                <a16:creationId xmlns:a16="http://schemas.microsoft.com/office/drawing/2014/main" id="{9F90ED72-35FC-4058-ADD8-CEC1737F7A1C}"/>
              </a:ext>
            </a:extLst>
          </p:cNvPr>
          <p:cNvSpPr txBox="1"/>
          <p:nvPr/>
        </p:nvSpPr>
        <p:spPr>
          <a:xfrm>
            <a:off x="6445511" y="2895815"/>
            <a:ext cx="532517"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CDR</a:t>
            </a:r>
          </a:p>
        </p:txBody>
      </p:sp>
      <p:sp>
        <p:nvSpPr>
          <p:cNvPr id="86" name="Isosceles Triangle 85">
            <a:extLst>
              <a:ext uri="{FF2B5EF4-FFF2-40B4-BE49-F238E27FC236}">
                <a16:creationId xmlns:a16="http://schemas.microsoft.com/office/drawing/2014/main" id="{C3E6803E-ADAD-427F-A80F-E84F50FAD4F8}"/>
              </a:ext>
            </a:extLst>
          </p:cNvPr>
          <p:cNvSpPr/>
          <p:nvPr/>
        </p:nvSpPr>
        <p:spPr>
          <a:xfrm>
            <a:off x="9105791" y="3203145"/>
            <a:ext cx="194872" cy="151124"/>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7" name="TextBox 86">
            <a:extLst>
              <a:ext uri="{FF2B5EF4-FFF2-40B4-BE49-F238E27FC236}">
                <a16:creationId xmlns:a16="http://schemas.microsoft.com/office/drawing/2014/main" id="{4F2120B4-1D13-4238-B6AC-936C0B17D68D}"/>
              </a:ext>
            </a:extLst>
          </p:cNvPr>
          <p:cNvSpPr txBox="1"/>
          <p:nvPr/>
        </p:nvSpPr>
        <p:spPr>
          <a:xfrm>
            <a:off x="8977736" y="2884314"/>
            <a:ext cx="442749"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SIR</a:t>
            </a:r>
          </a:p>
        </p:txBody>
      </p:sp>
      <p:sp>
        <p:nvSpPr>
          <p:cNvPr id="88" name="Isosceles Triangle 87">
            <a:extLst>
              <a:ext uri="{FF2B5EF4-FFF2-40B4-BE49-F238E27FC236}">
                <a16:creationId xmlns:a16="http://schemas.microsoft.com/office/drawing/2014/main" id="{B6E3F404-321C-4A67-840A-B6B87B2304D9}"/>
              </a:ext>
            </a:extLst>
          </p:cNvPr>
          <p:cNvSpPr/>
          <p:nvPr/>
        </p:nvSpPr>
        <p:spPr>
          <a:xfrm>
            <a:off x="9336992" y="3202547"/>
            <a:ext cx="194872" cy="151124"/>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0" name="TextBox 89">
            <a:extLst>
              <a:ext uri="{FF2B5EF4-FFF2-40B4-BE49-F238E27FC236}">
                <a16:creationId xmlns:a16="http://schemas.microsoft.com/office/drawing/2014/main" id="{1A9F0850-29B8-43AD-9A2C-E5D71B6E379F}"/>
              </a:ext>
            </a:extLst>
          </p:cNvPr>
          <p:cNvSpPr txBox="1"/>
          <p:nvPr/>
        </p:nvSpPr>
        <p:spPr>
          <a:xfrm>
            <a:off x="9188210" y="2615715"/>
            <a:ext cx="524503"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KDP</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D</a:t>
            </a:r>
          </a:p>
        </p:txBody>
      </p:sp>
      <p:sp>
        <p:nvSpPr>
          <p:cNvPr id="91" name="Isosceles Triangle 90">
            <a:extLst>
              <a:ext uri="{FF2B5EF4-FFF2-40B4-BE49-F238E27FC236}">
                <a16:creationId xmlns:a16="http://schemas.microsoft.com/office/drawing/2014/main" id="{1A06FEAF-DF5E-4028-AFBF-DD73F3208DD6}"/>
              </a:ext>
            </a:extLst>
          </p:cNvPr>
          <p:cNvSpPr/>
          <p:nvPr/>
        </p:nvSpPr>
        <p:spPr>
          <a:xfrm>
            <a:off x="9988181" y="3210837"/>
            <a:ext cx="194872" cy="151124"/>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2" name="TextBox 91">
            <a:extLst>
              <a:ext uri="{FF2B5EF4-FFF2-40B4-BE49-F238E27FC236}">
                <a16:creationId xmlns:a16="http://schemas.microsoft.com/office/drawing/2014/main" id="{C5910FF1-2604-4757-BE54-6897F4136B03}"/>
              </a:ext>
            </a:extLst>
          </p:cNvPr>
          <p:cNvSpPr txBox="1"/>
          <p:nvPr/>
        </p:nvSpPr>
        <p:spPr>
          <a:xfrm>
            <a:off x="9785827" y="2903507"/>
            <a:ext cx="545342" cy="33855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ORR</a:t>
            </a:r>
          </a:p>
        </p:txBody>
      </p:sp>
      <p:sp>
        <p:nvSpPr>
          <p:cNvPr id="93" name="Isosceles Triangle 92">
            <a:extLst>
              <a:ext uri="{FF2B5EF4-FFF2-40B4-BE49-F238E27FC236}">
                <a16:creationId xmlns:a16="http://schemas.microsoft.com/office/drawing/2014/main" id="{85C3E659-423F-447B-AD15-09E3B38F9E24}"/>
              </a:ext>
            </a:extLst>
          </p:cNvPr>
          <p:cNvSpPr/>
          <p:nvPr/>
        </p:nvSpPr>
        <p:spPr>
          <a:xfrm>
            <a:off x="10219383" y="3210239"/>
            <a:ext cx="194872" cy="151124"/>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4" name="TextBox 93">
            <a:extLst>
              <a:ext uri="{FF2B5EF4-FFF2-40B4-BE49-F238E27FC236}">
                <a16:creationId xmlns:a16="http://schemas.microsoft.com/office/drawing/2014/main" id="{7FE85F77-A440-41B1-9CAE-423EDB6324AE}"/>
              </a:ext>
            </a:extLst>
          </p:cNvPr>
          <p:cNvSpPr txBox="1"/>
          <p:nvPr/>
        </p:nvSpPr>
        <p:spPr>
          <a:xfrm>
            <a:off x="10070601" y="2623407"/>
            <a:ext cx="524503" cy="58477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KDP</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E</a:t>
            </a:r>
          </a:p>
        </p:txBody>
      </p:sp>
      <p:sp>
        <p:nvSpPr>
          <p:cNvPr id="113" name="TextBox 112">
            <a:extLst>
              <a:ext uri="{FF2B5EF4-FFF2-40B4-BE49-F238E27FC236}">
                <a16:creationId xmlns:a16="http://schemas.microsoft.com/office/drawing/2014/main" id="{ECA8DA83-1FCD-49DC-9D3A-E46EBAF1CFD9}"/>
              </a:ext>
            </a:extLst>
          </p:cNvPr>
          <p:cNvSpPr txBox="1"/>
          <p:nvPr/>
        </p:nvSpPr>
        <p:spPr>
          <a:xfrm>
            <a:off x="4332819" y="4029479"/>
            <a:ext cx="1409513" cy="73866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Congressional </a:t>
            </a:r>
            <a:b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b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Baseline</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lang="en-US" sz="1000" dirty="0">
                <a:solidFill>
                  <a:prstClr val="white"/>
                </a:solidFill>
                <a:latin typeface="Calibri" panose="020F0502020204030204" pitchFamily="34" charset="0"/>
                <a:cs typeface="Calibri" panose="020F0502020204030204" pitchFamily="34" charset="0"/>
              </a:rPr>
              <a:t>(Tentative)</a:t>
            </a: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cxnSp>
        <p:nvCxnSpPr>
          <p:cNvPr id="114" name="Connector: Elbow 113">
            <a:extLst>
              <a:ext uri="{FF2B5EF4-FFF2-40B4-BE49-F238E27FC236}">
                <a16:creationId xmlns:a16="http://schemas.microsoft.com/office/drawing/2014/main" id="{D42C8280-C034-4DE9-8408-03F7D174DA75}"/>
              </a:ext>
            </a:extLst>
          </p:cNvPr>
          <p:cNvCxnSpPr>
            <a:cxnSpLocks/>
          </p:cNvCxnSpPr>
          <p:nvPr/>
        </p:nvCxnSpPr>
        <p:spPr>
          <a:xfrm rot="16200000" flipV="1">
            <a:off x="4793753" y="3840601"/>
            <a:ext cx="291062" cy="270718"/>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941F3E57-E6CC-4307-B75E-BE4EE39DE115}"/>
              </a:ext>
            </a:extLst>
          </p:cNvPr>
          <p:cNvSpPr txBox="1"/>
          <p:nvPr/>
        </p:nvSpPr>
        <p:spPr>
          <a:xfrm>
            <a:off x="10540701" y="1511565"/>
            <a:ext cx="1096896"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GeoXO-I1</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Launch</a:t>
            </a:r>
          </a:p>
        </p:txBody>
      </p:sp>
      <p:cxnSp>
        <p:nvCxnSpPr>
          <p:cNvPr id="123" name="Connector: Elbow 122">
            <a:extLst>
              <a:ext uri="{FF2B5EF4-FFF2-40B4-BE49-F238E27FC236}">
                <a16:creationId xmlns:a16="http://schemas.microsoft.com/office/drawing/2014/main" id="{949BD296-EB8B-401E-8F7F-315C39D66BFA}"/>
              </a:ext>
            </a:extLst>
          </p:cNvPr>
          <p:cNvCxnSpPr>
            <a:cxnSpLocks/>
            <a:stCxn id="118" idx="2"/>
            <a:endCxn id="62" idx="0"/>
          </p:cNvCxnSpPr>
          <p:nvPr/>
        </p:nvCxnSpPr>
        <p:spPr>
          <a:xfrm rot="5400000">
            <a:off x="10315389" y="2456798"/>
            <a:ext cx="1134219" cy="413302"/>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D67C9BE-F41B-415E-9380-CF551F1B3A5F}"/>
              </a:ext>
            </a:extLst>
          </p:cNvPr>
          <p:cNvSpPr/>
          <p:nvPr/>
        </p:nvSpPr>
        <p:spPr>
          <a:xfrm>
            <a:off x="1049909" y="4718975"/>
            <a:ext cx="1516216" cy="390427"/>
          </a:xfrm>
          <a:prstGeom prst="rect">
            <a:avLst/>
          </a:prstGeom>
          <a:solidFill>
            <a:schemeClr val="accent3">
              <a:lumMod val="60000"/>
              <a:lumOff val="40000"/>
            </a:schemeClr>
          </a:solidFill>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67"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Pre-formulation</a:t>
            </a:r>
          </a:p>
        </p:txBody>
      </p:sp>
      <p:sp>
        <p:nvSpPr>
          <p:cNvPr id="52" name="Rectangle 51">
            <a:extLst>
              <a:ext uri="{FF2B5EF4-FFF2-40B4-BE49-F238E27FC236}">
                <a16:creationId xmlns:a16="http://schemas.microsoft.com/office/drawing/2014/main" id="{B065C7FA-256E-45AD-8388-E855ED281ABE}"/>
              </a:ext>
            </a:extLst>
          </p:cNvPr>
          <p:cNvSpPr/>
          <p:nvPr/>
        </p:nvSpPr>
        <p:spPr>
          <a:xfrm>
            <a:off x="2596537" y="4729155"/>
            <a:ext cx="1405479" cy="383450"/>
          </a:xfrm>
          <a:prstGeom prst="rect">
            <a:avLst/>
          </a:prstGeom>
          <a:solidFill>
            <a:schemeClr val="accent3">
              <a:lumMod val="60000"/>
              <a:lumOff val="40000"/>
            </a:schemeClr>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67"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Formulation</a:t>
            </a:r>
          </a:p>
        </p:txBody>
      </p:sp>
      <p:sp>
        <p:nvSpPr>
          <p:cNvPr id="53" name="Rectangle 52">
            <a:extLst>
              <a:ext uri="{FF2B5EF4-FFF2-40B4-BE49-F238E27FC236}">
                <a16:creationId xmlns:a16="http://schemas.microsoft.com/office/drawing/2014/main" id="{3329A7A6-485A-4A7F-997B-45CAFF79F856}"/>
              </a:ext>
            </a:extLst>
          </p:cNvPr>
          <p:cNvSpPr/>
          <p:nvPr/>
        </p:nvSpPr>
        <p:spPr>
          <a:xfrm>
            <a:off x="5589916" y="4719007"/>
            <a:ext cx="5143016" cy="411234"/>
          </a:xfrm>
          <a:prstGeom prst="rect">
            <a:avLst/>
          </a:prstGeom>
          <a:solidFill>
            <a:schemeClr val="accent3">
              <a:lumMod val="60000"/>
              <a:lumOff val="40000"/>
            </a:schemeClr>
          </a:solidFill>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67"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Implementation	</a:t>
            </a:r>
          </a:p>
        </p:txBody>
      </p:sp>
      <p:sp>
        <p:nvSpPr>
          <p:cNvPr id="6" name="Arrow: Right 5">
            <a:extLst>
              <a:ext uri="{FF2B5EF4-FFF2-40B4-BE49-F238E27FC236}">
                <a16:creationId xmlns:a16="http://schemas.microsoft.com/office/drawing/2014/main" id="{83E7B49A-F385-42F3-925C-7F9545E58DEE}"/>
              </a:ext>
            </a:extLst>
          </p:cNvPr>
          <p:cNvSpPr/>
          <p:nvPr/>
        </p:nvSpPr>
        <p:spPr>
          <a:xfrm>
            <a:off x="10756348" y="4519708"/>
            <a:ext cx="729900" cy="797749"/>
          </a:xfrm>
          <a:prstGeom prst="rightArrow">
            <a:avLst>
              <a:gd name="adj1" fmla="val 50000"/>
              <a:gd name="adj2" fmla="val 22956"/>
            </a:avLst>
          </a:prstGeom>
          <a:solidFill>
            <a:schemeClr val="accent3">
              <a:lumMod val="60000"/>
              <a:lumOff val="40000"/>
            </a:schemeClr>
          </a:solidFill>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67"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Ops</a:t>
            </a:r>
          </a:p>
        </p:txBody>
      </p:sp>
      <p:sp>
        <p:nvSpPr>
          <p:cNvPr id="55" name="Arrow: Down 54">
            <a:extLst>
              <a:ext uri="{FF2B5EF4-FFF2-40B4-BE49-F238E27FC236}">
                <a16:creationId xmlns:a16="http://schemas.microsoft.com/office/drawing/2014/main" id="{75A3B36D-7BD2-40D0-9824-2F8879C99122}"/>
              </a:ext>
            </a:extLst>
          </p:cNvPr>
          <p:cNvSpPr/>
          <p:nvPr/>
        </p:nvSpPr>
        <p:spPr>
          <a:xfrm>
            <a:off x="4417394" y="2130623"/>
            <a:ext cx="356215" cy="507285"/>
          </a:xfrm>
          <a:prstGeom prst="downArrow">
            <a:avLst/>
          </a:prstGeom>
          <a:solidFill>
            <a:schemeClr val="tx1"/>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56" name="TextBox 55">
            <a:extLst>
              <a:ext uri="{FF2B5EF4-FFF2-40B4-BE49-F238E27FC236}">
                <a16:creationId xmlns:a16="http://schemas.microsoft.com/office/drawing/2014/main" id="{B23982AC-D5B8-4A25-B43A-259FB04FBEA7}"/>
              </a:ext>
            </a:extLst>
          </p:cNvPr>
          <p:cNvSpPr txBox="1"/>
          <p:nvPr/>
        </p:nvSpPr>
        <p:spPr>
          <a:xfrm>
            <a:off x="3799247" y="1658509"/>
            <a:ext cx="17459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srgbClr val="66FF66"/>
                </a:solidFill>
                <a:effectLst/>
                <a:uLnTx/>
                <a:uFillTx/>
                <a:latin typeface="Calibri" panose="020F0502020204030204" pitchFamily="34" charset="0"/>
                <a:cs typeface="Calibri" panose="020F0502020204030204" pitchFamily="34" charset="0"/>
                <a:sym typeface="Arial"/>
              </a:rPr>
              <a:t>We are here</a:t>
            </a:r>
          </a:p>
        </p:txBody>
      </p:sp>
      <p:sp>
        <p:nvSpPr>
          <p:cNvPr id="57" name="TextBox 56">
            <a:extLst>
              <a:ext uri="{FF2B5EF4-FFF2-40B4-BE49-F238E27FC236}">
                <a16:creationId xmlns:a16="http://schemas.microsoft.com/office/drawing/2014/main" id="{61409496-4661-4849-A280-FB2AB0D6E8E9}"/>
              </a:ext>
            </a:extLst>
          </p:cNvPr>
          <p:cNvSpPr txBox="1"/>
          <p:nvPr/>
        </p:nvSpPr>
        <p:spPr>
          <a:xfrm>
            <a:off x="3575398" y="2653357"/>
            <a:ext cx="904414" cy="830997"/>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Contract</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Awards</a:t>
            </a:r>
          </a:p>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58" name="Isosceles Triangle 57">
            <a:extLst>
              <a:ext uri="{FF2B5EF4-FFF2-40B4-BE49-F238E27FC236}">
                <a16:creationId xmlns:a16="http://schemas.microsoft.com/office/drawing/2014/main" id="{326CC69D-2CC7-416F-B15F-607BDD5BBD04}"/>
              </a:ext>
            </a:extLst>
          </p:cNvPr>
          <p:cNvSpPr/>
          <p:nvPr/>
        </p:nvSpPr>
        <p:spPr>
          <a:xfrm rot="10800000">
            <a:off x="3609613" y="3222090"/>
            <a:ext cx="194872" cy="1511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6">
            <a:extLst>
              <a:ext uri="{FF2B5EF4-FFF2-40B4-BE49-F238E27FC236}">
                <a16:creationId xmlns:a16="http://schemas.microsoft.com/office/drawing/2014/main" id="{6524D688-298B-4AEC-981D-CF712C8382C0}"/>
              </a:ext>
            </a:extLst>
          </p:cNvPr>
          <p:cNvSpPr/>
          <p:nvPr/>
        </p:nvSpPr>
        <p:spPr>
          <a:xfrm>
            <a:off x="3736886" y="3246953"/>
            <a:ext cx="722378" cy="75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59" name="Isosceles Triangle 58">
            <a:extLst>
              <a:ext uri="{FF2B5EF4-FFF2-40B4-BE49-F238E27FC236}">
                <a16:creationId xmlns:a16="http://schemas.microsoft.com/office/drawing/2014/main" id="{F39014B4-37C8-47FA-9E46-F9937CCA82BB}"/>
              </a:ext>
            </a:extLst>
          </p:cNvPr>
          <p:cNvSpPr/>
          <p:nvPr/>
        </p:nvSpPr>
        <p:spPr>
          <a:xfrm>
            <a:off x="4332644" y="3212226"/>
            <a:ext cx="194872" cy="1511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2" name="Isosceles Triangle 61">
            <a:extLst>
              <a:ext uri="{FF2B5EF4-FFF2-40B4-BE49-F238E27FC236}">
                <a16:creationId xmlns:a16="http://schemas.microsoft.com/office/drawing/2014/main" id="{1ED49C37-A0C6-4494-814C-AB37C1FCEC7A}"/>
              </a:ext>
            </a:extLst>
          </p:cNvPr>
          <p:cNvSpPr/>
          <p:nvPr/>
        </p:nvSpPr>
        <p:spPr>
          <a:xfrm>
            <a:off x="10578411" y="3230559"/>
            <a:ext cx="194872" cy="151124"/>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0" name="TextBox 59">
            <a:extLst>
              <a:ext uri="{FF2B5EF4-FFF2-40B4-BE49-F238E27FC236}">
                <a16:creationId xmlns:a16="http://schemas.microsoft.com/office/drawing/2014/main" id="{E267A107-210F-4A33-9B99-A5F97840A834}"/>
              </a:ext>
            </a:extLst>
          </p:cNvPr>
          <p:cNvSpPr txBox="1"/>
          <p:nvPr/>
        </p:nvSpPr>
        <p:spPr>
          <a:xfrm>
            <a:off x="4433890" y="5556755"/>
            <a:ext cx="3547766" cy="830997"/>
          </a:xfrm>
          <a:prstGeom prst="rect">
            <a:avLst/>
          </a:prstGeom>
          <a:noFill/>
        </p:spPr>
        <p:txBody>
          <a:bodyPr wrap="none" rtlCol="0">
            <a:spAutoFit/>
          </a:bodyPr>
          <a:lstStyle/>
          <a:p>
            <a:pPr marL="285750" marR="0" lvl="0" indent="-285750" defTabSz="914377" rtl="0" eaLnBrk="1" fontAlgn="auto" latinLnBrk="0" hangingPunct="1">
              <a:lnSpc>
                <a:spcPct val="100000"/>
              </a:lnSpc>
              <a:spcBef>
                <a:spcPts val="0"/>
              </a:spcBef>
              <a:spcAft>
                <a:spcPts val="0"/>
              </a:spcAft>
              <a:buClr>
                <a:srgbClr val="00FF00"/>
              </a:buClr>
              <a:buSzTx/>
              <a:buFont typeface="Wingdings" panose="05000000000000000000" pitchFamily="2" charset="2"/>
              <a:buChar char="ü"/>
              <a:tabLst/>
              <a:defRPr/>
            </a:pPr>
            <a:r>
              <a:rPr kumimoji="0" lang="en-US" sz="16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Ocean Color: BAE Systems</a:t>
            </a:r>
          </a:p>
          <a:p>
            <a:pPr marL="285750" marR="0" lvl="0" indent="-285750" defTabSz="914377" rtl="0" eaLnBrk="1" fontAlgn="auto" latinLnBrk="0" hangingPunct="1">
              <a:lnSpc>
                <a:spcPct val="100000"/>
              </a:lnSpc>
              <a:spcBef>
                <a:spcPts val="0"/>
              </a:spcBef>
              <a:spcAft>
                <a:spcPts val="0"/>
              </a:spcAft>
              <a:buClr>
                <a:srgbClr val="00FF00"/>
              </a:buClr>
              <a:buSzTx/>
              <a:buFont typeface="Wingdings" panose="05000000000000000000" pitchFamily="2" charset="2"/>
              <a:buChar char="ü"/>
              <a:tabLst/>
              <a:defRPr/>
            </a:pPr>
            <a:r>
              <a:rPr kumimoji="0" lang="en-US" sz="16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Spacecraft: </a:t>
            </a:r>
            <a:r>
              <a:rPr lang="en-US" sz="1600" dirty="0">
                <a:solidFill>
                  <a:schemeClr val="bg1"/>
                </a:solidFill>
                <a:latin typeface="Calibri" panose="020F0502020204030204" pitchFamily="34" charset="0"/>
                <a:cs typeface="Calibri" panose="020F0502020204030204" pitchFamily="34" charset="0"/>
              </a:rPr>
              <a:t>Lockheed Martin</a:t>
            </a:r>
          </a:p>
          <a:p>
            <a:pPr marL="285750" indent="-285750" defTabSz="914377">
              <a:buClr>
                <a:srgbClr val="00FF00"/>
              </a:buClr>
              <a:buFont typeface="Wingdings" panose="05000000000000000000" pitchFamily="2" charset="2"/>
              <a:buChar char="ü"/>
              <a:defRPr/>
            </a:pPr>
            <a:r>
              <a:rPr kumimoji="0" lang="en-US" sz="16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Lightning Mapper: Lockheed Martin</a:t>
            </a:r>
          </a:p>
        </p:txBody>
      </p:sp>
      <p:sp>
        <p:nvSpPr>
          <p:cNvPr id="61" name="TextBox 60">
            <a:extLst>
              <a:ext uri="{FF2B5EF4-FFF2-40B4-BE49-F238E27FC236}">
                <a16:creationId xmlns:a16="http://schemas.microsoft.com/office/drawing/2014/main" id="{9B62BB9F-1788-4159-A981-C8B1587F6C40}"/>
              </a:ext>
            </a:extLst>
          </p:cNvPr>
          <p:cNvSpPr txBox="1"/>
          <p:nvPr/>
        </p:nvSpPr>
        <p:spPr>
          <a:xfrm>
            <a:off x="1730137" y="5313859"/>
            <a:ext cx="2762295" cy="1077218"/>
          </a:xfrm>
          <a:prstGeom prst="rect">
            <a:avLst/>
          </a:prstGeom>
          <a:noFill/>
        </p:spPr>
        <p:txBody>
          <a:bodyPr wrap="none" rtlCol="0">
            <a:spAutoFit/>
          </a:bodyPr>
          <a:lstStyle/>
          <a:p>
            <a:pPr marL="0" marR="0" lvl="0" indent="0"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Implementation contracts:</a:t>
            </a:r>
          </a:p>
          <a:p>
            <a:pPr marL="285750" marR="0" lvl="0" indent="-285750" defTabSz="914377" rtl="0" eaLnBrk="1" fontAlgn="auto" latinLnBrk="0" hangingPunct="1">
              <a:lnSpc>
                <a:spcPct val="100000"/>
              </a:lnSpc>
              <a:spcBef>
                <a:spcPts val="0"/>
              </a:spcBef>
              <a:spcAft>
                <a:spcPts val="0"/>
              </a:spcAft>
              <a:buClr>
                <a:srgbClr val="00FF00"/>
              </a:buClr>
              <a:buSzTx/>
              <a:buFont typeface="Wingdings" panose="05000000000000000000" pitchFamily="2" charset="2"/>
              <a:buChar char="ü"/>
              <a:tabLst/>
              <a:defRPr/>
            </a:pPr>
            <a:r>
              <a:rPr lang="en-US" sz="1600" dirty="0">
                <a:solidFill>
                  <a:schemeClr val="bg1"/>
                </a:solidFill>
                <a:latin typeface="Calibri" panose="020F0502020204030204" pitchFamily="34" charset="0"/>
                <a:cs typeface="Calibri" panose="020F0502020204030204" pitchFamily="34" charset="0"/>
              </a:rPr>
              <a:t>Imager: L3Harris</a:t>
            </a:r>
          </a:p>
          <a:p>
            <a:pPr marL="285750" marR="0" lvl="0" indent="-285750" defTabSz="914377" rtl="0" eaLnBrk="1" fontAlgn="auto" latinLnBrk="0" hangingPunct="1">
              <a:lnSpc>
                <a:spcPct val="100000"/>
              </a:lnSpc>
              <a:spcBef>
                <a:spcPts val="0"/>
              </a:spcBef>
              <a:spcAft>
                <a:spcPts val="0"/>
              </a:spcAft>
              <a:buClr>
                <a:srgbClr val="00FF00"/>
              </a:buClr>
              <a:buSzTx/>
              <a:buFont typeface="Wingdings" panose="05000000000000000000" pitchFamily="2" charset="2"/>
              <a:buChar char="ü"/>
              <a:tabLst/>
              <a:defRPr/>
            </a:pPr>
            <a:r>
              <a:rPr kumimoji="0" lang="en-US" sz="16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Sounder: BAE Systems</a:t>
            </a:r>
          </a:p>
          <a:p>
            <a:pPr marL="285750" marR="0" lvl="0" indent="-285750" defTabSz="914377" rtl="0" eaLnBrk="1" fontAlgn="auto" latinLnBrk="0" hangingPunct="1">
              <a:lnSpc>
                <a:spcPct val="100000"/>
              </a:lnSpc>
              <a:spcBef>
                <a:spcPts val="0"/>
              </a:spcBef>
              <a:spcAft>
                <a:spcPts val="0"/>
              </a:spcAft>
              <a:buClr>
                <a:srgbClr val="00FF00"/>
              </a:buClr>
              <a:buSzTx/>
              <a:buFont typeface="Wingdings" panose="05000000000000000000" pitchFamily="2" charset="2"/>
              <a:buChar char="ü"/>
              <a:tabLst/>
              <a:defRPr/>
            </a:pPr>
            <a:r>
              <a:rPr lang="en-US" sz="1600" dirty="0" err="1">
                <a:solidFill>
                  <a:schemeClr val="bg1"/>
                </a:solidFill>
                <a:latin typeface="Calibri" panose="020F0502020204030204" pitchFamily="34" charset="0"/>
                <a:cs typeface="Calibri" panose="020F0502020204030204" pitchFamily="34" charset="0"/>
              </a:rPr>
              <a:t>Atmo</a:t>
            </a:r>
            <a:r>
              <a:rPr lang="en-US" sz="1600" dirty="0">
                <a:solidFill>
                  <a:schemeClr val="bg1"/>
                </a:solidFill>
                <a:latin typeface="Calibri" panose="020F0502020204030204" pitchFamily="34" charset="0"/>
                <a:cs typeface="Calibri" panose="020F0502020204030204" pitchFamily="34" charset="0"/>
              </a:rPr>
              <a:t>. Comp.: BAE Systems</a:t>
            </a:r>
            <a:endParaRPr kumimoji="0" lang="en-US" sz="16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endParaRPr>
          </a:p>
        </p:txBody>
      </p:sp>
      <p:sp>
        <p:nvSpPr>
          <p:cNvPr id="10" name="Right Triangle 9">
            <a:extLst>
              <a:ext uri="{FF2B5EF4-FFF2-40B4-BE49-F238E27FC236}">
                <a16:creationId xmlns:a16="http://schemas.microsoft.com/office/drawing/2014/main" id="{1CA38D50-6E45-4A89-B007-8AB6E4D44CC4}"/>
              </a:ext>
            </a:extLst>
          </p:cNvPr>
          <p:cNvSpPr/>
          <p:nvPr/>
        </p:nvSpPr>
        <p:spPr>
          <a:xfrm>
            <a:off x="4002016" y="4736390"/>
            <a:ext cx="1466302" cy="373095"/>
          </a:xfrm>
          <a:prstGeom prst="rtTriangle">
            <a:avLst/>
          </a:prstGeom>
          <a:solidFill>
            <a:srgbClr val="ACD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Triangle 65">
            <a:extLst>
              <a:ext uri="{FF2B5EF4-FFF2-40B4-BE49-F238E27FC236}">
                <a16:creationId xmlns:a16="http://schemas.microsoft.com/office/drawing/2014/main" id="{FE0EF38C-8348-4AAA-AF78-5DEC3255D8B5}"/>
              </a:ext>
            </a:extLst>
          </p:cNvPr>
          <p:cNvSpPr/>
          <p:nvPr/>
        </p:nvSpPr>
        <p:spPr>
          <a:xfrm flipH="1" flipV="1">
            <a:off x="4032427" y="4721857"/>
            <a:ext cx="1574956" cy="398110"/>
          </a:xfrm>
          <a:prstGeom prst="rtTriangle">
            <a:avLst/>
          </a:prstGeom>
          <a:solidFill>
            <a:srgbClr val="ACD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1BD4ACB-F5A1-4886-9E1B-41355CEF7D41}"/>
              </a:ext>
            </a:extLst>
          </p:cNvPr>
          <p:cNvSpPr>
            <a:spLocks noGrp="1"/>
          </p:cNvSpPr>
          <p:nvPr>
            <p:ph type="sldNum" sz="quarter" idx="12"/>
          </p:nvPr>
        </p:nvSpPr>
        <p:spPr/>
        <p:txBody>
          <a:bodyPr/>
          <a:lstStyle/>
          <a:p>
            <a:r>
              <a:rPr lang="en-US" dirty="0"/>
              <a:t> </a:t>
            </a:r>
          </a:p>
        </p:txBody>
      </p:sp>
    </p:spTree>
    <p:extLst>
      <p:ext uri="{BB962C8B-B14F-4D97-AF65-F5344CB8AC3E}">
        <p14:creationId xmlns:p14="http://schemas.microsoft.com/office/powerpoint/2010/main" val="3855422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610600" y="6356351"/>
            <a:ext cx="2057400" cy="365125"/>
          </a:xfrm>
        </p:spPr>
        <p:txBody>
          <a:bodyPr/>
          <a:lstStyle/>
          <a:p>
            <a:pPr algn="r" defTabSz="457200">
              <a:buClrTx/>
              <a:defRPr/>
            </a:pPr>
            <a:r>
              <a:rPr lang="en-US" sz="1200" kern="1200" dirty="0">
                <a:solidFill>
                  <a:prstClr val="white"/>
                </a:solidFill>
                <a:ea typeface="+mn-ea"/>
                <a:cs typeface="+mn-cs"/>
              </a:rPr>
              <a:t> </a:t>
            </a:r>
          </a:p>
        </p:txBody>
      </p:sp>
      <p:sp>
        <p:nvSpPr>
          <p:cNvPr id="4" name="TextBox 3"/>
          <p:cNvSpPr txBox="1"/>
          <p:nvPr/>
        </p:nvSpPr>
        <p:spPr>
          <a:xfrm>
            <a:off x="1330221" y="311742"/>
            <a:ext cx="9337779" cy="707886"/>
          </a:xfrm>
          <a:prstGeom prst="rect">
            <a:avLst/>
          </a:prstGeom>
          <a:noFill/>
        </p:spPr>
        <p:txBody>
          <a:bodyPr wrap="square" rtlCol="0">
            <a:spAutoFit/>
          </a:bodyPr>
          <a:lstStyle/>
          <a:p>
            <a:pPr algn="ctr" defTabSz="457200">
              <a:buClrTx/>
              <a:defRPr/>
            </a:pPr>
            <a:r>
              <a:rPr lang="en-US" sz="4000" b="1" kern="1200" dirty="0">
                <a:solidFill>
                  <a:prstClr val="white"/>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GeoXO Recent Progress</a:t>
            </a:r>
            <a:endParaRPr lang="en-US" sz="4000" b="1" i="1" kern="1200" dirty="0">
              <a:solidFill>
                <a:prstClr val="white"/>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22" name="Content Placeholder 2">
            <a:extLst>
              <a:ext uri="{FF2B5EF4-FFF2-40B4-BE49-F238E27FC236}">
                <a16:creationId xmlns:a16="http://schemas.microsoft.com/office/drawing/2014/main" id="{91EF7E4B-7CCA-43E2-90FB-96B39A8C955F}"/>
              </a:ext>
            </a:extLst>
          </p:cNvPr>
          <p:cNvSpPr txBox="1">
            <a:spLocks/>
          </p:cNvSpPr>
          <p:nvPr/>
        </p:nvSpPr>
        <p:spPr>
          <a:xfrm>
            <a:off x="607440" y="1350108"/>
            <a:ext cx="6878505" cy="500624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Implementation developers selected:</a:t>
            </a:r>
          </a:p>
          <a:p>
            <a:pPr marL="628650" lvl="1"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Ocean Color instrument announced May 2024: BAE</a:t>
            </a:r>
          </a:p>
          <a:p>
            <a:pPr marL="628650" lvl="1"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Spacecraft announced June 2024: Lockheed Martin</a:t>
            </a:r>
          </a:p>
          <a:p>
            <a:pPr marL="628650" lvl="1"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Lightning Mapper announced Sep 2024: Lockheed Martin</a:t>
            </a:r>
          </a:p>
          <a:p>
            <a:pPr marL="228600"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System Requirements/System Definition Review (SRR/SDR) completed for Sounder (July 2024)</a:t>
            </a:r>
          </a:p>
          <a:p>
            <a:pPr marL="628650" lvl="1"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OCX, ACX, and Spacecraft SRR/SDRs upcoming in Oct/Nov</a:t>
            </a:r>
          </a:p>
          <a:p>
            <a:pPr marL="228600"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Preparing for Program Mission Definition Review Dec 2024</a:t>
            </a:r>
          </a:p>
          <a:p>
            <a:pPr marL="628650" lvl="1"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KDP-B planned in February 2025</a:t>
            </a:r>
          </a:p>
          <a:p>
            <a:pPr marL="228600"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User engagement, advocacy, readiness activities underway </a:t>
            </a:r>
          </a:p>
          <a:p>
            <a:pPr marL="628650" lvl="1"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Weather, Water, Air, and Fire Symposiums – 3Q/4Q CY24</a:t>
            </a:r>
          </a:p>
          <a:p>
            <a:pPr marL="628650" lvl="1"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Congressional staff briefing on Water (</a:t>
            </a:r>
            <a:r>
              <a:rPr lang="en-US" sz="2000" dirty="0" err="1">
                <a:solidFill>
                  <a:schemeClr val="bg1">
                    <a:lumMod val="95000"/>
                  </a:schemeClr>
                </a:solidFill>
                <a:latin typeface="Calibri" panose="020F0502020204030204" pitchFamily="34" charset="0"/>
                <a:cs typeface="Calibri" panose="020F0502020204030204" pitchFamily="34" charset="0"/>
              </a:rPr>
              <a:t>ie</a:t>
            </a:r>
            <a:r>
              <a:rPr lang="en-US" sz="2000" dirty="0">
                <a:solidFill>
                  <a:schemeClr val="bg1">
                    <a:lumMod val="95000"/>
                  </a:schemeClr>
                </a:solidFill>
                <a:latin typeface="Calibri" panose="020F0502020204030204" pitchFamily="34" charset="0"/>
                <a:cs typeface="Calibri" panose="020F0502020204030204" pitchFamily="34" charset="0"/>
              </a:rPr>
              <a:t> OCX applications) Sep 2024; staff briefing on Air planned in late Oct (tbc)</a:t>
            </a:r>
          </a:p>
          <a:p>
            <a:pPr marL="628650" lvl="1" indent="-228600">
              <a:spcBef>
                <a:spcPts val="300"/>
              </a:spcBef>
              <a:buClr>
                <a:schemeClr val="bg1"/>
              </a:buClr>
              <a:buFont typeface="Arial" panose="020B0604020202020204" pitchFamily="34" charset="0"/>
              <a:buChar char="•"/>
              <a:defRPr/>
            </a:pPr>
            <a:r>
              <a:rPr lang="en-US" sz="2000" dirty="0">
                <a:solidFill>
                  <a:schemeClr val="bg1">
                    <a:lumMod val="95000"/>
                  </a:schemeClr>
                </a:solidFill>
                <a:latin typeface="Calibri" panose="020F0502020204030204" pitchFamily="34" charset="0"/>
                <a:cs typeface="Calibri" panose="020F0502020204030204" pitchFamily="34" charset="0"/>
              </a:rPr>
              <a:t>Quarterly constituents briefings – next on Oct 30</a:t>
            </a:r>
            <a:r>
              <a:rPr lang="en-US" sz="2000" baseline="30000" dirty="0">
                <a:solidFill>
                  <a:schemeClr val="bg1">
                    <a:lumMod val="95000"/>
                  </a:schemeClr>
                </a:solidFill>
                <a:latin typeface="Calibri" panose="020F0502020204030204" pitchFamily="34" charset="0"/>
                <a:cs typeface="Calibri" panose="020F0502020204030204" pitchFamily="34" charset="0"/>
              </a:rPr>
              <a:t>th</a:t>
            </a:r>
            <a:r>
              <a:rPr lang="en-US" sz="2000" dirty="0">
                <a:solidFill>
                  <a:schemeClr val="bg1">
                    <a:lumMod val="95000"/>
                  </a:schemeClr>
                </a:solidFill>
                <a:latin typeface="Calibri" panose="020F0502020204030204" pitchFamily="34" charset="0"/>
                <a:cs typeface="Calibri" panose="020F0502020204030204" pitchFamily="34" charset="0"/>
              </a:rPr>
              <a:t> </a:t>
            </a:r>
          </a:p>
          <a:p>
            <a:pPr marL="228600" indent="-228600">
              <a:spcBef>
                <a:spcPts val="300"/>
              </a:spcBef>
              <a:buClr>
                <a:schemeClr val="bg1"/>
              </a:buClr>
              <a:buFont typeface="Arial" panose="020B0604020202020204" pitchFamily="34" charset="0"/>
              <a:buChar char="•"/>
              <a:defRPr/>
            </a:pPr>
            <a:endParaRPr lang="en-US" sz="1800" dirty="0">
              <a:solidFill>
                <a:schemeClr val="bg1">
                  <a:lumMod val="95000"/>
                </a:schemeClr>
              </a:solidFill>
              <a:latin typeface="Calibri" panose="020F0502020204030204" pitchFamily="34" charset="0"/>
              <a:cs typeface="Calibri" panose="020F0502020204030204" pitchFamily="34" charset="0"/>
            </a:endParaRPr>
          </a:p>
          <a:p>
            <a:pPr marL="228600" indent="-228600">
              <a:spcBef>
                <a:spcPts val="300"/>
              </a:spcBef>
              <a:buClr>
                <a:schemeClr val="bg1"/>
              </a:buClr>
              <a:buFont typeface="Arial" panose="020B0604020202020204" pitchFamily="34" charset="0"/>
              <a:buChar char="•"/>
              <a:defRPr/>
            </a:pPr>
            <a:endParaRPr lang="en-US" sz="1800" dirty="0">
              <a:solidFill>
                <a:schemeClr val="bg1">
                  <a:lumMod val="95000"/>
                </a:schemeClr>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0B7F5DD1-BBF5-45EE-9234-4465FDEC8E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10" y="254933"/>
            <a:ext cx="1286011" cy="993736"/>
          </a:xfrm>
          <a:prstGeom prst="rect">
            <a:avLst/>
          </a:prstGeom>
        </p:spPr>
      </p:pic>
      <p:pic>
        <p:nvPicPr>
          <p:cNvPr id="10" name="Picture 2">
            <a:extLst>
              <a:ext uri="{FF2B5EF4-FFF2-40B4-BE49-F238E27FC236}">
                <a16:creationId xmlns:a16="http://schemas.microsoft.com/office/drawing/2014/main" id="{AF02290E-F9E2-4B0C-9BC7-8BCF710F7AF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1424" y="1309079"/>
            <a:ext cx="4131339" cy="23242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2289D7-5CC9-4A0F-91D5-17C8E327FDEF}"/>
              </a:ext>
            </a:extLst>
          </p:cNvPr>
          <p:cNvSpPr txBox="1"/>
          <p:nvPr/>
        </p:nvSpPr>
        <p:spPr>
          <a:xfrm>
            <a:off x="7591425" y="3611417"/>
            <a:ext cx="4271729" cy="307777"/>
          </a:xfrm>
          <a:prstGeom prst="rect">
            <a:avLst/>
          </a:prstGeom>
          <a:noFill/>
        </p:spPr>
        <p:txBody>
          <a:bodyPr wrap="square" rtlCol="0">
            <a:spAutoFit/>
          </a:bodyPr>
          <a:lstStyle/>
          <a:p>
            <a:r>
              <a:rPr lang="en-US" i="1" dirty="0">
                <a:solidFill>
                  <a:schemeClr val="bg1"/>
                </a:solidFill>
                <a:latin typeface="Calibri" panose="020F0502020204030204" pitchFamily="34" charset="0"/>
                <a:cs typeface="Calibri" panose="020F0502020204030204" pitchFamily="34" charset="0"/>
              </a:rPr>
              <a:t>Lockheed concept of GeoXO spacecraft and constellation</a:t>
            </a:r>
            <a:endParaRPr lang="en-US" i="1" dirty="0">
              <a:solidFill>
                <a:schemeClr val="accent6">
                  <a:lumMod val="40000"/>
                  <a:lumOff val="60000"/>
                </a:schemeClr>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B6BDDE5B-56CC-45DE-93A9-7F8668E40608}"/>
              </a:ext>
            </a:extLst>
          </p:cNvPr>
          <p:cNvPicPr>
            <a:picLocks noChangeAspect="1"/>
          </p:cNvPicPr>
          <p:nvPr/>
        </p:nvPicPr>
        <p:blipFill>
          <a:blip r:embed="rId5"/>
          <a:stretch>
            <a:fillRect/>
          </a:stretch>
        </p:blipFill>
        <p:spPr>
          <a:xfrm>
            <a:off x="7591425" y="3975833"/>
            <a:ext cx="4131338" cy="2323878"/>
          </a:xfrm>
          <a:prstGeom prst="rect">
            <a:avLst/>
          </a:prstGeom>
          <a:ln>
            <a:solidFill>
              <a:schemeClr val="tx1">
                <a:lumMod val="50000"/>
                <a:lumOff val="50000"/>
              </a:schemeClr>
            </a:solidFill>
          </a:ln>
        </p:spPr>
      </p:pic>
    </p:spTree>
    <p:extLst>
      <p:ext uri="{BB962C8B-B14F-4D97-AF65-F5344CB8AC3E}">
        <p14:creationId xmlns:p14="http://schemas.microsoft.com/office/powerpoint/2010/main" val="1405880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0173"/>
            <a:ext cx="8534400" cy="731520"/>
          </a:xfrm>
        </p:spPr>
        <p:txBody>
          <a:bodyPr/>
          <a:lstStyle/>
          <a:p>
            <a:pPr algn="ctr"/>
            <a:r>
              <a:rPr lang="en-US" sz="4000" b="1" dirty="0">
                <a:solidFill>
                  <a:schemeClr val="bg1"/>
                </a:solidFill>
              </a:rPr>
              <a:t>GeoXO Budget Update</a:t>
            </a:r>
          </a:p>
        </p:txBody>
      </p:sp>
      <p:sp>
        <p:nvSpPr>
          <p:cNvPr id="3" name="Content Placeholder 2"/>
          <p:cNvSpPr>
            <a:spLocks noGrp="1"/>
          </p:cNvSpPr>
          <p:nvPr>
            <p:ph idx="1"/>
          </p:nvPr>
        </p:nvSpPr>
        <p:spPr>
          <a:xfrm>
            <a:off x="601288" y="1087120"/>
            <a:ext cx="11107782" cy="5437052"/>
          </a:xfrm>
        </p:spPr>
        <p:txBody>
          <a:bodyPr>
            <a:noAutofit/>
          </a:bodyPr>
          <a:lstStyle/>
          <a:p>
            <a:pPr marL="57148" indent="-171446" defTabSz="685783" fontAlgn="base">
              <a:lnSpc>
                <a:spcPct val="110000"/>
              </a:lnSpc>
              <a:spcBef>
                <a:spcPts val="0"/>
              </a:spcBef>
              <a:spcAft>
                <a:spcPct val="0"/>
              </a:spcAft>
              <a:buClr>
                <a:schemeClr val="bg1"/>
              </a:buClr>
              <a:buSzPct val="100000"/>
              <a:defRPr/>
            </a:pPr>
            <a:r>
              <a:rPr lang="en-US" sz="2000" dirty="0">
                <a:solidFill>
                  <a:schemeClr val="bg1"/>
                </a:solidFill>
                <a:cs typeface="Calibri" panose="020F0502020204030204" pitchFamily="34" charset="0"/>
              </a:rPr>
              <a:t>Program FY24 funding was below baseline funding profile; expectation is FY25 will also be low:</a:t>
            </a:r>
          </a:p>
          <a:p>
            <a:pPr lvl="1" indent="-401638" defTabSz="685783" fontAlgn="base">
              <a:lnSpc>
                <a:spcPct val="110000"/>
              </a:lnSpc>
              <a:spcBef>
                <a:spcPts val="0"/>
              </a:spcBef>
              <a:spcAft>
                <a:spcPct val="0"/>
              </a:spcAft>
              <a:buClr>
                <a:schemeClr val="bg1"/>
              </a:buClr>
              <a:defRPr/>
            </a:pPr>
            <a:r>
              <a:rPr lang="en-US" sz="1800" dirty="0">
                <a:solidFill>
                  <a:schemeClr val="bg1"/>
                </a:solidFill>
                <a:cs typeface="Calibri" panose="020F0502020204030204" pitchFamily="34" charset="0"/>
              </a:rPr>
              <a:t>FY24 enacted budget ($285M vs MS2 baseline $417M) </a:t>
            </a:r>
          </a:p>
          <a:p>
            <a:pPr lvl="1" indent="-401638" defTabSz="685783" fontAlgn="base">
              <a:lnSpc>
                <a:spcPct val="110000"/>
              </a:lnSpc>
              <a:spcBef>
                <a:spcPts val="0"/>
              </a:spcBef>
              <a:spcAft>
                <a:spcPct val="0"/>
              </a:spcAft>
              <a:buClr>
                <a:schemeClr val="bg1"/>
              </a:buClr>
              <a:defRPr/>
            </a:pPr>
            <a:r>
              <a:rPr lang="en-US" sz="1800" dirty="0">
                <a:solidFill>
                  <a:schemeClr val="bg1"/>
                </a:solidFill>
                <a:cs typeface="Calibri" panose="020F0502020204030204" pitchFamily="34" charset="0"/>
              </a:rPr>
              <a:t>FY25 began with a Continuing Resolution (limiting program to $285M); program directed to plan to Senate ‘mark’ of $625M (vs President’s Budget $798M)</a:t>
            </a:r>
          </a:p>
          <a:p>
            <a:pPr marL="173038" indent="-173038" defTabSz="685783" fontAlgn="base">
              <a:lnSpc>
                <a:spcPct val="110000"/>
              </a:lnSpc>
              <a:spcBef>
                <a:spcPts val="0"/>
              </a:spcBef>
              <a:spcAft>
                <a:spcPct val="0"/>
              </a:spcAft>
              <a:buClr>
                <a:schemeClr val="bg1"/>
              </a:buClr>
              <a:buSzPct val="100000"/>
              <a:defRPr/>
            </a:pPr>
            <a:r>
              <a:rPr lang="en-US" sz="2000" dirty="0">
                <a:solidFill>
                  <a:schemeClr val="bg1"/>
                </a:solidFill>
                <a:cs typeface="Calibri" panose="020F0502020204030204" pitchFamily="34" charset="0"/>
              </a:rPr>
              <a:t>Program is replanning work to meet lower FY24/25 funding:</a:t>
            </a:r>
          </a:p>
          <a:p>
            <a:pPr lvl="1" indent="-457200" defTabSz="685783" fontAlgn="base">
              <a:lnSpc>
                <a:spcPct val="110000"/>
              </a:lnSpc>
              <a:spcBef>
                <a:spcPts val="0"/>
              </a:spcBef>
              <a:spcAft>
                <a:spcPct val="0"/>
              </a:spcAft>
              <a:buClr>
                <a:schemeClr val="bg1"/>
              </a:buClr>
              <a:defRPr/>
            </a:pPr>
            <a:r>
              <a:rPr lang="en-US" sz="1800" dirty="0">
                <a:solidFill>
                  <a:schemeClr val="bg1"/>
                </a:solidFill>
                <a:cs typeface="Calibri" panose="020F0502020204030204" pitchFamily="34" charset="0"/>
              </a:rPr>
              <a:t>Work on instruments/satellites with later launch dates (2035+) is being deferred:</a:t>
            </a:r>
          </a:p>
          <a:p>
            <a:pPr lvl="2" indent="-457200" defTabSz="685783" fontAlgn="base">
              <a:lnSpc>
                <a:spcPct val="110000"/>
              </a:lnSpc>
              <a:spcBef>
                <a:spcPts val="0"/>
              </a:spcBef>
              <a:spcAft>
                <a:spcPct val="0"/>
              </a:spcAft>
              <a:buClr>
                <a:schemeClr val="bg1"/>
              </a:buClr>
              <a:defRPr/>
            </a:pPr>
            <a:r>
              <a:rPr lang="en-US" sz="1800" dirty="0">
                <a:solidFill>
                  <a:schemeClr val="bg1"/>
                </a:solidFill>
                <a:cs typeface="Calibri" panose="020F0502020204030204" pitchFamily="34" charset="0"/>
              </a:rPr>
              <a:t>Most Sounder and ACX instrument work being deferred</a:t>
            </a:r>
          </a:p>
          <a:p>
            <a:pPr lvl="2" indent="-457200" defTabSz="685783" fontAlgn="base">
              <a:lnSpc>
                <a:spcPct val="110000"/>
              </a:lnSpc>
              <a:spcBef>
                <a:spcPts val="0"/>
              </a:spcBef>
              <a:spcAft>
                <a:spcPct val="0"/>
              </a:spcAft>
              <a:buClr>
                <a:schemeClr val="bg1"/>
              </a:buClr>
              <a:defRPr/>
            </a:pPr>
            <a:r>
              <a:rPr lang="en-US" sz="1800" dirty="0">
                <a:solidFill>
                  <a:schemeClr val="bg1"/>
                </a:solidFill>
                <a:cs typeface="Calibri" panose="020F0502020204030204" pitchFamily="34" charset="0"/>
              </a:rPr>
              <a:t>Work on 3</a:t>
            </a:r>
            <a:r>
              <a:rPr lang="en-US" sz="1800" baseline="30000" dirty="0">
                <a:solidFill>
                  <a:schemeClr val="bg1"/>
                </a:solidFill>
                <a:cs typeface="Calibri" panose="020F0502020204030204" pitchFamily="34" charset="0"/>
              </a:rPr>
              <a:t>rd</a:t>
            </a:r>
            <a:r>
              <a:rPr lang="en-US" sz="1800" dirty="0">
                <a:solidFill>
                  <a:schemeClr val="bg1"/>
                </a:solidFill>
                <a:cs typeface="Calibri" panose="020F0502020204030204" pitchFamily="34" charset="0"/>
              </a:rPr>
              <a:t>/4</a:t>
            </a:r>
            <a:r>
              <a:rPr lang="en-US" sz="1800" baseline="30000" dirty="0">
                <a:solidFill>
                  <a:schemeClr val="bg1"/>
                </a:solidFill>
                <a:cs typeface="Calibri" panose="020F0502020204030204" pitchFamily="34" charset="0"/>
              </a:rPr>
              <a:t>th</a:t>
            </a:r>
            <a:r>
              <a:rPr lang="en-US" sz="1800" dirty="0">
                <a:solidFill>
                  <a:schemeClr val="bg1"/>
                </a:solidFill>
                <a:cs typeface="Calibri" panose="020F0502020204030204" pitchFamily="34" charset="0"/>
              </a:rPr>
              <a:t> Imager, LM, and OC instruments, and 4</a:t>
            </a:r>
            <a:r>
              <a:rPr lang="en-US" sz="1800" baseline="30000" dirty="0">
                <a:solidFill>
                  <a:schemeClr val="bg1"/>
                </a:solidFill>
                <a:cs typeface="Calibri" panose="020F0502020204030204" pitchFamily="34" charset="0"/>
              </a:rPr>
              <a:t>th</a:t>
            </a:r>
            <a:r>
              <a:rPr lang="en-US" sz="1800" dirty="0">
                <a:solidFill>
                  <a:schemeClr val="bg1"/>
                </a:solidFill>
                <a:cs typeface="Calibri" panose="020F0502020204030204" pitchFamily="34" charset="0"/>
              </a:rPr>
              <a:t>/5</a:t>
            </a:r>
            <a:r>
              <a:rPr lang="en-US" sz="1800" baseline="30000" dirty="0">
                <a:solidFill>
                  <a:schemeClr val="bg1"/>
                </a:solidFill>
                <a:cs typeface="Calibri" panose="020F0502020204030204" pitchFamily="34" charset="0"/>
              </a:rPr>
              <a:t>th</a:t>
            </a:r>
            <a:r>
              <a:rPr lang="en-US" sz="1800" dirty="0">
                <a:solidFill>
                  <a:schemeClr val="bg1"/>
                </a:solidFill>
                <a:cs typeface="Calibri" panose="020F0502020204030204" pitchFamily="34" charset="0"/>
              </a:rPr>
              <a:t>/6</a:t>
            </a:r>
            <a:r>
              <a:rPr lang="en-US" sz="1800" baseline="30000" dirty="0">
                <a:solidFill>
                  <a:schemeClr val="bg1"/>
                </a:solidFill>
                <a:cs typeface="Calibri" panose="020F0502020204030204" pitchFamily="34" charset="0"/>
              </a:rPr>
              <a:t>th</a:t>
            </a:r>
            <a:r>
              <a:rPr lang="en-US" sz="1800" dirty="0">
                <a:solidFill>
                  <a:schemeClr val="bg1"/>
                </a:solidFill>
                <a:cs typeface="Calibri" panose="020F0502020204030204" pitchFamily="34" charset="0"/>
              </a:rPr>
              <a:t> Spacecraft being deferred</a:t>
            </a:r>
          </a:p>
          <a:p>
            <a:pPr marL="173038" indent="-173038" defTabSz="685783" fontAlgn="base">
              <a:lnSpc>
                <a:spcPct val="110000"/>
              </a:lnSpc>
              <a:spcBef>
                <a:spcPts val="0"/>
              </a:spcBef>
              <a:spcAft>
                <a:spcPct val="0"/>
              </a:spcAft>
              <a:buClr>
                <a:schemeClr val="bg1"/>
              </a:buClr>
              <a:buSzPct val="100000"/>
              <a:defRPr/>
            </a:pPr>
            <a:r>
              <a:rPr lang="en-US" sz="2000" b="1" dirty="0">
                <a:solidFill>
                  <a:schemeClr val="bg1"/>
                </a:solidFill>
                <a:cs typeface="Calibri" panose="020F0502020204030204" pitchFamily="34" charset="0"/>
              </a:rPr>
              <a:t>No impact to launch dates is expected at FY25 @ $625M level, but costs will increase due to deferrals</a:t>
            </a:r>
          </a:p>
          <a:p>
            <a:pPr marL="173038" indent="-173038" defTabSz="685783" fontAlgn="base">
              <a:lnSpc>
                <a:spcPct val="110000"/>
              </a:lnSpc>
              <a:spcBef>
                <a:spcPts val="0"/>
              </a:spcBef>
              <a:spcAft>
                <a:spcPct val="0"/>
              </a:spcAft>
              <a:buClr>
                <a:schemeClr val="bg1"/>
              </a:buClr>
              <a:buSzPct val="100000"/>
              <a:defRPr/>
            </a:pPr>
            <a:endParaRPr lang="en-US" sz="1200" dirty="0">
              <a:solidFill>
                <a:schemeClr val="bg1"/>
              </a:solidFill>
              <a:cs typeface="Calibri" panose="020F0502020204030204" pitchFamily="34" charset="0"/>
            </a:endParaRPr>
          </a:p>
          <a:p>
            <a:pPr marL="173038" indent="-173038" defTabSz="685783" fontAlgn="base">
              <a:lnSpc>
                <a:spcPct val="110000"/>
              </a:lnSpc>
              <a:spcBef>
                <a:spcPts val="0"/>
              </a:spcBef>
              <a:spcAft>
                <a:spcPct val="0"/>
              </a:spcAft>
              <a:buClr>
                <a:schemeClr val="bg1"/>
              </a:buClr>
              <a:buSzPct val="100000"/>
              <a:defRPr/>
            </a:pPr>
            <a:r>
              <a:rPr lang="en-US" sz="2000" dirty="0">
                <a:solidFill>
                  <a:schemeClr val="bg1"/>
                </a:solidFill>
                <a:cs typeface="Calibri" panose="020F0502020204030204" pitchFamily="34" charset="0"/>
              </a:rPr>
              <a:t>Action Plan for FY25:</a:t>
            </a:r>
          </a:p>
          <a:p>
            <a:pPr marL="630238" lvl="1" indent="-173038" defTabSz="685783" fontAlgn="base">
              <a:lnSpc>
                <a:spcPct val="110000"/>
              </a:lnSpc>
              <a:spcBef>
                <a:spcPts val="0"/>
              </a:spcBef>
              <a:spcAft>
                <a:spcPct val="0"/>
              </a:spcAft>
              <a:buClr>
                <a:schemeClr val="bg1"/>
              </a:buClr>
              <a:defRPr/>
            </a:pPr>
            <a:r>
              <a:rPr lang="en-US" sz="1800" dirty="0">
                <a:solidFill>
                  <a:schemeClr val="bg1"/>
                </a:solidFill>
                <a:cs typeface="Calibri" panose="020F0502020204030204" pitchFamily="34" charset="0"/>
              </a:rPr>
              <a:t>Make as much forward progress on program as possible</a:t>
            </a:r>
          </a:p>
          <a:p>
            <a:pPr marL="630238" lvl="1" indent="-173038" defTabSz="685783" fontAlgn="base">
              <a:lnSpc>
                <a:spcPct val="110000"/>
              </a:lnSpc>
              <a:spcBef>
                <a:spcPts val="0"/>
              </a:spcBef>
              <a:spcAft>
                <a:spcPct val="0"/>
              </a:spcAft>
              <a:buClr>
                <a:schemeClr val="bg1"/>
              </a:buClr>
              <a:defRPr/>
            </a:pPr>
            <a:r>
              <a:rPr lang="en-US" sz="1800" dirty="0">
                <a:solidFill>
                  <a:schemeClr val="bg1"/>
                </a:solidFill>
                <a:cs typeface="Calibri" panose="020F0502020204030204" pitchFamily="34" charset="0"/>
              </a:rPr>
              <a:t>Communicate funding needs and impacts if budget not received</a:t>
            </a:r>
          </a:p>
          <a:p>
            <a:pPr marL="630238" lvl="1" indent="-173038" defTabSz="685783" fontAlgn="base">
              <a:lnSpc>
                <a:spcPct val="110000"/>
              </a:lnSpc>
              <a:spcBef>
                <a:spcPts val="0"/>
              </a:spcBef>
              <a:spcAft>
                <a:spcPct val="0"/>
              </a:spcAft>
              <a:buClr>
                <a:schemeClr val="bg1"/>
              </a:buClr>
              <a:defRPr/>
            </a:pPr>
            <a:r>
              <a:rPr lang="en-US" sz="1800" dirty="0">
                <a:solidFill>
                  <a:schemeClr val="bg1"/>
                </a:solidFill>
                <a:cs typeface="Calibri" panose="020F0502020204030204" pitchFamily="34" charset="0"/>
              </a:rPr>
              <a:t>Develop plans in response to various potential budget scenarios</a:t>
            </a:r>
          </a:p>
          <a:p>
            <a:pPr marL="630238" lvl="1" indent="-173038" defTabSz="685783" fontAlgn="base">
              <a:lnSpc>
                <a:spcPct val="110000"/>
              </a:lnSpc>
              <a:spcBef>
                <a:spcPts val="0"/>
              </a:spcBef>
              <a:spcAft>
                <a:spcPct val="0"/>
              </a:spcAft>
              <a:buClr>
                <a:schemeClr val="bg1"/>
              </a:buClr>
              <a:defRPr/>
            </a:pPr>
            <a:r>
              <a:rPr lang="en-US" sz="1800" dirty="0">
                <a:solidFill>
                  <a:schemeClr val="bg1"/>
                </a:solidFill>
                <a:cs typeface="Calibri" panose="020F0502020204030204" pitchFamily="34" charset="0"/>
              </a:rPr>
              <a:t>Continue to study, document, and distribute societal and economic value assessments</a:t>
            </a:r>
          </a:p>
          <a:p>
            <a:pPr marL="630238" lvl="1" indent="-173038" defTabSz="685783" fontAlgn="base">
              <a:lnSpc>
                <a:spcPct val="110000"/>
              </a:lnSpc>
              <a:spcBef>
                <a:spcPts val="0"/>
              </a:spcBef>
              <a:spcAft>
                <a:spcPct val="0"/>
              </a:spcAft>
              <a:buClr>
                <a:schemeClr val="bg1"/>
              </a:buClr>
              <a:defRPr/>
            </a:pPr>
            <a:r>
              <a:rPr lang="en-US" sz="1800" dirty="0">
                <a:solidFill>
                  <a:schemeClr val="bg1"/>
                </a:solidFill>
                <a:cs typeface="Calibri" panose="020F0502020204030204" pitchFamily="34" charset="0"/>
              </a:rPr>
              <a:t>Continue to build awareness and advocacy with users, public, and stakeholders through briefings, workshops, news releases, social media, etc.</a:t>
            </a:r>
          </a:p>
          <a:p>
            <a:pPr marL="171446" indent="-171446" defTabSz="685783" fontAlgn="base">
              <a:lnSpc>
                <a:spcPct val="110000"/>
              </a:lnSpc>
              <a:spcBef>
                <a:spcPts val="0"/>
              </a:spcBef>
              <a:spcAft>
                <a:spcPct val="0"/>
              </a:spcAft>
              <a:buClrTx/>
              <a:defRPr/>
            </a:pPr>
            <a:endParaRPr lang="en-US" sz="2000" dirty="0">
              <a:solidFill>
                <a:schemeClr val="bg1"/>
              </a:solidFill>
              <a:cs typeface="Calibri" panose="020F0502020204030204" pitchFamily="34" charset="0"/>
            </a:endParaRPr>
          </a:p>
          <a:p>
            <a:pPr marL="0" indent="0" defTabSz="685783" fontAlgn="base">
              <a:lnSpc>
                <a:spcPct val="110000"/>
              </a:lnSpc>
              <a:spcBef>
                <a:spcPts val="0"/>
              </a:spcBef>
              <a:spcAft>
                <a:spcPct val="0"/>
              </a:spcAft>
              <a:buClrTx/>
              <a:buNone/>
              <a:defRPr/>
            </a:pPr>
            <a:endParaRPr lang="en-US" sz="2000" dirty="0">
              <a:solidFill>
                <a:schemeClr val="bg1"/>
              </a:solidFill>
              <a:cs typeface="Calibri" panose="020F0502020204030204" pitchFamily="34" charset="0"/>
            </a:endParaRPr>
          </a:p>
        </p:txBody>
      </p:sp>
      <p:sp>
        <p:nvSpPr>
          <p:cNvPr id="9" name="Slide Number Placeholder 8"/>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p>
        </p:txBody>
      </p:sp>
      <p:sp>
        <p:nvSpPr>
          <p:cNvPr id="6" name="Slide Number Placeholder 2">
            <a:extLst>
              <a:ext uri="{FF2B5EF4-FFF2-40B4-BE49-F238E27FC236}">
                <a16:creationId xmlns:a16="http://schemas.microsoft.com/office/drawing/2014/main" id="{E164C094-5211-4E22-B869-619F4357B08B}"/>
              </a:ext>
            </a:extLst>
          </p:cNvPr>
          <p:cNvSpPr txBox="1">
            <a:spLocks/>
          </p:cNvSpPr>
          <p:nvPr/>
        </p:nvSpPr>
        <p:spPr>
          <a:xfrm>
            <a:off x="11321936" y="6467303"/>
            <a:ext cx="870065" cy="3906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035BBC-6D4D-4499-ABE4-AFD1D306B38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AA74B19-1D60-49F2-999D-2638BA0740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210" y="254933"/>
            <a:ext cx="1286011" cy="993736"/>
          </a:xfrm>
          <a:prstGeom prst="rect">
            <a:avLst/>
          </a:prstGeom>
        </p:spPr>
      </p:pic>
    </p:spTree>
    <p:extLst>
      <p:ext uri="{BB962C8B-B14F-4D97-AF65-F5344CB8AC3E}">
        <p14:creationId xmlns:p14="http://schemas.microsoft.com/office/powerpoint/2010/main" val="2954355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0971" y="336784"/>
            <a:ext cx="7461504" cy="681392"/>
          </a:xfrm>
        </p:spPr>
        <p:txBody>
          <a:bodyPr>
            <a:noAutofit/>
          </a:bodyPr>
          <a:lstStyle/>
          <a:p>
            <a:pPr algn="ctr"/>
            <a:r>
              <a:rPr lang="en-US" sz="3600" b="1" dirty="0">
                <a:solidFill>
                  <a:schemeClr val="bg1"/>
                </a:solidFill>
                <a:latin typeface="Calibri" panose="020F0502020204030204" pitchFamily="34" charset="0"/>
                <a:cs typeface="Calibri" panose="020F0502020204030204" pitchFamily="34" charset="0"/>
              </a:rPr>
              <a:t>Key Near Term Milestones</a:t>
            </a:r>
            <a:endParaRPr lang="en-US" sz="3200" b="0" dirty="0">
              <a:solidFill>
                <a:schemeClr val="bg1"/>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035BBC-6D4D-4499-ABE4-AFD1D306B38F}" type="slidenum">
              <a:rPr lang="en-US" smtClean="0"/>
              <a:pPr/>
              <a:t>4</a:t>
            </a:fld>
            <a:endParaRPr lang="en-US"/>
          </a:p>
        </p:txBody>
      </p:sp>
      <p:graphicFrame>
        <p:nvGraphicFramePr>
          <p:cNvPr id="6" name="Table 4">
            <a:extLst>
              <a:ext uri="{FF2B5EF4-FFF2-40B4-BE49-F238E27FC236}">
                <a16:creationId xmlns:a16="http://schemas.microsoft.com/office/drawing/2014/main" id="{855EDF6A-AC89-4869-B373-2B27F759E62A}"/>
              </a:ext>
            </a:extLst>
          </p:cNvPr>
          <p:cNvGraphicFramePr>
            <a:graphicFrameLocks noGrp="1"/>
          </p:cNvGraphicFramePr>
          <p:nvPr>
            <p:extLst>
              <p:ext uri="{D42A27DB-BD31-4B8C-83A1-F6EECF244321}">
                <p14:modId xmlns:p14="http://schemas.microsoft.com/office/powerpoint/2010/main" val="1250337567"/>
              </p:ext>
            </p:extLst>
          </p:nvPr>
        </p:nvGraphicFramePr>
        <p:xfrm>
          <a:off x="1815365" y="1148886"/>
          <a:ext cx="8563959" cy="2590800"/>
        </p:xfrm>
        <a:graphic>
          <a:graphicData uri="http://schemas.openxmlformats.org/drawingml/2006/table">
            <a:tbl>
              <a:tblPr firstRow="1" bandRow="1">
                <a:tableStyleId>{5C22544A-7EE6-4342-B048-85BDC9FD1C3A}</a:tableStyleId>
              </a:tblPr>
              <a:tblGrid>
                <a:gridCol w="1213585">
                  <a:extLst>
                    <a:ext uri="{9D8B030D-6E8A-4147-A177-3AD203B41FA5}">
                      <a16:colId xmlns:a16="http://schemas.microsoft.com/office/drawing/2014/main" val="4137161867"/>
                    </a:ext>
                  </a:extLst>
                </a:gridCol>
                <a:gridCol w="3086100">
                  <a:extLst>
                    <a:ext uri="{9D8B030D-6E8A-4147-A177-3AD203B41FA5}">
                      <a16:colId xmlns:a16="http://schemas.microsoft.com/office/drawing/2014/main" val="1274158840"/>
                    </a:ext>
                  </a:extLst>
                </a:gridCol>
                <a:gridCol w="2181225">
                  <a:extLst>
                    <a:ext uri="{9D8B030D-6E8A-4147-A177-3AD203B41FA5}">
                      <a16:colId xmlns:a16="http://schemas.microsoft.com/office/drawing/2014/main" val="3359332349"/>
                    </a:ext>
                  </a:extLst>
                </a:gridCol>
                <a:gridCol w="2083049">
                  <a:extLst>
                    <a:ext uri="{9D8B030D-6E8A-4147-A177-3AD203B41FA5}">
                      <a16:colId xmlns:a16="http://schemas.microsoft.com/office/drawing/2014/main" val="3229229134"/>
                    </a:ext>
                  </a:extLst>
                </a:gridCol>
              </a:tblGrid>
              <a:tr h="147583">
                <a:tc>
                  <a:txBody>
                    <a:bodyPr/>
                    <a:lstStyle/>
                    <a:p>
                      <a:pPr algn="ctr"/>
                      <a:r>
                        <a:rPr lang="en-US" sz="1600" dirty="0"/>
                        <a:t>Element</a:t>
                      </a:r>
                    </a:p>
                  </a:txBody>
                  <a:tcPr/>
                </a:tc>
                <a:tc>
                  <a:txBody>
                    <a:bodyPr/>
                    <a:lstStyle/>
                    <a:p>
                      <a:pPr algn="ctr"/>
                      <a:r>
                        <a:rPr lang="en-US" sz="1600" dirty="0"/>
                        <a:t>Actual/Target Announcement</a:t>
                      </a:r>
                    </a:p>
                  </a:txBody>
                  <a:tcPr/>
                </a:tc>
                <a:tc>
                  <a:txBody>
                    <a:bodyPr/>
                    <a:lstStyle/>
                    <a:p>
                      <a:pPr algn="ctr"/>
                      <a:r>
                        <a:rPr lang="en-US" sz="1600" dirty="0"/>
                        <a:t>Actual/Target Kickoff</a:t>
                      </a:r>
                    </a:p>
                  </a:txBody>
                  <a:tcPr/>
                </a:tc>
                <a:tc>
                  <a:txBody>
                    <a:bodyPr/>
                    <a:lstStyle/>
                    <a:p>
                      <a:pPr algn="ctr"/>
                      <a:r>
                        <a:rPr lang="en-US" sz="1600" dirty="0"/>
                        <a:t>Actual/Target SRR/SDR</a:t>
                      </a:r>
                    </a:p>
                  </a:txBody>
                  <a:tcPr/>
                </a:tc>
                <a:extLst>
                  <a:ext uri="{0D108BD9-81ED-4DB2-BD59-A6C34878D82A}">
                    <a16:rowId xmlns:a16="http://schemas.microsoft.com/office/drawing/2014/main" val="3854102249"/>
                  </a:ext>
                </a:extLst>
              </a:tr>
              <a:tr h="123310">
                <a:tc>
                  <a:txBody>
                    <a:bodyPr/>
                    <a:lstStyle/>
                    <a:p>
                      <a:r>
                        <a:rPr lang="en-US" sz="1600" dirty="0"/>
                        <a:t>GXI</a:t>
                      </a:r>
                    </a:p>
                  </a:txBody>
                  <a:tcPr/>
                </a:tc>
                <a:tc>
                  <a:txBody>
                    <a:bodyPr/>
                    <a:lstStyle/>
                    <a:p>
                      <a:pPr algn="ctr"/>
                      <a:r>
                        <a:rPr lang="en-US" sz="1600" dirty="0">
                          <a:solidFill>
                            <a:srgbClr val="00B050"/>
                          </a:solidFill>
                        </a:rPr>
                        <a:t>√</a:t>
                      </a:r>
                      <a:r>
                        <a:rPr lang="en-US" sz="1600" dirty="0">
                          <a:solidFill>
                            <a:schemeClr val="tx1"/>
                          </a:solidFill>
                        </a:rPr>
                        <a:t>Mar 2023</a:t>
                      </a:r>
                    </a:p>
                  </a:txBody>
                  <a:tcPr/>
                </a:tc>
                <a:tc>
                  <a:txBody>
                    <a:bodyPr/>
                    <a:lstStyle/>
                    <a:p>
                      <a:pPr algn="ctr"/>
                      <a:r>
                        <a:rPr lang="en-US" sz="1600" dirty="0">
                          <a:solidFill>
                            <a:srgbClr val="00B050"/>
                          </a:solidFill>
                        </a:rPr>
                        <a:t>√</a:t>
                      </a:r>
                      <a:r>
                        <a:rPr lang="en-US" sz="1600" dirty="0">
                          <a:solidFill>
                            <a:schemeClr val="tx1"/>
                          </a:solidFill>
                        </a:rPr>
                        <a:t>Apr 2023</a:t>
                      </a:r>
                    </a:p>
                  </a:txBody>
                  <a:tcPr/>
                </a:tc>
                <a:tc>
                  <a:txBody>
                    <a:bodyPr/>
                    <a:lstStyle/>
                    <a:p>
                      <a:pPr algn="ctr"/>
                      <a:r>
                        <a:rPr lang="en-US" sz="1600" dirty="0">
                          <a:solidFill>
                            <a:srgbClr val="00B050"/>
                          </a:solidFill>
                        </a:rPr>
                        <a:t>√</a:t>
                      </a:r>
                      <a:r>
                        <a:rPr lang="en-US" sz="1600" dirty="0">
                          <a:solidFill>
                            <a:schemeClr val="tx1"/>
                          </a:solidFill>
                        </a:rPr>
                        <a:t>Aug 2023</a:t>
                      </a:r>
                    </a:p>
                  </a:txBody>
                  <a:tcPr/>
                </a:tc>
                <a:extLst>
                  <a:ext uri="{0D108BD9-81ED-4DB2-BD59-A6C34878D82A}">
                    <a16:rowId xmlns:a16="http://schemas.microsoft.com/office/drawing/2014/main" val="3137184245"/>
                  </a:ext>
                </a:extLst>
              </a:tr>
              <a:tr h="123310">
                <a:tc>
                  <a:txBody>
                    <a:bodyPr/>
                    <a:lstStyle/>
                    <a:p>
                      <a:r>
                        <a:rPr lang="en-US" sz="1600" dirty="0"/>
                        <a:t>GXS</a:t>
                      </a:r>
                    </a:p>
                  </a:txBody>
                  <a:tcPr/>
                </a:tc>
                <a:tc>
                  <a:txBody>
                    <a:bodyPr/>
                    <a:lstStyle/>
                    <a:p>
                      <a:pPr algn="ctr"/>
                      <a:r>
                        <a:rPr lang="en-US" sz="1600" dirty="0">
                          <a:solidFill>
                            <a:srgbClr val="00B050"/>
                          </a:solidFill>
                        </a:rPr>
                        <a:t>√</a:t>
                      </a:r>
                      <a:r>
                        <a:rPr lang="en-US" sz="1600" dirty="0">
                          <a:solidFill>
                            <a:schemeClr val="tx1"/>
                          </a:solidFill>
                        </a:rPr>
                        <a:t>Sep 2023</a:t>
                      </a:r>
                    </a:p>
                  </a:txBody>
                  <a:tcPr/>
                </a:tc>
                <a:tc>
                  <a:txBody>
                    <a:bodyPr/>
                    <a:lstStyle/>
                    <a:p>
                      <a:pPr algn="ctr"/>
                      <a:r>
                        <a:rPr lang="en-US" sz="1600" dirty="0">
                          <a:solidFill>
                            <a:srgbClr val="00B050"/>
                          </a:solidFill>
                        </a:rPr>
                        <a:t>√</a:t>
                      </a:r>
                      <a:r>
                        <a:rPr lang="en-US" sz="1600" dirty="0">
                          <a:solidFill>
                            <a:schemeClr val="tx1"/>
                          </a:solidFill>
                        </a:rPr>
                        <a:t>Mar 2024</a:t>
                      </a:r>
                    </a:p>
                  </a:txBody>
                  <a:tcPr/>
                </a:tc>
                <a:tc>
                  <a:txBody>
                    <a:bodyPr/>
                    <a:lstStyle/>
                    <a:p>
                      <a:pPr algn="ctr"/>
                      <a:r>
                        <a:rPr lang="en-US" sz="1600" dirty="0">
                          <a:solidFill>
                            <a:srgbClr val="00B050"/>
                          </a:solidFill>
                        </a:rPr>
                        <a:t>√</a:t>
                      </a:r>
                      <a:r>
                        <a:rPr lang="en-US" sz="1600" strike="noStrike" dirty="0">
                          <a:solidFill>
                            <a:schemeClr val="tx1"/>
                          </a:solidFill>
                        </a:rPr>
                        <a:t>Jul </a:t>
                      </a:r>
                      <a:r>
                        <a:rPr lang="en-US" sz="1600" dirty="0">
                          <a:solidFill>
                            <a:schemeClr val="tx1"/>
                          </a:solidFill>
                        </a:rPr>
                        <a:t>2024</a:t>
                      </a:r>
                    </a:p>
                  </a:txBody>
                  <a:tcPr/>
                </a:tc>
                <a:extLst>
                  <a:ext uri="{0D108BD9-81ED-4DB2-BD59-A6C34878D82A}">
                    <a16:rowId xmlns:a16="http://schemas.microsoft.com/office/drawing/2014/main" val="882268346"/>
                  </a:ext>
                </a:extLst>
              </a:tr>
              <a:tr h="123310">
                <a:tc>
                  <a:txBody>
                    <a:bodyPr/>
                    <a:lstStyle/>
                    <a:p>
                      <a:r>
                        <a:rPr lang="en-US" sz="1600" dirty="0"/>
                        <a:t>LMX</a:t>
                      </a:r>
                    </a:p>
                  </a:txBody>
                  <a:tcPr/>
                </a:tc>
                <a:tc>
                  <a:txBody>
                    <a:bodyPr/>
                    <a:lstStyle/>
                    <a:p>
                      <a:pPr algn="ctr"/>
                      <a:r>
                        <a:rPr lang="en-US" sz="1600" dirty="0">
                          <a:solidFill>
                            <a:srgbClr val="00B050"/>
                          </a:solidFill>
                        </a:rPr>
                        <a:t>√</a:t>
                      </a:r>
                      <a:r>
                        <a:rPr lang="en-US" sz="1600" dirty="0">
                          <a:solidFill>
                            <a:schemeClr val="tx1"/>
                          </a:solidFill>
                        </a:rPr>
                        <a:t>Sep 2024</a:t>
                      </a:r>
                    </a:p>
                  </a:txBody>
                  <a:tcPr/>
                </a:tc>
                <a:tc>
                  <a:txBody>
                    <a:bodyPr/>
                    <a:lstStyle/>
                    <a:p>
                      <a:pPr algn="ctr"/>
                      <a:r>
                        <a:rPr lang="en-US" sz="1600" dirty="0">
                          <a:solidFill>
                            <a:schemeClr val="tx1"/>
                          </a:solidFill>
                        </a:rPr>
                        <a:t>Oct 2024 (tbc)</a:t>
                      </a:r>
                    </a:p>
                  </a:txBody>
                  <a:tcPr/>
                </a:tc>
                <a:tc>
                  <a:txBody>
                    <a:bodyPr/>
                    <a:lstStyle/>
                    <a:p>
                      <a:pPr algn="ctr"/>
                      <a:r>
                        <a:rPr lang="en-US" sz="1600" strike="noStrike" dirty="0">
                          <a:solidFill>
                            <a:schemeClr val="tx1"/>
                          </a:solidFill>
                        </a:rPr>
                        <a:t>Mar 2025 (tbc)</a:t>
                      </a:r>
                    </a:p>
                  </a:txBody>
                  <a:tcPr/>
                </a:tc>
                <a:extLst>
                  <a:ext uri="{0D108BD9-81ED-4DB2-BD59-A6C34878D82A}">
                    <a16:rowId xmlns:a16="http://schemas.microsoft.com/office/drawing/2014/main" val="3662462473"/>
                  </a:ext>
                </a:extLst>
              </a:tr>
              <a:tr h="123310">
                <a:tc>
                  <a:txBody>
                    <a:bodyPr/>
                    <a:lstStyle/>
                    <a:p>
                      <a:r>
                        <a:rPr lang="en-US" sz="1600" dirty="0"/>
                        <a:t>OCX</a:t>
                      </a:r>
                    </a:p>
                  </a:txBody>
                  <a:tcPr/>
                </a:tc>
                <a:tc>
                  <a:txBody>
                    <a:bodyPr/>
                    <a:lstStyle/>
                    <a:p>
                      <a:pPr algn="ctr"/>
                      <a:r>
                        <a:rPr lang="en-US" sz="1600" dirty="0">
                          <a:solidFill>
                            <a:srgbClr val="00B050"/>
                          </a:solidFill>
                        </a:rPr>
                        <a:t>√</a:t>
                      </a:r>
                      <a:r>
                        <a:rPr lang="en-US" sz="1600" dirty="0">
                          <a:solidFill>
                            <a:schemeClr val="tx1"/>
                          </a:solidFill>
                        </a:rPr>
                        <a:t>May 2024</a:t>
                      </a:r>
                    </a:p>
                  </a:txBody>
                  <a:tcPr/>
                </a:tc>
                <a:tc>
                  <a:txBody>
                    <a:bodyPr/>
                    <a:lstStyle/>
                    <a:p>
                      <a:pPr algn="ctr"/>
                      <a:r>
                        <a:rPr lang="en-US" sz="1600" dirty="0">
                          <a:solidFill>
                            <a:srgbClr val="00B050"/>
                          </a:solidFill>
                        </a:rPr>
                        <a:t>√</a:t>
                      </a:r>
                      <a:r>
                        <a:rPr lang="en-US" sz="1600" strike="noStrike" dirty="0">
                          <a:solidFill>
                            <a:schemeClr val="tx1"/>
                          </a:solidFill>
                        </a:rPr>
                        <a:t>Aug </a:t>
                      </a:r>
                      <a:r>
                        <a:rPr lang="en-US" sz="1600" dirty="0">
                          <a:solidFill>
                            <a:schemeClr val="tx1"/>
                          </a:solidFill>
                        </a:rPr>
                        <a:t>2024</a:t>
                      </a:r>
                    </a:p>
                  </a:txBody>
                  <a:tcPr/>
                </a:tc>
                <a:tc>
                  <a:txBody>
                    <a:bodyPr/>
                    <a:lstStyle/>
                    <a:p>
                      <a:pPr algn="ctr"/>
                      <a:r>
                        <a:rPr lang="en-US" sz="1600" strike="noStrike" dirty="0">
                          <a:solidFill>
                            <a:schemeClr val="tx1"/>
                          </a:solidFill>
                        </a:rPr>
                        <a:t>Oct/Nov </a:t>
                      </a:r>
                      <a:r>
                        <a:rPr lang="en-US" sz="1600" dirty="0">
                          <a:solidFill>
                            <a:schemeClr val="tx1"/>
                          </a:solidFill>
                        </a:rPr>
                        <a:t>2024</a:t>
                      </a:r>
                    </a:p>
                  </a:txBody>
                  <a:tcPr/>
                </a:tc>
                <a:extLst>
                  <a:ext uri="{0D108BD9-81ED-4DB2-BD59-A6C34878D82A}">
                    <a16:rowId xmlns:a16="http://schemas.microsoft.com/office/drawing/2014/main" val="1893979815"/>
                  </a:ext>
                </a:extLst>
              </a:tr>
              <a:tr h="123310">
                <a:tc>
                  <a:txBody>
                    <a:bodyPr/>
                    <a:lstStyle/>
                    <a:p>
                      <a:r>
                        <a:rPr lang="en-US" sz="1600" dirty="0"/>
                        <a:t>ACX</a:t>
                      </a:r>
                    </a:p>
                  </a:txBody>
                  <a:tcPr/>
                </a:tc>
                <a:tc>
                  <a:txBody>
                    <a:bodyPr/>
                    <a:lstStyle/>
                    <a:p>
                      <a:pPr algn="ctr"/>
                      <a:r>
                        <a:rPr lang="en-US" sz="1600" dirty="0">
                          <a:solidFill>
                            <a:srgbClr val="00B050"/>
                          </a:solidFill>
                        </a:rPr>
                        <a:t>√</a:t>
                      </a:r>
                      <a:r>
                        <a:rPr lang="en-US" sz="1600" strike="noStrike" dirty="0">
                          <a:solidFill>
                            <a:schemeClr val="tx1"/>
                          </a:solidFill>
                        </a:rPr>
                        <a:t>May </a:t>
                      </a:r>
                      <a:r>
                        <a:rPr lang="en-US" sz="1600" dirty="0">
                          <a:solidFill>
                            <a:schemeClr val="tx1"/>
                          </a:solidFill>
                        </a:rPr>
                        <a:t>2024</a:t>
                      </a:r>
                    </a:p>
                  </a:txBody>
                  <a:tcPr/>
                </a:tc>
                <a:tc>
                  <a:txBody>
                    <a:bodyPr/>
                    <a:lstStyle/>
                    <a:p>
                      <a:pPr algn="ctr"/>
                      <a:r>
                        <a:rPr lang="en-US" sz="1600" dirty="0">
                          <a:solidFill>
                            <a:srgbClr val="00B050"/>
                          </a:solidFill>
                        </a:rPr>
                        <a:t>√</a:t>
                      </a:r>
                      <a:r>
                        <a:rPr lang="en-US" sz="1600" dirty="0">
                          <a:solidFill>
                            <a:schemeClr val="tx1"/>
                          </a:solidFill>
                        </a:rPr>
                        <a:t>Aug 2024</a:t>
                      </a:r>
                    </a:p>
                  </a:txBody>
                  <a:tcPr/>
                </a:tc>
                <a:tc>
                  <a:txBody>
                    <a:bodyPr/>
                    <a:lstStyle/>
                    <a:p>
                      <a:pPr algn="ctr"/>
                      <a:r>
                        <a:rPr lang="en-US" sz="1600" dirty="0">
                          <a:solidFill>
                            <a:schemeClr val="tx1"/>
                          </a:solidFill>
                        </a:rPr>
                        <a:t>Oct/Nov 2024</a:t>
                      </a:r>
                    </a:p>
                  </a:txBody>
                  <a:tcPr/>
                </a:tc>
                <a:extLst>
                  <a:ext uri="{0D108BD9-81ED-4DB2-BD59-A6C34878D82A}">
                    <a16:rowId xmlns:a16="http://schemas.microsoft.com/office/drawing/2014/main" val="1280077368"/>
                  </a:ext>
                </a:extLst>
              </a:tr>
              <a:tr h="123310">
                <a:tc>
                  <a:txBody>
                    <a:bodyPr/>
                    <a:lstStyle/>
                    <a:p>
                      <a:r>
                        <a:rPr lang="en-US" sz="1600" dirty="0"/>
                        <a:t>Spacecraft</a:t>
                      </a:r>
                    </a:p>
                  </a:txBody>
                  <a:tcPr/>
                </a:tc>
                <a:tc>
                  <a:txBody>
                    <a:bodyPr/>
                    <a:lstStyle/>
                    <a:p>
                      <a:pPr algn="ctr"/>
                      <a:r>
                        <a:rPr lang="en-US" sz="1600" dirty="0">
                          <a:solidFill>
                            <a:srgbClr val="00B050"/>
                          </a:solidFill>
                        </a:rPr>
                        <a:t>√</a:t>
                      </a:r>
                      <a:r>
                        <a:rPr lang="en-US" sz="1600" dirty="0">
                          <a:solidFill>
                            <a:schemeClr val="tx1"/>
                          </a:solidFill>
                        </a:rPr>
                        <a:t>Jun 2024</a:t>
                      </a:r>
                    </a:p>
                  </a:txBody>
                  <a:tcPr/>
                </a:tc>
                <a:tc>
                  <a:txBody>
                    <a:bodyPr/>
                    <a:lstStyle/>
                    <a:p>
                      <a:pPr algn="ctr"/>
                      <a:r>
                        <a:rPr lang="en-US" sz="1600" dirty="0">
                          <a:solidFill>
                            <a:srgbClr val="00B050"/>
                          </a:solidFill>
                        </a:rPr>
                        <a:t>√</a:t>
                      </a:r>
                      <a:r>
                        <a:rPr lang="en-US" sz="1600" dirty="0">
                          <a:solidFill>
                            <a:schemeClr val="tx1"/>
                          </a:solidFill>
                        </a:rPr>
                        <a:t>Aug 2024</a:t>
                      </a:r>
                    </a:p>
                  </a:txBody>
                  <a:tcPr/>
                </a:tc>
                <a:tc>
                  <a:txBody>
                    <a:bodyPr/>
                    <a:lstStyle/>
                    <a:p>
                      <a:pPr algn="ctr"/>
                      <a:r>
                        <a:rPr lang="en-US" sz="1600" dirty="0">
                          <a:solidFill>
                            <a:schemeClr val="tx1"/>
                          </a:solidFill>
                        </a:rPr>
                        <a:t>Nov 2024</a:t>
                      </a:r>
                    </a:p>
                  </a:txBody>
                  <a:tcPr/>
                </a:tc>
                <a:extLst>
                  <a:ext uri="{0D108BD9-81ED-4DB2-BD59-A6C34878D82A}">
                    <a16:rowId xmlns:a16="http://schemas.microsoft.com/office/drawing/2014/main" val="1059485846"/>
                  </a:ext>
                </a:extLst>
              </a:tr>
            </a:tbl>
          </a:graphicData>
        </a:graphic>
      </p:graphicFrame>
      <p:graphicFrame>
        <p:nvGraphicFramePr>
          <p:cNvPr id="7" name="Table 5">
            <a:extLst>
              <a:ext uri="{FF2B5EF4-FFF2-40B4-BE49-F238E27FC236}">
                <a16:creationId xmlns:a16="http://schemas.microsoft.com/office/drawing/2014/main" id="{96A8DDDB-73FB-4B8C-819E-52E9D6888EFA}"/>
              </a:ext>
            </a:extLst>
          </p:cNvPr>
          <p:cNvGraphicFramePr>
            <a:graphicFrameLocks noGrp="1"/>
          </p:cNvGraphicFramePr>
          <p:nvPr>
            <p:extLst>
              <p:ext uri="{D42A27DB-BD31-4B8C-83A1-F6EECF244321}">
                <p14:modId xmlns:p14="http://schemas.microsoft.com/office/powerpoint/2010/main" val="2045738457"/>
              </p:ext>
            </p:extLst>
          </p:nvPr>
        </p:nvGraphicFramePr>
        <p:xfrm>
          <a:off x="1814020" y="3873157"/>
          <a:ext cx="8563959" cy="2346960"/>
        </p:xfrm>
        <a:graphic>
          <a:graphicData uri="http://schemas.openxmlformats.org/drawingml/2006/table">
            <a:tbl>
              <a:tblPr firstRow="1" bandRow="1">
                <a:tableStyleId>{5C22544A-7EE6-4342-B048-85BDC9FD1C3A}</a:tableStyleId>
              </a:tblPr>
              <a:tblGrid>
                <a:gridCol w="4301030">
                  <a:extLst>
                    <a:ext uri="{9D8B030D-6E8A-4147-A177-3AD203B41FA5}">
                      <a16:colId xmlns:a16="http://schemas.microsoft.com/office/drawing/2014/main" val="3703663817"/>
                    </a:ext>
                  </a:extLst>
                </a:gridCol>
                <a:gridCol w="4262929">
                  <a:extLst>
                    <a:ext uri="{9D8B030D-6E8A-4147-A177-3AD203B41FA5}">
                      <a16:colId xmlns:a16="http://schemas.microsoft.com/office/drawing/2014/main" val="976064407"/>
                    </a:ext>
                  </a:extLst>
                </a:gridCol>
              </a:tblGrid>
              <a:tr h="0">
                <a:tc>
                  <a:txBody>
                    <a:bodyPr/>
                    <a:lstStyle/>
                    <a:p>
                      <a:r>
                        <a:rPr lang="en-US" sz="1600" dirty="0"/>
                        <a:t>MDR/KDP-B Event</a:t>
                      </a:r>
                    </a:p>
                  </a:txBody>
                  <a:tcPr/>
                </a:tc>
                <a:tc>
                  <a:txBody>
                    <a:bodyPr/>
                    <a:lstStyle/>
                    <a:p>
                      <a:pPr algn="ctr"/>
                      <a:r>
                        <a:rPr lang="en-US" sz="1600" dirty="0"/>
                        <a:t>Target Date</a:t>
                      </a:r>
                    </a:p>
                  </a:txBody>
                  <a:tcPr/>
                </a:tc>
                <a:extLst>
                  <a:ext uri="{0D108BD9-81ED-4DB2-BD59-A6C34878D82A}">
                    <a16:rowId xmlns:a16="http://schemas.microsoft.com/office/drawing/2014/main" val="3967874761"/>
                  </a:ext>
                </a:extLst>
              </a:tr>
              <a:tr h="0">
                <a:tc>
                  <a:txBody>
                    <a:bodyPr/>
                    <a:lstStyle/>
                    <a:p>
                      <a:r>
                        <a:rPr lang="en-US" sz="1600" i="1" dirty="0"/>
                        <a:t>MDR Dry Run</a:t>
                      </a:r>
                    </a:p>
                  </a:txBody>
                  <a:tcPr/>
                </a:tc>
                <a:tc>
                  <a:txBody>
                    <a:bodyPr/>
                    <a:lstStyle/>
                    <a:p>
                      <a:pPr algn="ctr"/>
                      <a:r>
                        <a:rPr lang="en-US" sz="1600" i="1" dirty="0"/>
                        <a:t>Oct 22-23 (revised)</a:t>
                      </a:r>
                    </a:p>
                  </a:txBody>
                  <a:tcPr/>
                </a:tc>
                <a:extLst>
                  <a:ext uri="{0D108BD9-81ED-4DB2-BD59-A6C34878D82A}">
                    <a16:rowId xmlns:a16="http://schemas.microsoft.com/office/drawing/2014/main" val="4000681374"/>
                  </a:ext>
                </a:extLst>
              </a:tr>
              <a:tr h="0">
                <a:tc>
                  <a:txBody>
                    <a:bodyPr/>
                    <a:lstStyle/>
                    <a:p>
                      <a:r>
                        <a:rPr lang="en-US" sz="1600" dirty="0"/>
                        <a:t>MDR Review Readiness</a:t>
                      </a:r>
                    </a:p>
                  </a:txBody>
                  <a:tcPr/>
                </a:tc>
                <a:tc>
                  <a:txBody>
                    <a:bodyPr/>
                    <a:lstStyle/>
                    <a:p>
                      <a:pPr algn="ctr"/>
                      <a:r>
                        <a:rPr lang="en-US" sz="1600" dirty="0"/>
                        <a:t>Nov 8</a:t>
                      </a:r>
                    </a:p>
                  </a:txBody>
                  <a:tcPr/>
                </a:tc>
                <a:extLst>
                  <a:ext uri="{0D108BD9-81ED-4DB2-BD59-A6C34878D82A}">
                    <a16:rowId xmlns:a16="http://schemas.microsoft.com/office/drawing/2014/main" val="1742792557"/>
                  </a:ext>
                </a:extLst>
              </a:tr>
              <a:tr h="0">
                <a:tc>
                  <a:txBody>
                    <a:bodyPr/>
                    <a:lstStyle/>
                    <a:p>
                      <a:r>
                        <a:rPr lang="en-US" sz="1600" i="1" dirty="0"/>
                        <a:t>MDR Dress Rehearsal</a:t>
                      </a:r>
                    </a:p>
                  </a:txBody>
                  <a:tcPr/>
                </a:tc>
                <a:tc>
                  <a:txBody>
                    <a:bodyPr/>
                    <a:lstStyle/>
                    <a:p>
                      <a:pPr algn="ctr"/>
                      <a:r>
                        <a:rPr lang="en-US" sz="1600" i="1" dirty="0"/>
                        <a:t>Nov 19-21 (revised)</a:t>
                      </a:r>
                    </a:p>
                  </a:txBody>
                  <a:tcPr/>
                </a:tc>
                <a:extLst>
                  <a:ext uri="{0D108BD9-81ED-4DB2-BD59-A6C34878D82A}">
                    <a16:rowId xmlns:a16="http://schemas.microsoft.com/office/drawing/2014/main" val="420370131"/>
                  </a:ext>
                </a:extLst>
              </a:tr>
              <a:tr h="0">
                <a:tc>
                  <a:txBody>
                    <a:bodyPr/>
                    <a:lstStyle/>
                    <a:p>
                      <a:r>
                        <a:rPr lang="en-US" sz="1600" dirty="0"/>
                        <a:t>MDR Charts to SRB</a:t>
                      </a:r>
                    </a:p>
                  </a:txBody>
                  <a:tcPr/>
                </a:tc>
                <a:tc>
                  <a:txBody>
                    <a:bodyPr/>
                    <a:lstStyle/>
                    <a:p>
                      <a:pPr algn="ctr"/>
                      <a:r>
                        <a:rPr lang="en-US" sz="1600" dirty="0"/>
                        <a:t>Dec 2</a:t>
                      </a:r>
                    </a:p>
                  </a:txBody>
                  <a:tcPr/>
                </a:tc>
                <a:extLst>
                  <a:ext uri="{0D108BD9-81ED-4DB2-BD59-A6C34878D82A}">
                    <a16:rowId xmlns:a16="http://schemas.microsoft.com/office/drawing/2014/main" val="1481176032"/>
                  </a:ext>
                </a:extLst>
              </a:tr>
              <a:tr h="0">
                <a:tc>
                  <a:txBody>
                    <a:bodyPr/>
                    <a:lstStyle/>
                    <a:p>
                      <a:r>
                        <a:rPr lang="en-US" sz="1600" b="1" i="1" dirty="0"/>
                        <a:t>MDR Review</a:t>
                      </a:r>
                    </a:p>
                  </a:txBody>
                  <a:tcPr/>
                </a:tc>
                <a:tc>
                  <a:txBody>
                    <a:bodyPr/>
                    <a:lstStyle/>
                    <a:p>
                      <a:pPr algn="ctr"/>
                      <a:r>
                        <a:rPr lang="en-US" sz="1600" b="1" i="1"/>
                        <a:t>Dec 10-12</a:t>
                      </a:r>
                      <a:endParaRPr lang="en-US" sz="1600" b="1" i="1" dirty="0"/>
                    </a:p>
                  </a:txBody>
                  <a:tcPr/>
                </a:tc>
                <a:extLst>
                  <a:ext uri="{0D108BD9-81ED-4DB2-BD59-A6C34878D82A}">
                    <a16:rowId xmlns:a16="http://schemas.microsoft.com/office/drawing/2014/main" val="911745600"/>
                  </a:ext>
                </a:extLst>
              </a:tr>
              <a:tr h="0">
                <a:tc>
                  <a:txBody>
                    <a:bodyPr/>
                    <a:lstStyle/>
                    <a:p>
                      <a:r>
                        <a:rPr lang="en-US" sz="1600" dirty="0"/>
                        <a:t>KDP-B DPMC, APMC</a:t>
                      </a:r>
                    </a:p>
                  </a:txBody>
                  <a:tcPr/>
                </a:tc>
                <a:tc>
                  <a:txBody>
                    <a:bodyPr/>
                    <a:lstStyle/>
                    <a:p>
                      <a:pPr algn="ctr"/>
                      <a:r>
                        <a:rPr lang="en-US" sz="1600" dirty="0"/>
                        <a:t>Feb 13, Feb 19</a:t>
                      </a:r>
                    </a:p>
                  </a:txBody>
                  <a:tcPr/>
                </a:tc>
                <a:extLst>
                  <a:ext uri="{0D108BD9-81ED-4DB2-BD59-A6C34878D82A}">
                    <a16:rowId xmlns:a16="http://schemas.microsoft.com/office/drawing/2014/main" val="443251576"/>
                  </a:ext>
                </a:extLst>
              </a:tr>
            </a:tbl>
          </a:graphicData>
        </a:graphic>
      </p:graphicFrame>
    </p:spTree>
    <p:extLst>
      <p:ext uri="{BB962C8B-B14F-4D97-AF65-F5344CB8AC3E}">
        <p14:creationId xmlns:p14="http://schemas.microsoft.com/office/powerpoint/2010/main" val="3935352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241307-FE6E-4547-AF4C-4A4674443F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57"/>
            <a:ext cx="12192000" cy="6856286"/>
          </a:xfrm>
          <a:prstGeom prst="rect">
            <a:avLst/>
          </a:prstGeom>
        </p:spPr>
      </p:pic>
      <p:sp>
        <p:nvSpPr>
          <p:cNvPr id="4" name="Speech Bubble: Rectangle with Corners Rounded 3">
            <a:extLst>
              <a:ext uri="{FF2B5EF4-FFF2-40B4-BE49-F238E27FC236}">
                <a16:creationId xmlns:a16="http://schemas.microsoft.com/office/drawing/2014/main" id="{074A2B83-136E-48D3-B92D-265BF754885C}"/>
              </a:ext>
            </a:extLst>
          </p:cNvPr>
          <p:cNvSpPr/>
          <p:nvPr/>
        </p:nvSpPr>
        <p:spPr>
          <a:xfrm>
            <a:off x="478056" y="1020275"/>
            <a:ext cx="1604210" cy="529390"/>
          </a:xfrm>
          <a:prstGeom prst="wedgeRoundRectCallout">
            <a:avLst>
              <a:gd name="adj1" fmla="val 48685"/>
              <a:gd name="adj2" fmla="val 122264"/>
              <a:gd name="adj3" fmla="val 16667"/>
            </a:avLst>
          </a:prstGeom>
          <a:solidFill>
            <a:srgbClr val="1E7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be developed by BAE Systems</a:t>
            </a:r>
          </a:p>
        </p:txBody>
      </p:sp>
      <p:sp>
        <p:nvSpPr>
          <p:cNvPr id="5" name="Speech Bubble: Rectangle with Corners Rounded 4">
            <a:extLst>
              <a:ext uri="{FF2B5EF4-FFF2-40B4-BE49-F238E27FC236}">
                <a16:creationId xmlns:a16="http://schemas.microsoft.com/office/drawing/2014/main" id="{5DBEDB02-C622-4EBF-901D-B9AB7306DFBE}"/>
              </a:ext>
            </a:extLst>
          </p:cNvPr>
          <p:cNvSpPr/>
          <p:nvPr/>
        </p:nvSpPr>
        <p:spPr>
          <a:xfrm>
            <a:off x="6922169" y="858251"/>
            <a:ext cx="1243262" cy="753979"/>
          </a:xfrm>
          <a:prstGeom prst="wedgeRoundRectCallout">
            <a:avLst>
              <a:gd name="adj1" fmla="val -78251"/>
              <a:gd name="adj2" fmla="val 5875"/>
              <a:gd name="adj3" fmla="val 16667"/>
            </a:avLst>
          </a:prstGeom>
          <a:solidFill>
            <a:srgbClr val="1E7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be developed by L3Harris</a:t>
            </a:r>
          </a:p>
        </p:txBody>
      </p:sp>
      <p:sp>
        <p:nvSpPr>
          <p:cNvPr id="6" name="Speech Bubble: Rectangle with Corners Rounded 5">
            <a:extLst>
              <a:ext uri="{FF2B5EF4-FFF2-40B4-BE49-F238E27FC236}">
                <a16:creationId xmlns:a16="http://schemas.microsoft.com/office/drawing/2014/main" id="{A65CDDE2-EF14-4AD5-AF1D-ECD067FBBA61}"/>
              </a:ext>
            </a:extLst>
          </p:cNvPr>
          <p:cNvSpPr/>
          <p:nvPr/>
        </p:nvSpPr>
        <p:spPr>
          <a:xfrm>
            <a:off x="10109734" y="1058776"/>
            <a:ext cx="1604210" cy="529390"/>
          </a:xfrm>
          <a:prstGeom prst="wedgeRoundRectCallout">
            <a:avLst>
              <a:gd name="adj1" fmla="val -54315"/>
              <a:gd name="adj2" fmla="val 98021"/>
              <a:gd name="adj3" fmla="val 16667"/>
            </a:avLst>
          </a:prstGeom>
          <a:solidFill>
            <a:srgbClr val="1E7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be developed by BAE Systems</a:t>
            </a:r>
          </a:p>
        </p:txBody>
      </p:sp>
      <p:sp>
        <p:nvSpPr>
          <p:cNvPr id="10" name="Speech Bubble: Rectangle with Corners Rounded 9">
            <a:extLst>
              <a:ext uri="{FF2B5EF4-FFF2-40B4-BE49-F238E27FC236}">
                <a16:creationId xmlns:a16="http://schemas.microsoft.com/office/drawing/2014/main" id="{AE258198-3C49-44B6-BCE1-52D84625C5AD}"/>
              </a:ext>
            </a:extLst>
          </p:cNvPr>
          <p:cNvSpPr/>
          <p:nvPr/>
        </p:nvSpPr>
        <p:spPr>
          <a:xfrm>
            <a:off x="10109734" y="1047544"/>
            <a:ext cx="1604210" cy="529390"/>
          </a:xfrm>
          <a:prstGeom prst="wedgeRoundRectCallout">
            <a:avLst>
              <a:gd name="adj1" fmla="val 5085"/>
              <a:gd name="adj2" fmla="val 216203"/>
              <a:gd name="adj3" fmla="val 16667"/>
            </a:avLst>
          </a:prstGeom>
          <a:solidFill>
            <a:srgbClr val="1E7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be developed by BAE Systems</a:t>
            </a:r>
          </a:p>
        </p:txBody>
      </p:sp>
      <p:sp>
        <p:nvSpPr>
          <p:cNvPr id="11" name="Speech Bubble: Rectangle with Corners Rounded 10">
            <a:extLst>
              <a:ext uri="{FF2B5EF4-FFF2-40B4-BE49-F238E27FC236}">
                <a16:creationId xmlns:a16="http://schemas.microsoft.com/office/drawing/2014/main" id="{284A6D41-080B-43E3-9766-303F33FB0409}"/>
              </a:ext>
            </a:extLst>
          </p:cNvPr>
          <p:cNvSpPr/>
          <p:nvPr/>
        </p:nvSpPr>
        <p:spPr>
          <a:xfrm>
            <a:off x="155608" y="2481711"/>
            <a:ext cx="1604210" cy="529390"/>
          </a:xfrm>
          <a:prstGeom prst="wedgeRoundRectCallout">
            <a:avLst>
              <a:gd name="adj1" fmla="val -5715"/>
              <a:gd name="adj2" fmla="val 108930"/>
              <a:gd name="adj3" fmla="val 16667"/>
            </a:avLst>
          </a:prstGeom>
          <a:solidFill>
            <a:srgbClr val="1E7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 be developed by Lockheed</a:t>
            </a:r>
          </a:p>
        </p:txBody>
      </p:sp>
      <p:sp>
        <p:nvSpPr>
          <p:cNvPr id="8" name="Title 1">
            <a:extLst>
              <a:ext uri="{FF2B5EF4-FFF2-40B4-BE49-F238E27FC236}">
                <a16:creationId xmlns:a16="http://schemas.microsoft.com/office/drawing/2014/main" id="{A993CBAB-7AD4-4905-A965-9AF95EF05B37}"/>
              </a:ext>
            </a:extLst>
          </p:cNvPr>
          <p:cNvSpPr txBox="1">
            <a:spLocks/>
          </p:cNvSpPr>
          <p:nvPr/>
        </p:nvSpPr>
        <p:spPr>
          <a:xfrm>
            <a:off x="0" y="-52357"/>
            <a:ext cx="12192000" cy="685119"/>
          </a:xfrm>
          <a:prstGeom prst="rect">
            <a:avLst/>
          </a:prstGeom>
        </p:spPr>
        <p:txBody>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baseline="0">
                <a:solidFill>
                  <a:schemeClr val="accent5">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solidFill>
                  <a:schemeClr val="bg1"/>
                </a:solidFill>
                <a:latin typeface="Candara" panose="020E0502030303020204" pitchFamily="34" charset="0"/>
                <a:cs typeface="Calibri" panose="020F0502020204030204" pitchFamily="34" charset="0"/>
              </a:rPr>
              <a:t>GeoXO Observations</a:t>
            </a:r>
          </a:p>
        </p:txBody>
      </p:sp>
    </p:spTree>
    <p:extLst>
      <p:ext uri="{BB962C8B-B14F-4D97-AF65-F5344CB8AC3E}">
        <p14:creationId xmlns:p14="http://schemas.microsoft.com/office/powerpoint/2010/main" val="2767198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7D6937-3DA8-46BC-9BBE-F5409C6A61B3}"/>
              </a:ext>
            </a:extLst>
          </p:cNvPr>
          <p:cNvSpPr txBox="1">
            <a:spLocks/>
          </p:cNvSpPr>
          <p:nvPr/>
        </p:nvSpPr>
        <p:spPr>
          <a:xfrm>
            <a:off x="365760" y="326238"/>
            <a:ext cx="11734800" cy="685119"/>
          </a:xfrm>
          <a:prstGeom prst="rect">
            <a:avLst/>
          </a:prstGeom>
        </p:spPr>
        <p:txBody>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baseline="0">
                <a:solidFill>
                  <a:schemeClr val="accent5">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solidFill>
                  <a:schemeClr val="bg1"/>
                </a:solidFill>
                <a:latin typeface="Candara" panose="020E0502030303020204" pitchFamily="34" charset="0"/>
                <a:cs typeface="Calibri" panose="020F0502020204030204" pitchFamily="34" charset="0"/>
              </a:rPr>
              <a:t>GeoXO Instrument Performance</a:t>
            </a:r>
          </a:p>
        </p:txBody>
      </p:sp>
      <p:graphicFrame>
        <p:nvGraphicFramePr>
          <p:cNvPr id="2" name="Table 2">
            <a:extLst>
              <a:ext uri="{FF2B5EF4-FFF2-40B4-BE49-F238E27FC236}">
                <a16:creationId xmlns:a16="http://schemas.microsoft.com/office/drawing/2014/main" id="{79CC5D91-31C8-4C89-B155-EF480FDEF587}"/>
              </a:ext>
            </a:extLst>
          </p:cNvPr>
          <p:cNvGraphicFramePr>
            <a:graphicFrameLocks noGrp="1"/>
          </p:cNvGraphicFramePr>
          <p:nvPr/>
        </p:nvGraphicFramePr>
        <p:xfrm>
          <a:off x="302492" y="1125627"/>
          <a:ext cx="11587016" cy="5082540"/>
        </p:xfrm>
        <a:graphic>
          <a:graphicData uri="http://schemas.openxmlformats.org/drawingml/2006/table">
            <a:tbl>
              <a:tblPr firstRow="1" bandRow="1">
                <a:tableStyleId>{5C22544A-7EE6-4342-B048-85BDC9FD1C3A}</a:tableStyleId>
              </a:tblPr>
              <a:tblGrid>
                <a:gridCol w="1341581">
                  <a:extLst>
                    <a:ext uri="{9D8B030D-6E8A-4147-A177-3AD203B41FA5}">
                      <a16:colId xmlns:a16="http://schemas.microsoft.com/office/drawing/2014/main" val="983848286"/>
                    </a:ext>
                  </a:extLst>
                </a:gridCol>
                <a:gridCol w="2049087">
                  <a:extLst>
                    <a:ext uri="{9D8B030D-6E8A-4147-A177-3AD203B41FA5}">
                      <a16:colId xmlns:a16="http://schemas.microsoft.com/office/drawing/2014/main" val="3055592860"/>
                    </a:ext>
                  </a:extLst>
                </a:gridCol>
                <a:gridCol w="2049087">
                  <a:extLst>
                    <a:ext uri="{9D8B030D-6E8A-4147-A177-3AD203B41FA5}">
                      <a16:colId xmlns:a16="http://schemas.microsoft.com/office/drawing/2014/main" val="4058804080"/>
                    </a:ext>
                  </a:extLst>
                </a:gridCol>
                <a:gridCol w="2049087">
                  <a:extLst>
                    <a:ext uri="{9D8B030D-6E8A-4147-A177-3AD203B41FA5}">
                      <a16:colId xmlns:a16="http://schemas.microsoft.com/office/drawing/2014/main" val="3688361542"/>
                    </a:ext>
                  </a:extLst>
                </a:gridCol>
                <a:gridCol w="2049087">
                  <a:extLst>
                    <a:ext uri="{9D8B030D-6E8A-4147-A177-3AD203B41FA5}">
                      <a16:colId xmlns:a16="http://schemas.microsoft.com/office/drawing/2014/main" val="2890033717"/>
                    </a:ext>
                  </a:extLst>
                </a:gridCol>
                <a:gridCol w="2049087">
                  <a:extLst>
                    <a:ext uri="{9D8B030D-6E8A-4147-A177-3AD203B41FA5}">
                      <a16:colId xmlns:a16="http://schemas.microsoft.com/office/drawing/2014/main" val="3052839015"/>
                    </a:ext>
                  </a:extLst>
                </a:gridCol>
              </a:tblGrid>
              <a:tr h="370840">
                <a:tc>
                  <a:txBody>
                    <a:bodyPr/>
                    <a:lstStyle/>
                    <a:p>
                      <a:r>
                        <a:rPr lang="en-US" sz="1600" dirty="0">
                          <a:latin typeface="Calibri" panose="020F0502020204030204" pitchFamily="34" charset="0"/>
                          <a:cs typeface="Calibri" panose="020F0502020204030204" pitchFamily="34" charset="0"/>
                        </a:rPr>
                        <a:t>Performance</a:t>
                      </a:r>
                    </a:p>
                  </a:txBody>
                  <a:tcPr/>
                </a:tc>
                <a:tc>
                  <a:txBody>
                    <a:bodyPr/>
                    <a:lstStyle/>
                    <a:p>
                      <a:pPr algn="ctr"/>
                      <a:r>
                        <a:rPr lang="en-US" sz="1600" dirty="0">
                          <a:latin typeface="Calibri" panose="020F0502020204030204" pitchFamily="34" charset="0"/>
                          <a:cs typeface="Calibri" panose="020F0502020204030204" pitchFamily="34" charset="0"/>
                        </a:rPr>
                        <a:t>Imager </a:t>
                      </a:r>
                    </a:p>
                    <a:p>
                      <a:pPr algn="ctr"/>
                      <a:r>
                        <a:rPr lang="en-US" sz="1600" dirty="0">
                          <a:latin typeface="Calibri" panose="020F0502020204030204" pitchFamily="34" charset="0"/>
                          <a:cs typeface="Calibri" panose="020F0502020204030204" pitchFamily="34" charset="0"/>
                        </a:rPr>
                        <a:t>(GXI)</a:t>
                      </a:r>
                    </a:p>
                  </a:txBody>
                  <a:tcPr/>
                </a:tc>
                <a:tc>
                  <a:txBody>
                    <a:bodyPr/>
                    <a:lstStyle/>
                    <a:p>
                      <a:pPr algn="ctr"/>
                      <a:r>
                        <a:rPr lang="en-US" sz="1600" dirty="0">
                          <a:latin typeface="Calibri" panose="020F0502020204030204" pitchFamily="34" charset="0"/>
                          <a:cs typeface="Calibri" panose="020F0502020204030204" pitchFamily="34" charset="0"/>
                        </a:rPr>
                        <a:t>Lightning Mapper</a:t>
                      </a:r>
                    </a:p>
                    <a:p>
                      <a:pPr algn="ctr"/>
                      <a:r>
                        <a:rPr lang="en-US" sz="1600" dirty="0">
                          <a:latin typeface="Calibri" panose="020F0502020204030204" pitchFamily="34" charset="0"/>
                          <a:cs typeface="Calibri" panose="020F0502020204030204" pitchFamily="34" charset="0"/>
                        </a:rPr>
                        <a:t>(LMX)</a:t>
                      </a:r>
                    </a:p>
                  </a:txBody>
                  <a:tcPr/>
                </a:tc>
                <a:tc>
                  <a:txBody>
                    <a:bodyPr/>
                    <a:lstStyle/>
                    <a:p>
                      <a:pPr algn="ctr"/>
                      <a:r>
                        <a:rPr lang="en-US" sz="1600" dirty="0">
                          <a:latin typeface="Calibri" panose="020F0502020204030204" pitchFamily="34" charset="0"/>
                          <a:cs typeface="Calibri" panose="020F0502020204030204" pitchFamily="34" charset="0"/>
                        </a:rPr>
                        <a:t>Hyperspectral Sounder</a:t>
                      </a:r>
                    </a:p>
                    <a:p>
                      <a:pPr algn="ctr"/>
                      <a:r>
                        <a:rPr lang="en-US" sz="1600" dirty="0">
                          <a:latin typeface="Calibri" panose="020F0502020204030204" pitchFamily="34" charset="0"/>
                          <a:cs typeface="Calibri" panose="020F0502020204030204" pitchFamily="34" charset="0"/>
                        </a:rPr>
                        <a:t>(GXS)</a:t>
                      </a:r>
                    </a:p>
                  </a:txBody>
                  <a:tcPr/>
                </a:tc>
                <a:tc>
                  <a:txBody>
                    <a:bodyPr/>
                    <a:lstStyle/>
                    <a:p>
                      <a:pPr algn="ctr"/>
                      <a:r>
                        <a:rPr lang="en-US" sz="1600" dirty="0">
                          <a:latin typeface="Calibri" panose="020F0502020204030204" pitchFamily="34" charset="0"/>
                          <a:cs typeface="Calibri" panose="020F0502020204030204" pitchFamily="34" charset="0"/>
                        </a:rPr>
                        <a:t>Atmospheric Composition</a:t>
                      </a:r>
                    </a:p>
                    <a:p>
                      <a:pPr algn="ctr"/>
                      <a:r>
                        <a:rPr lang="en-US" sz="1600" dirty="0">
                          <a:latin typeface="Calibri" panose="020F0502020204030204" pitchFamily="34" charset="0"/>
                          <a:cs typeface="Calibri" panose="020F0502020204030204" pitchFamily="34" charset="0"/>
                        </a:rPr>
                        <a:t> (ACX)</a:t>
                      </a:r>
                    </a:p>
                  </a:txBody>
                  <a:tcPr/>
                </a:tc>
                <a:tc>
                  <a:txBody>
                    <a:bodyPr/>
                    <a:lstStyle/>
                    <a:p>
                      <a:pPr algn="ctr"/>
                      <a:r>
                        <a:rPr lang="en-US" sz="1600" dirty="0">
                          <a:latin typeface="Calibri" panose="020F0502020204030204" pitchFamily="34" charset="0"/>
                          <a:cs typeface="Calibri" panose="020F0502020204030204" pitchFamily="34" charset="0"/>
                        </a:rPr>
                        <a:t>Ocean Color </a:t>
                      </a:r>
                    </a:p>
                    <a:p>
                      <a:pPr algn="ctr"/>
                      <a:r>
                        <a:rPr lang="en-US" sz="1600" dirty="0">
                          <a:latin typeface="Calibri" panose="020F0502020204030204" pitchFamily="34" charset="0"/>
                          <a:cs typeface="Calibri" panose="020F0502020204030204" pitchFamily="34" charset="0"/>
                        </a:rPr>
                        <a:t>(OCX)</a:t>
                      </a:r>
                    </a:p>
                  </a:txBody>
                  <a:tcPr/>
                </a:tc>
                <a:extLst>
                  <a:ext uri="{0D108BD9-81ED-4DB2-BD59-A6C34878D82A}">
                    <a16:rowId xmlns:a16="http://schemas.microsoft.com/office/drawing/2014/main" val="1993167355"/>
                  </a:ext>
                </a:extLst>
              </a:tr>
              <a:tr h="370840">
                <a:tc>
                  <a:txBody>
                    <a:bodyPr/>
                    <a:lstStyle/>
                    <a:p>
                      <a:r>
                        <a:rPr lang="en-US" sz="1600" dirty="0">
                          <a:latin typeface="Calibri" panose="020F0502020204030204" pitchFamily="34" charset="0"/>
                          <a:cs typeface="Calibri" panose="020F0502020204030204" pitchFamily="34" charset="0"/>
                        </a:rPr>
                        <a:t>Spectral</a:t>
                      </a:r>
                    </a:p>
                  </a:txBody>
                  <a:tcPr/>
                </a:tc>
                <a:tc>
                  <a:txBody>
                    <a:bodyPr/>
                    <a:lstStyle/>
                    <a:p>
                      <a:pPr algn="ctr"/>
                      <a:r>
                        <a:rPr lang="en-US" sz="1600" dirty="0">
                          <a:latin typeface="Calibri" panose="020F0502020204030204" pitchFamily="34" charset="0"/>
                          <a:cs typeface="Calibri" panose="020F0502020204030204" pitchFamily="34" charset="0"/>
                        </a:rPr>
                        <a:t>18 Vis/IR channels 0.47 to 13.3um</a:t>
                      </a:r>
                    </a:p>
                  </a:txBody>
                  <a:tcPr/>
                </a:tc>
                <a:tc>
                  <a:txBody>
                    <a:bodyPr/>
                    <a:lstStyle/>
                    <a:p>
                      <a:pPr algn="ctr"/>
                      <a:r>
                        <a:rPr lang="en-US" sz="1600" dirty="0">
                          <a:latin typeface="Calibri" panose="020F0502020204030204" pitchFamily="34" charset="0"/>
                          <a:cs typeface="Calibri" panose="020F0502020204030204" pitchFamily="34" charset="0"/>
                        </a:rPr>
                        <a:t>Single channel</a:t>
                      </a:r>
                    </a:p>
                    <a:p>
                      <a:pPr algn="ctr"/>
                      <a:r>
                        <a:rPr lang="en-US" sz="1600" dirty="0">
                          <a:latin typeface="Calibri" panose="020F0502020204030204" pitchFamily="34" charset="0"/>
                          <a:cs typeface="Calibri" panose="020F0502020204030204" pitchFamily="34" charset="0"/>
                        </a:rPr>
                        <a:t>(ozone spectral line)</a:t>
                      </a:r>
                    </a:p>
                  </a:txBody>
                  <a:tcPr/>
                </a:tc>
                <a:tc>
                  <a:txBody>
                    <a:bodyPr/>
                    <a:lstStyle/>
                    <a:p>
                      <a:pPr algn="ctr"/>
                      <a:r>
                        <a:rPr lang="en-US" sz="1600" dirty="0">
                          <a:latin typeface="Calibri" panose="020F0502020204030204" pitchFamily="34" charset="0"/>
                          <a:cs typeface="Calibri" panose="020F0502020204030204" pitchFamily="34" charset="0"/>
                        </a:rPr>
                        <a:t>Hyperspectral IR </a:t>
                      </a:r>
                    </a:p>
                    <a:p>
                      <a:pPr algn="ctr"/>
                      <a:r>
                        <a:rPr lang="en-US" sz="1600" dirty="0">
                          <a:latin typeface="Calibri" panose="020F0502020204030204" pitchFamily="34" charset="0"/>
                          <a:cs typeface="Calibri" panose="020F0502020204030204" pitchFamily="34" charset="0"/>
                        </a:rPr>
                        <a:t>4.4-5.9 &amp; 9.1-14.7um</a:t>
                      </a:r>
                    </a:p>
                  </a:txBody>
                  <a:tcPr/>
                </a:tc>
                <a:tc>
                  <a:txBody>
                    <a:bodyPr/>
                    <a:lstStyle/>
                    <a:p>
                      <a:pPr algn="ctr"/>
                      <a:r>
                        <a:rPr lang="en-US" sz="1600" dirty="0">
                          <a:latin typeface="Calibri" panose="020F0502020204030204" pitchFamily="34" charset="0"/>
                          <a:cs typeface="Calibri" panose="020F0502020204030204" pitchFamily="34" charset="0"/>
                        </a:rPr>
                        <a:t>Hyperspectral UV/Vis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u="none" strike="noStrike" dirty="0">
                          <a:solidFill>
                            <a:schemeClr val="tx1"/>
                          </a:solidFill>
                          <a:effectLst/>
                          <a:latin typeface="Calibri" panose="020F0502020204030204" pitchFamily="34" charset="0"/>
                          <a:cs typeface="Calibri" panose="020F0502020204030204" pitchFamily="34" charset="0"/>
                        </a:rPr>
                        <a:t>300-500 &amp; </a:t>
                      </a:r>
                      <a:r>
                        <a:rPr lang="en-US" sz="1600" b="0" u="none" strike="noStrike" dirty="0">
                          <a:solidFill>
                            <a:schemeClr val="tx1"/>
                          </a:solidFill>
                          <a:effectLst/>
                          <a:latin typeface="Calibri" panose="020F0502020204030204" pitchFamily="34" charset="0"/>
                          <a:cs typeface="Calibri" panose="020F0502020204030204" pitchFamily="34" charset="0"/>
                        </a:rPr>
                        <a:t>540-740nm </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Hyperspectral Vis/NIR</a:t>
                      </a:r>
                    </a:p>
                    <a:p>
                      <a:pPr algn="ctr"/>
                      <a:r>
                        <a:rPr lang="en-US" sz="1600" dirty="0">
                          <a:latin typeface="Calibri" panose="020F0502020204030204" pitchFamily="34" charset="0"/>
                          <a:cs typeface="Calibri" panose="020F0502020204030204" pitchFamily="34" charset="0"/>
                        </a:rPr>
                        <a:t>350-1020nm</a:t>
                      </a:r>
                    </a:p>
                  </a:txBody>
                  <a:tcPr/>
                </a:tc>
                <a:extLst>
                  <a:ext uri="{0D108BD9-81ED-4DB2-BD59-A6C34878D82A}">
                    <a16:rowId xmlns:a16="http://schemas.microsoft.com/office/drawing/2014/main" val="580277261"/>
                  </a:ext>
                </a:extLst>
              </a:tr>
              <a:tr h="370840">
                <a:tc>
                  <a:txBody>
                    <a:bodyPr/>
                    <a:lstStyle/>
                    <a:p>
                      <a:r>
                        <a:rPr lang="en-US" sz="1600" dirty="0">
                          <a:latin typeface="Calibri" panose="020F0502020204030204" pitchFamily="34" charset="0"/>
                          <a:cs typeface="Calibri" panose="020F0502020204030204" pitchFamily="34" charset="0"/>
                        </a:rPr>
                        <a:t>Temporal</a:t>
                      </a:r>
                    </a:p>
                  </a:txBody>
                  <a:tcPr/>
                </a:tc>
                <a:tc>
                  <a:txBody>
                    <a:bodyPr/>
                    <a:lstStyle/>
                    <a:p>
                      <a:pPr algn="ctr"/>
                      <a:r>
                        <a:rPr lang="en-US" sz="1600" dirty="0">
                          <a:latin typeface="Calibri" panose="020F0502020204030204" pitchFamily="34" charset="0"/>
                          <a:cs typeface="Calibri" panose="020F0502020204030204" pitchFamily="34" charset="0"/>
                        </a:rPr>
                        <a:t>10min full disk</a:t>
                      </a:r>
                    </a:p>
                    <a:p>
                      <a:pPr algn="ctr"/>
                      <a:r>
                        <a:rPr lang="en-US" sz="1600" dirty="0">
                          <a:latin typeface="Calibri" panose="020F0502020204030204" pitchFamily="34" charset="0"/>
                          <a:cs typeface="Calibri" panose="020F0502020204030204" pitchFamily="34" charset="0"/>
                        </a:rPr>
                        <a:t>5min CONUS</a:t>
                      </a:r>
                    </a:p>
                    <a:p>
                      <a:pPr algn="ctr"/>
                      <a:r>
                        <a:rPr lang="en-US" sz="1600" dirty="0">
                          <a:latin typeface="Calibri" panose="020F0502020204030204" pitchFamily="34" charset="0"/>
                          <a:cs typeface="Calibri" panose="020F0502020204030204" pitchFamily="34" charset="0"/>
                        </a:rPr>
                        <a:t>30sec meso (x2)</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tx1"/>
                          </a:solidFill>
                          <a:latin typeface="Calibri" panose="020F0502020204030204" pitchFamily="34" charset="0"/>
                          <a:cs typeface="Calibri" panose="020F0502020204030204" pitchFamily="34" charset="0"/>
                        </a:rPr>
                        <a:t>&gt;800Hz full disk</a:t>
                      </a:r>
                    </a:p>
                    <a:p>
                      <a:pPr algn="ctr"/>
                      <a:endParaRPr lang="en-US" sz="1600" dirty="0">
                        <a:solidFill>
                          <a:srgbClr val="FF0000"/>
                        </a:solidFill>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30min full disk</a:t>
                      </a:r>
                    </a:p>
                  </a:txBody>
                  <a:tcPr/>
                </a:tc>
                <a:tc>
                  <a:txBody>
                    <a:bodyPr/>
                    <a:lstStyle/>
                    <a:p>
                      <a:pPr algn="ctr"/>
                      <a:r>
                        <a:rPr lang="en-US" sz="1600" dirty="0">
                          <a:latin typeface="Calibri" panose="020F0502020204030204" pitchFamily="34" charset="0"/>
                          <a:cs typeface="Calibri" panose="020F0502020204030204" pitchFamily="34" charset="0"/>
                        </a:rPr>
                        <a:t>60min CONUS</a:t>
                      </a:r>
                    </a:p>
                  </a:txBody>
                  <a:tcPr/>
                </a:tc>
                <a:tc>
                  <a:txBody>
                    <a:bodyPr/>
                    <a:lstStyle/>
                    <a:p>
                      <a:pPr algn="ctr"/>
                      <a:r>
                        <a:rPr lang="en-US" sz="1600" dirty="0">
                          <a:latin typeface="Calibri" panose="020F0502020204030204" pitchFamily="34" charset="0"/>
                          <a:cs typeface="Calibri" panose="020F0502020204030204" pitchFamily="34" charset="0"/>
                        </a:rPr>
                        <a:t>2hr EEZ revisit</a:t>
                      </a:r>
                    </a:p>
                  </a:txBody>
                  <a:tcPr/>
                </a:tc>
                <a:extLst>
                  <a:ext uri="{0D108BD9-81ED-4DB2-BD59-A6C34878D82A}">
                    <a16:rowId xmlns:a16="http://schemas.microsoft.com/office/drawing/2014/main" val="2454265630"/>
                  </a:ext>
                </a:extLst>
              </a:tr>
              <a:tr h="370840">
                <a:tc>
                  <a:txBody>
                    <a:bodyPr/>
                    <a:lstStyle/>
                    <a:p>
                      <a:r>
                        <a:rPr lang="en-US" sz="1600" dirty="0">
                          <a:latin typeface="Calibri" panose="020F0502020204030204" pitchFamily="34" charset="0"/>
                          <a:cs typeface="Calibri" panose="020F0502020204030204" pitchFamily="34" charset="0"/>
                        </a:rPr>
                        <a:t>Nadir Spatial Resolution</a:t>
                      </a:r>
                    </a:p>
                  </a:txBody>
                  <a:tcPr/>
                </a:tc>
                <a:tc>
                  <a:txBody>
                    <a:bodyPr/>
                    <a:lstStyle/>
                    <a:p>
                      <a:pPr algn="ctr"/>
                      <a:r>
                        <a:rPr lang="en-US" sz="1600" dirty="0">
                          <a:latin typeface="Calibri" panose="020F0502020204030204" pitchFamily="34" charset="0"/>
                          <a:cs typeface="Calibri" panose="020F0502020204030204" pitchFamily="34" charset="0"/>
                        </a:rPr>
                        <a:t>Vis: 250, 500m</a:t>
                      </a:r>
                    </a:p>
                    <a:p>
                      <a:pPr algn="ctr"/>
                      <a:r>
                        <a:rPr lang="en-US" sz="1600" dirty="0">
                          <a:latin typeface="Calibri" panose="020F0502020204030204" pitchFamily="34" charset="0"/>
                          <a:cs typeface="Calibri" panose="020F0502020204030204" pitchFamily="34" charset="0"/>
                        </a:rPr>
                        <a:t>IR: 1, 2km</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tx1"/>
                          </a:solidFill>
                          <a:latin typeface="Calibri" panose="020F0502020204030204" pitchFamily="34" charset="0"/>
                          <a:cs typeface="Calibri" panose="020F0502020204030204" pitchFamily="34" charset="0"/>
                        </a:rPr>
                        <a:t>5.85km</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alibri" panose="020F0502020204030204" pitchFamily="34" charset="0"/>
                          <a:cs typeface="Calibri" panose="020F0502020204030204" pitchFamily="34" charset="0"/>
                        </a:rPr>
                        <a:t>4km</a:t>
                      </a:r>
                    </a:p>
                  </a:txBody>
                  <a:tcPr/>
                </a:tc>
                <a:tc>
                  <a:txBody>
                    <a:bodyPr/>
                    <a:lstStyle/>
                    <a:p>
                      <a:pPr algn="ctr"/>
                      <a:r>
                        <a:rPr lang="en-US" sz="1600" dirty="0">
                          <a:latin typeface="Calibri" panose="020F0502020204030204" pitchFamily="34" charset="0"/>
                          <a:cs typeface="Calibri" panose="020F0502020204030204" pitchFamily="34" charset="0"/>
                        </a:rPr>
                        <a:t>5km</a:t>
                      </a:r>
                    </a:p>
                  </a:txBody>
                  <a:tcPr/>
                </a:tc>
                <a:tc>
                  <a:txBody>
                    <a:bodyPr/>
                    <a:lstStyle/>
                    <a:p>
                      <a:pPr algn="ctr"/>
                      <a:r>
                        <a:rPr lang="en-US" sz="1600" dirty="0">
                          <a:latin typeface="Calibri" panose="020F0502020204030204" pitchFamily="34" charset="0"/>
                          <a:cs typeface="Calibri" panose="020F0502020204030204" pitchFamily="34" charset="0"/>
                        </a:rPr>
                        <a:t>300m</a:t>
                      </a:r>
                    </a:p>
                  </a:txBody>
                  <a:tcPr/>
                </a:tc>
                <a:extLst>
                  <a:ext uri="{0D108BD9-81ED-4DB2-BD59-A6C34878D82A}">
                    <a16:rowId xmlns:a16="http://schemas.microsoft.com/office/drawing/2014/main" val="4007196057"/>
                  </a:ext>
                </a:extLst>
              </a:tr>
              <a:tr h="370840">
                <a:tc>
                  <a:txBody>
                    <a:bodyPr/>
                    <a:lstStyle/>
                    <a:p>
                      <a:r>
                        <a:rPr lang="en-US" sz="1600" dirty="0">
                          <a:latin typeface="Calibri" panose="020F0502020204030204" pitchFamily="34" charset="0"/>
                          <a:cs typeface="Calibri" panose="020F0502020204030204" pitchFamily="34" charset="0"/>
                        </a:rPr>
                        <a:t>Coverage Area</a:t>
                      </a:r>
                    </a:p>
                    <a:p>
                      <a:r>
                        <a:rPr lang="en-US" sz="1050" dirty="0">
                          <a:latin typeface="Calibri" panose="020F0502020204030204" pitchFamily="34" charset="0"/>
                          <a:cs typeface="Calibri" panose="020F0502020204030204" pitchFamily="34" charset="0"/>
                        </a:rPr>
                        <a:t>(specification shown, actual coverage may be greater)</a:t>
                      </a:r>
                    </a:p>
                    <a:p>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Full disk </a:t>
                      </a:r>
                    </a:p>
                    <a:p>
                      <a:pPr algn="ctr"/>
                      <a:r>
                        <a:rPr lang="en-US" sz="1600" dirty="0">
                          <a:latin typeface="Calibri" panose="020F0502020204030204" pitchFamily="34" charset="0"/>
                          <a:cs typeface="Calibri" panose="020F0502020204030204" pitchFamily="34" charset="0"/>
                        </a:rPr>
                        <a:t>from 75W + 137W</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alibri" panose="020F0502020204030204" pitchFamily="34" charset="0"/>
                          <a:cs typeface="Calibri" panose="020F0502020204030204" pitchFamily="34" charset="0"/>
                        </a:rPr>
                        <a:t>Full disk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alibri" panose="020F0502020204030204" pitchFamily="34" charset="0"/>
                          <a:cs typeface="Calibri" panose="020F0502020204030204" pitchFamily="34" charset="0"/>
                        </a:rPr>
                        <a:t>from 75W + 137W</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alibri" panose="020F0502020204030204" pitchFamily="34" charset="0"/>
                          <a:cs typeface="Calibri" panose="020F0502020204030204" pitchFamily="34" charset="0"/>
                        </a:rPr>
                        <a:t>Full disk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alibri" panose="020F0502020204030204" pitchFamily="34" charset="0"/>
                          <a:cs typeface="Calibri" panose="020F0502020204030204" pitchFamily="34" charset="0"/>
                        </a:rPr>
                        <a:t>from Central 105W</a:t>
                      </a:r>
                    </a:p>
                  </a:txBody>
                  <a:tcPr/>
                </a:tc>
                <a:tc>
                  <a:txBody>
                    <a:bodyPr/>
                    <a:lstStyle/>
                    <a:p>
                      <a:pPr algn="ctr"/>
                      <a:r>
                        <a:rPr lang="en-US" sz="1600" dirty="0">
                          <a:latin typeface="Calibri" panose="020F0502020204030204" pitchFamily="34" charset="0"/>
                          <a:cs typeface="Calibri" panose="020F0502020204030204" pitchFamily="34" charset="0"/>
                        </a:rPr>
                        <a:t>Extended CONUS</a:t>
                      </a:r>
                    </a:p>
                  </a:txBody>
                  <a:tcPr/>
                </a:tc>
                <a:tc>
                  <a:txBody>
                    <a:bodyPr/>
                    <a:lstStyle/>
                    <a:p>
                      <a:pPr algn="ctr"/>
                      <a:r>
                        <a:rPr lang="en-US" sz="1600" dirty="0">
                          <a:latin typeface="Calibri" panose="020F0502020204030204" pitchFamily="34" charset="0"/>
                          <a:cs typeface="Calibri" panose="020F0502020204030204" pitchFamily="34" charset="0"/>
                        </a:rPr>
                        <a:t>US Exclusive Economic Zones (EEZs)</a:t>
                      </a:r>
                    </a:p>
                  </a:txBody>
                  <a:tcPr/>
                </a:tc>
                <a:extLst>
                  <a:ext uri="{0D108BD9-81ED-4DB2-BD59-A6C34878D82A}">
                    <a16:rowId xmlns:a16="http://schemas.microsoft.com/office/drawing/2014/main" val="3336322845"/>
                  </a:ext>
                </a:extLst>
              </a:tr>
            </a:tbl>
          </a:graphicData>
        </a:graphic>
      </p:graphicFrame>
      <p:pic>
        <p:nvPicPr>
          <p:cNvPr id="4" name="Picture 3">
            <a:extLst>
              <a:ext uri="{FF2B5EF4-FFF2-40B4-BE49-F238E27FC236}">
                <a16:creationId xmlns:a16="http://schemas.microsoft.com/office/drawing/2014/main" id="{3A038286-856E-454F-ACD2-A9DFC40296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420" t="12634" r="26436" b="17146"/>
          <a:stretch/>
        </p:blipFill>
        <p:spPr>
          <a:xfrm>
            <a:off x="10105238" y="4602376"/>
            <a:ext cx="1536002" cy="1576516"/>
          </a:xfrm>
          <a:prstGeom prst="rect">
            <a:avLst/>
          </a:prstGeom>
        </p:spPr>
      </p:pic>
      <p:pic>
        <p:nvPicPr>
          <p:cNvPr id="8" name="Picture 7">
            <a:extLst>
              <a:ext uri="{FF2B5EF4-FFF2-40B4-BE49-F238E27FC236}">
                <a16:creationId xmlns:a16="http://schemas.microsoft.com/office/drawing/2014/main" id="{42829235-6861-4B09-A906-4985CAFC02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966" t="11637" r="19681" b="17819"/>
          <a:stretch/>
        </p:blipFill>
        <p:spPr>
          <a:xfrm>
            <a:off x="7857731" y="4611611"/>
            <a:ext cx="1851455" cy="1576517"/>
          </a:xfrm>
          <a:prstGeom prst="rect">
            <a:avLst/>
          </a:prstGeom>
        </p:spPr>
      </p:pic>
      <p:pic>
        <p:nvPicPr>
          <p:cNvPr id="11" name="Picture 10">
            <a:extLst>
              <a:ext uri="{FF2B5EF4-FFF2-40B4-BE49-F238E27FC236}">
                <a16:creationId xmlns:a16="http://schemas.microsoft.com/office/drawing/2014/main" id="{D7B27E4B-BA02-4BCF-898C-45963D3131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717" t="13738" r="24640" b="15271"/>
          <a:stretch/>
        </p:blipFill>
        <p:spPr>
          <a:xfrm>
            <a:off x="5906625" y="4611612"/>
            <a:ext cx="1699774" cy="1576516"/>
          </a:xfrm>
          <a:prstGeom prst="rect">
            <a:avLst/>
          </a:prstGeom>
        </p:spPr>
      </p:pic>
      <p:pic>
        <p:nvPicPr>
          <p:cNvPr id="13" name="Picture 12">
            <a:extLst>
              <a:ext uri="{FF2B5EF4-FFF2-40B4-BE49-F238E27FC236}">
                <a16:creationId xmlns:a16="http://schemas.microsoft.com/office/drawing/2014/main" id="{ECB1246E-9B02-4894-9787-B32EDFCF19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740" t="12097" r="20201" b="14463"/>
          <a:stretch/>
        </p:blipFill>
        <p:spPr>
          <a:xfrm>
            <a:off x="3802274" y="4596177"/>
            <a:ext cx="1846900" cy="1576516"/>
          </a:xfrm>
          <a:prstGeom prst="rect">
            <a:avLst/>
          </a:prstGeom>
        </p:spPr>
      </p:pic>
      <p:pic>
        <p:nvPicPr>
          <p:cNvPr id="15" name="Picture 14">
            <a:extLst>
              <a:ext uri="{FF2B5EF4-FFF2-40B4-BE49-F238E27FC236}">
                <a16:creationId xmlns:a16="http://schemas.microsoft.com/office/drawing/2014/main" id="{BEB1607A-4205-43EA-B2AC-3355B197D6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205" t="9771" r="17326" b="10996"/>
          <a:stretch/>
        </p:blipFill>
        <p:spPr>
          <a:xfrm>
            <a:off x="1700622" y="4596177"/>
            <a:ext cx="1923395" cy="1576516"/>
          </a:xfrm>
          <a:prstGeom prst="rect">
            <a:avLst/>
          </a:prstGeom>
        </p:spPr>
      </p:pic>
    </p:spTree>
    <p:extLst>
      <p:ext uri="{BB962C8B-B14F-4D97-AF65-F5344CB8AC3E}">
        <p14:creationId xmlns:p14="http://schemas.microsoft.com/office/powerpoint/2010/main" val="283442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4" name="Rectangle 3">
            <a:extLst>
              <a:ext uri="{FF2B5EF4-FFF2-40B4-BE49-F238E27FC236}">
                <a16:creationId xmlns:a16="http://schemas.microsoft.com/office/drawing/2014/main" id="{3B61E79E-7FE4-4019-9A01-575B3F16696C}"/>
              </a:ext>
            </a:extLst>
          </p:cNvPr>
          <p:cNvSpPr/>
          <p:nvPr/>
        </p:nvSpPr>
        <p:spPr>
          <a:xfrm>
            <a:off x="0" y="0"/>
            <a:ext cx="12192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G</a:t>
            </a:r>
          </a:p>
        </p:txBody>
      </p:sp>
      <p:sp>
        <p:nvSpPr>
          <p:cNvPr id="5" name="TextBox 4">
            <a:extLst>
              <a:ext uri="{FF2B5EF4-FFF2-40B4-BE49-F238E27FC236}">
                <a16:creationId xmlns:a16="http://schemas.microsoft.com/office/drawing/2014/main" id="{4E0574A8-3260-41A1-A40C-834F0DD01FBC}"/>
              </a:ext>
            </a:extLst>
          </p:cNvPr>
          <p:cNvSpPr txBox="1"/>
          <p:nvPr/>
        </p:nvSpPr>
        <p:spPr>
          <a:xfrm>
            <a:off x="4011096" y="0"/>
            <a:ext cx="5046574" cy="748988"/>
          </a:xfrm>
          <a:prstGeom prst="rect">
            <a:avLst/>
          </a:prstGeom>
          <a:noFill/>
        </p:spPr>
        <p:txBody>
          <a:bodyPr wrap="none" rtlCol="0">
            <a:spAutoFit/>
          </a:bodyPr>
          <a:lstStyle/>
          <a:p>
            <a:r>
              <a:rPr lang="en-US" sz="4267" b="1" dirty="0">
                <a:solidFill>
                  <a:schemeClr val="bg1"/>
                </a:solidFill>
                <a:latin typeface="Candara" panose="020E0502030303020204" pitchFamily="34" charset="0"/>
                <a:cs typeface="Calibri" panose="020F0502020204030204" pitchFamily="34" charset="0"/>
              </a:rPr>
              <a:t>GeoXO Constellation</a:t>
            </a:r>
          </a:p>
        </p:txBody>
      </p:sp>
      <p:pic>
        <p:nvPicPr>
          <p:cNvPr id="6" name="Picture 5">
            <a:extLst>
              <a:ext uri="{FF2B5EF4-FFF2-40B4-BE49-F238E27FC236}">
                <a16:creationId xmlns:a16="http://schemas.microsoft.com/office/drawing/2014/main" id="{17045E7E-FB6A-4A91-A8DE-EC4A86D4C2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1243" y="960237"/>
            <a:ext cx="10110451" cy="5897763"/>
          </a:xfrm>
          <a:prstGeom prst="rect">
            <a:avLst/>
          </a:prstGeom>
        </p:spPr>
      </p:pic>
      <p:sp>
        <p:nvSpPr>
          <p:cNvPr id="7" name="Speech Bubble: Rectangle with Corners Rounded 6">
            <a:extLst>
              <a:ext uri="{FF2B5EF4-FFF2-40B4-BE49-F238E27FC236}">
                <a16:creationId xmlns:a16="http://schemas.microsoft.com/office/drawing/2014/main" id="{445C55F5-D8ED-4846-96EE-BB2F1C73CF59}"/>
              </a:ext>
            </a:extLst>
          </p:cNvPr>
          <p:cNvSpPr/>
          <p:nvPr/>
        </p:nvSpPr>
        <p:spPr>
          <a:xfrm>
            <a:off x="238208" y="297475"/>
            <a:ext cx="2046069" cy="722800"/>
          </a:xfrm>
          <a:prstGeom prst="wedgeRoundRectCallout">
            <a:avLst>
              <a:gd name="adj1" fmla="val 48685"/>
              <a:gd name="adj2" fmla="val 122264"/>
              <a:gd name="adj3" fmla="val 16667"/>
            </a:avLst>
          </a:prstGeom>
          <a:solidFill>
            <a:srgbClr val="1E7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Updated graphic using Lockheed Martin Spacecraft concept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DE8411-C3E9-454F-94A5-22EEDC893612}"/>
              </a:ext>
            </a:extLst>
          </p:cNvPr>
          <p:cNvSpPr>
            <a:spLocks noGrp="1"/>
          </p:cNvSpPr>
          <p:nvPr>
            <p:ph type="sldNum" sz="quarter" idx="12"/>
          </p:nvPr>
        </p:nvSpPr>
        <p:spPr/>
        <p:txBody>
          <a:bodyPr/>
          <a:lstStyle/>
          <a:p>
            <a:fld id="{629EACF3-7DFC-491E-92A2-AAC6D0D4B9E3}" type="slidenum">
              <a:rPr lang="en-US" smtClean="0"/>
              <a:pPr/>
              <a:t>8</a:t>
            </a:fld>
            <a:endParaRPr lang="en-US" dirty="0"/>
          </a:p>
        </p:txBody>
      </p:sp>
      <p:sp>
        <p:nvSpPr>
          <p:cNvPr id="3" name="Title 2">
            <a:extLst>
              <a:ext uri="{FF2B5EF4-FFF2-40B4-BE49-F238E27FC236}">
                <a16:creationId xmlns:a16="http://schemas.microsoft.com/office/drawing/2014/main" id="{C756F90F-35BA-47D5-B623-C87B8868E7D8}"/>
              </a:ext>
            </a:extLst>
          </p:cNvPr>
          <p:cNvSpPr>
            <a:spLocks noGrp="1"/>
          </p:cNvSpPr>
          <p:nvPr>
            <p:ph type="title"/>
          </p:nvPr>
        </p:nvSpPr>
        <p:spPr>
          <a:xfrm>
            <a:off x="1998646" y="344824"/>
            <a:ext cx="8027856" cy="822960"/>
          </a:xfrm>
        </p:spPr>
        <p:txBody>
          <a:bodyPr/>
          <a:lstStyle/>
          <a:p>
            <a:pPr algn="ctr"/>
            <a:r>
              <a:rPr lang="en-US" sz="4000" dirty="0">
                <a:solidFill>
                  <a:schemeClr val="bg1">
                    <a:lumMod val="95000"/>
                  </a:schemeClr>
                </a:solidFill>
              </a:rPr>
              <a:t>More </a:t>
            </a:r>
            <a:r>
              <a:rPr lang="en-US" sz="4000" dirty="0" err="1">
                <a:solidFill>
                  <a:schemeClr val="bg1">
                    <a:lumMod val="95000"/>
                  </a:schemeClr>
                </a:solidFill>
              </a:rPr>
              <a:t>GeoXO</a:t>
            </a:r>
            <a:r>
              <a:rPr lang="en-US" sz="4000" dirty="0">
                <a:solidFill>
                  <a:schemeClr val="bg1">
                    <a:lumMod val="95000"/>
                  </a:schemeClr>
                </a:solidFill>
              </a:rPr>
              <a:t> Spacecraft Graphics</a:t>
            </a:r>
          </a:p>
        </p:txBody>
      </p:sp>
      <p:pic>
        <p:nvPicPr>
          <p:cNvPr id="6" name="Content Placeholder 5">
            <a:extLst>
              <a:ext uri="{FF2B5EF4-FFF2-40B4-BE49-F238E27FC236}">
                <a16:creationId xmlns:a16="http://schemas.microsoft.com/office/drawing/2014/main" id="{A9D78B71-57F9-4FCC-8F2A-363DD4453F31}"/>
              </a:ext>
            </a:extLst>
          </p:cNvPr>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794509" y="1962426"/>
            <a:ext cx="5114238" cy="3370632"/>
          </a:xfrm>
        </p:spPr>
      </p:pic>
      <p:pic>
        <p:nvPicPr>
          <p:cNvPr id="8" name="Picture 7">
            <a:extLst>
              <a:ext uri="{FF2B5EF4-FFF2-40B4-BE49-F238E27FC236}">
                <a16:creationId xmlns:a16="http://schemas.microsoft.com/office/drawing/2014/main" id="{BAD6023E-F6E9-42F9-AE35-EB13B938BD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1933850"/>
            <a:ext cx="5095283" cy="3370632"/>
          </a:xfrm>
          <a:prstGeom prst="rect">
            <a:avLst/>
          </a:prstGeom>
        </p:spPr>
      </p:pic>
      <p:sp>
        <p:nvSpPr>
          <p:cNvPr id="9" name="TextBox 8">
            <a:extLst>
              <a:ext uri="{FF2B5EF4-FFF2-40B4-BE49-F238E27FC236}">
                <a16:creationId xmlns:a16="http://schemas.microsoft.com/office/drawing/2014/main" id="{3623A136-57D3-463E-BB3F-6F098968E942}"/>
              </a:ext>
            </a:extLst>
          </p:cNvPr>
          <p:cNvSpPr txBox="1"/>
          <p:nvPr/>
        </p:nvSpPr>
        <p:spPr>
          <a:xfrm>
            <a:off x="8644123" y="5482486"/>
            <a:ext cx="1713931" cy="369332"/>
          </a:xfrm>
          <a:prstGeom prst="rect">
            <a:avLst/>
          </a:prstGeom>
          <a:noFill/>
        </p:spPr>
        <p:txBody>
          <a:bodyPr wrap="none" rtlCol="0">
            <a:spAutoFit/>
          </a:bodyPr>
          <a:lstStyle/>
          <a:p>
            <a:r>
              <a:rPr lang="en-US" sz="1800" dirty="0" err="1">
                <a:solidFill>
                  <a:schemeClr val="bg1">
                    <a:lumMod val="95000"/>
                  </a:schemeClr>
                </a:solidFill>
                <a:latin typeface="Calibri" panose="020F0502020204030204" pitchFamily="34" charset="0"/>
                <a:cs typeface="Calibri" panose="020F0502020204030204" pitchFamily="34" charset="0"/>
              </a:rPr>
              <a:t>GeoS</a:t>
            </a:r>
            <a:r>
              <a:rPr lang="en-US" sz="1800" dirty="0">
                <a:solidFill>
                  <a:schemeClr val="bg1">
                    <a:lumMod val="95000"/>
                  </a:schemeClr>
                </a:solidFill>
                <a:latin typeface="Calibri" panose="020F0502020204030204" pitchFamily="34" charset="0"/>
                <a:cs typeface="Calibri" panose="020F0502020204030204" pitchFamily="34" charset="0"/>
              </a:rPr>
              <a:t> Spacecraft</a:t>
            </a:r>
          </a:p>
        </p:txBody>
      </p:sp>
      <p:sp>
        <p:nvSpPr>
          <p:cNvPr id="10" name="TextBox 9">
            <a:extLst>
              <a:ext uri="{FF2B5EF4-FFF2-40B4-BE49-F238E27FC236}">
                <a16:creationId xmlns:a16="http://schemas.microsoft.com/office/drawing/2014/main" id="{848E2410-2A3A-4314-959B-42192086C89D}"/>
              </a:ext>
            </a:extLst>
          </p:cNvPr>
          <p:cNvSpPr txBox="1"/>
          <p:nvPr/>
        </p:nvSpPr>
        <p:spPr>
          <a:xfrm>
            <a:off x="2279919" y="5482486"/>
            <a:ext cx="1665841" cy="369332"/>
          </a:xfrm>
          <a:prstGeom prst="rect">
            <a:avLst/>
          </a:prstGeom>
          <a:noFill/>
        </p:spPr>
        <p:txBody>
          <a:bodyPr wrap="none" rtlCol="0">
            <a:spAutoFit/>
          </a:bodyPr>
          <a:lstStyle/>
          <a:p>
            <a:r>
              <a:rPr lang="en-US" sz="1800" dirty="0" err="1">
                <a:solidFill>
                  <a:schemeClr val="bg1">
                    <a:lumMod val="95000"/>
                  </a:schemeClr>
                </a:solidFill>
                <a:latin typeface="Calibri" panose="020F0502020204030204" pitchFamily="34" charset="0"/>
                <a:cs typeface="Calibri" panose="020F0502020204030204" pitchFamily="34" charset="0"/>
              </a:rPr>
              <a:t>GeoI</a:t>
            </a:r>
            <a:r>
              <a:rPr lang="en-US" sz="1800" dirty="0">
                <a:solidFill>
                  <a:schemeClr val="bg1">
                    <a:lumMod val="95000"/>
                  </a:schemeClr>
                </a:solidFill>
                <a:latin typeface="Calibri" panose="020F0502020204030204" pitchFamily="34" charset="0"/>
                <a:cs typeface="Calibri" panose="020F0502020204030204" pitchFamily="34" charset="0"/>
              </a:rPr>
              <a:t> Spacecraft</a:t>
            </a:r>
          </a:p>
        </p:txBody>
      </p:sp>
    </p:spTree>
    <p:extLst>
      <p:ext uri="{BB962C8B-B14F-4D97-AF65-F5344CB8AC3E}">
        <p14:creationId xmlns:p14="http://schemas.microsoft.com/office/powerpoint/2010/main" val="9384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78" name="Google Shape;378;p6"/>
          <p:cNvSpPr/>
          <p:nvPr/>
        </p:nvSpPr>
        <p:spPr>
          <a:xfrm rot="-2314996">
            <a:off x="1744437" y="2775857"/>
            <a:ext cx="1191986" cy="342900"/>
          </a:xfrm>
          <a:prstGeom prst="ellipse">
            <a:avLst/>
          </a:prstGeom>
          <a:solidFill>
            <a:srgbClr val="2A2F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Google Shape;378;p6">
            <a:extLst>
              <a:ext uri="{FF2B5EF4-FFF2-40B4-BE49-F238E27FC236}">
                <a16:creationId xmlns:a16="http://schemas.microsoft.com/office/drawing/2014/main" id="{85C1BB21-04BC-4416-9782-554A50BA2BE0}"/>
              </a:ext>
            </a:extLst>
          </p:cNvPr>
          <p:cNvSpPr/>
          <p:nvPr/>
        </p:nvSpPr>
        <p:spPr>
          <a:xfrm rot="1329970">
            <a:off x="1550121" y="1995615"/>
            <a:ext cx="1247500" cy="611231"/>
          </a:xfrm>
          <a:prstGeom prst="ellipse">
            <a:avLst/>
          </a:prstGeom>
          <a:solidFill>
            <a:srgbClr val="2A2F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378;p6">
            <a:extLst>
              <a:ext uri="{FF2B5EF4-FFF2-40B4-BE49-F238E27FC236}">
                <a16:creationId xmlns:a16="http://schemas.microsoft.com/office/drawing/2014/main" id="{BE5433BB-BD89-4383-8C25-8191DFB552B2}"/>
              </a:ext>
            </a:extLst>
          </p:cNvPr>
          <p:cNvSpPr/>
          <p:nvPr/>
        </p:nvSpPr>
        <p:spPr>
          <a:xfrm rot="1329970">
            <a:off x="2005578" y="2135976"/>
            <a:ext cx="1247500" cy="611231"/>
          </a:xfrm>
          <a:prstGeom prst="ellipse">
            <a:avLst/>
          </a:prstGeom>
          <a:solidFill>
            <a:srgbClr val="2F38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F5E04E01-F953-44BD-9FAC-971287AF34C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08" y="12192"/>
            <a:ext cx="12140184" cy="6833616"/>
          </a:xfrm>
          <a:prstGeom prst="rect">
            <a:avLst/>
          </a:prstGeom>
        </p:spPr>
      </p:pic>
    </p:spTree>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7051</TotalTime>
  <Words>1003</Words>
  <Application>Microsoft Office PowerPoint</Application>
  <PresentationFormat>Widescreen</PresentationFormat>
  <Paragraphs>221</Paragraphs>
  <Slides>10</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Wingdings</vt:lpstr>
      <vt:lpstr>Arial</vt:lpstr>
      <vt:lpstr>Arial Black</vt:lpstr>
      <vt:lpstr>Courier New</vt:lpstr>
      <vt:lpstr>Candara</vt:lpstr>
      <vt:lpstr>Calibri</vt:lpstr>
      <vt:lpstr>Office Theme</vt:lpstr>
      <vt:lpstr>1_Office Theme</vt:lpstr>
      <vt:lpstr>PowerPoint Presentation</vt:lpstr>
      <vt:lpstr>PowerPoint Presentation</vt:lpstr>
      <vt:lpstr>GeoXO Budget Update</vt:lpstr>
      <vt:lpstr>Key Near Term Milestones</vt:lpstr>
      <vt:lpstr>PowerPoint Presentation</vt:lpstr>
      <vt:lpstr>PowerPoint Presentation</vt:lpstr>
      <vt:lpstr>PowerPoint Presentation</vt:lpstr>
      <vt:lpstr>More GeoXO Spacecraft Graphics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 1</dc:title>
  <dc:creator>Sullivan, Pamela C. (GSFC-410.0)[NOAA]</dc:creator>
  <cp:lastModifiedBy>PAMELA</cp:lastModifiedBy>
  <cp:revision>411</cp:revision>
  <cp:lastPrinted>2023-11-24T20:51:34Z</cp:lastPrinted>
  <dcterms:modified xsi:type="dcterms:W3CDTF">2024-10-01T11:19:11Z</dcterms:modified>
</cp:coreProperties>
</file>