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9" r:id="rId1"/>
    <p:sldMasterId id="2147484215" r:id="rId2"/>
    <p:sldMasterId id="2147484188" r:id="rId3"/>
    <p:sldMasterId id="2147484190" r:id="rId4"/>
    <p:sldMasterId id="2147484220" r:id="rId5"/>
  </p:sldMasterIdLst>
  <p:notesMasterIdLst>
    <p:notesMasterId r:id="rId20"/>
  </p:notesMasterIdLst>
  <p:sldIdLst>
    <p:sldId id="277" r:id="rId6"/>
    <p:sldId id="285" r:id="rId7"/>
    <p:sldId id="266" r:id="rId8"/>
    <p:sldId id="284" r:id="rId9"/>
    <p:sldId id="267" r:id="rId10"/>
    <p:sldId id="268" r:id="rId11"/>
    <p:sldId id="273" r:id="rId12"/>
    <p:sldId id="274" r:id="rId13"/>
    <p:sldId id="275" r:id="rId14"/>
    <p:sldId id="276" r:id="rId15"/>
    <p:sldId id="282" r:id="rId16"/>
    <p:sldId id="283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Perelman" initials="JP" lastIdx="1" clrIdx="0">
    <p:extLst>
      <p:ext uri="{19B8F6BF-5375-455C-9EA6-DF929625EA0E}">
        <p15:presenceInfo xmlns:p15="http://schemas.microsoft.com/office/powerpoint/2012/main" userId="S-1-5-21-1625102663-4013227018-1311561448-93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155"/>
    <a:srgbClr val="10D3DC"/>
    <a:srgbClr val="13B9C2"/>
    <a:srgbClr val="00467F"/>
    <a:srgbClr val="008998"/>
    <a:srgbClr val="103D72"/>
    <a:srgbClr val="2A7DE2"/>
    <a:srgbClr val="1A428A"/>
    <a:srgbClr val="C25613"/>
    <a:srgbClr val="BE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7"/>
    <p:restoredTop sz="93792" autoAdjust="0"/>
  </p:normalViewPr>
  <p:slideViewPr>
    <p:cSldViewPr snapToGrid="0" snapToObjects="1">
      <p:cViewPr>
        <p:scale>
          <a:sx n="100" d="100"/>
          <a:sy n="100" d="100"/>
        </p:scale>
        <p:origin x="496" y="-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B0F9-ACCA-8C41-B581-4C1D94E3F99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8CC5-9B2F-654B-A985-9D929854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aw-US" dirty="0"/>
              <a:t>This project came about as a way to address the limitations with using current satellite products in coastal waters that act as critical reef habitat and see how a geostationary satellite could improve data utility. Cloud cover and shallow water reflectance often lead to large amounts of missing data in coastal areas. So, even daily passes of a satellite over a particular region can result in low coverage if there happened to be clouds at the time of the measurements.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aw-US" dirty="0"/>
              <a:t>To do this, simulated various spatial/temporal resolution grids to imitate existing 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4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79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j-lt"/>
              </a:rPr>
              <a:t>Substantially more data in regions most relevant for assessing coral reef habitats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520" y="1982002"/>
            <a:ext cx="7539827" cy="1625060"/>
          </a:xfrm>
        </p:spPr>
        <p:txBody>
          <a:bodyPr lIns="0" tIns="0" rIns="0" bIns="0" anchor="t" anchorCtr="0"/>
          <a:lstStyle>
            <a:lvl1pPr algn="l">
              <a:defRPr sz="66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098B2D-8A13-124B-B1CB-B87713E7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BA727C-65E7-1840-859C-7711623BA970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F1FAE-B201-8645-B986-B1F9D631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589995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8D1BA-3DFA-9149-BAD1-AAA59BF08DAC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EAD8D-A13A-FB4F-AE5B-85EE490C64F9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D7C9288-ACA0-F140-AE66-1690B04D8E86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D408561-1617-1D45-9123-3398A8615357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AE6631-C8C7-1643-BD1B-633914188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163A5B3-0FBA-02B2-3994-1A2640D0B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1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BA727C-65E7-1840-859C-7711623BA970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F1FAE-B201-8645-B986-B1F9D631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589995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5DF386-ED94-8E45-97A2-13A8671EEF1C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chemeClr val="bg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8CC24-C793-6345-B141-212207FA4485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8D0646D-F9D5-B04B-8F2C-165660A6BD99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01505A-181C-B241-996D-6224947FBDC3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71C4F-1224-7644-8C91-C0970FE43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0A560B-1FD8-0179-25D8-6B36D460F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24038FA-FDDD-264F-AC41-2CCC88C807B9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F210A69-DB42-F049-9908-DE0AF0E86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rgbClr val="103D7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057DA6B-E845-0649-86C3-A2CB3E1991B7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4F873C5-CDA6-0B46-AB16-55EC94A468D2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246877-5026-4B48-B69E-26CA5E4DF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divider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DF21FA8-693C-4349-B50A-C002E55F7F5B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4860ED-2C07-EB41-9FEE-E420AA655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rgbClr val="103D7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6E9D7AB-DCAB-2345-B6D9-4564D009E051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41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044AF2-12BB-604E-A6A1-CD424A191D61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13995-FF21-834A-AFB5-9FBF5449A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5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divider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F7DC00C-424C-3A43-8BAB-CBE7A5E78DF9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691825-53C1-9F41-80DA-101D3F1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D49068E-D39C-5D4E-8A6A-8D732377BA32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A1160B-D610-A74C-B995-4890EC4E4D09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D2887-79EF-A44F-ADF1-02AB7E7BED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0681-16A3-C346-9519-69310A1E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12" y="2498693"/>
            <a:ext cx="6903326" cy="162506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E6F8-DF02-F34F-A4F7-C776C3DEF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4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Navy">
    <p:bg>
      <p:bgPr>
        <a:solidFill>
          <a:srgbClr val="003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BE0A-777D-504C-9E3D-8D4D2A43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8208-611D-E847-8A09-87A05C6C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27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C0D-47F9-6841-BD5D-8664022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3AFC-DFEA-EA42-B969-F4DC89FB0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02877-EBE3-0D4A-B42C-7980F2B3E629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4046B-FC7B-BF4D-AC35-6050B2AA2C5B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3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691825-53C1-9F41-80DA-101D3F1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3306"/>
            <a:ext cx="914400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85000"/>
              </a:lnSpc>
              <a:defRPr sz="4500" b="0" i="0" baseline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9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43FFA1-A19A-9E4C-8399-F7BC61318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40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684B9B-5475-324B-9EA9-AD8EFBC2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710" y="1502229"/>
            <a:ext cx="6024560" cy="2153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7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310D-154B-C240-B2EA-0096AFD8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66EEC-DA0B-7743-AF7A-DD79DA2B11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40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5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1B37-B6A0-6347-9A5C-620A7C8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08B2-E3B1-2842-BEB4-D56CD85A49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386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C0D-47F9-6841-BD5D-8664022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3AFC-DFEA-EA42-B969-F4DC89FB0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02877-EBE3-0D4A-B42C-7980F2B3E629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4046B-FC7B-BF4D-AC35-6050B2AA2C5B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F4EA1F-3B62-544C-B905-E6166B75A928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2367B07-659A-7347-B51A-2345420A8EF6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16EF9-AE7A-4243-AB41-929B4405C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5733" y="6155203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3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5111" y="2498693"/>
            <a:ext cx="7286592" cy="16250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A9E5-1945-C048-B92E-331D211B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1083A42-BFCC-E241-AA9E-E9898573D131}"/>
              </a:ext>
            </a:extLst>
          </p:cNvPr>
          <p:cNvSpPr/>
          <p:nvPr userDrawn="1"/>
        </p:nvSpPr>
        <p:spPr>
          <a:xfrm>
            <a:off x="512171" y="-1"/>
            <a:ext cx="8631829" cy="3060077"/>
          </a:xfrm>
          <a:custGeom>
            <a:avLst/>
            <a:gdLst>
              <a:gd name="connsiteX0" fmla="*/ 0 w 9570645"/>
              <a:gd name="connsiteY0" fmla="*/ 0 h 3392897"/>
              <a:gd name="connsiteX1" fmla="*/ 9570645 w 9570645"/>
              <a:gd name="connsiteY1" fmla="*/ 0 h 3392897"/>
              <a:gd name="connsiteX2" fmla="*/ 8706778 w 9570645"/>
              <a:gd name="connsiteY2" fmla="*/ 83074 h 3392897"/>
              <a:gd name="connsiteX3" fmla="*/ 127415 w 9570645"/>
              <a:gd name="connsiteY3" fmla="*/ 3132932 h 3392897"/>
              <a:gd name="connsiteX4" fmla="*/ 0 w 9570645"/>
              <a:gd name="connsiteY4" fmla="*/ 3392897 h 3392897"/>
              <a:gd name="connsiteX5" fmla="*/ 0 w 9570645"/>
              <a:gd name="connsiteY5" fmla="*/ 0 h 339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0645" h="3392897">
                <a:moveTo>
                  <a:pt x="0" y="0"/>
                </a:moveTo>
                <a:lnTo>
                  <a:pt x="9570645" y="0"/>
                </a:lnTo>
                <a:lnTo>
                  <a:pt x="8706778" y="83074"/>
                </a:lnTo>
                <a:cubicBezTo>
                  <a:pt x="4369604" y="552913"/>
                  <a:pt x="1063492" y="1708511"/>
                  <a:pt x="127415" y="3132932"/>
                </a:cubicBezTo>
                <a:lnTo>
                  <a:pt x="0" y="33928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3C4957-77B3-534C-ADFC-BD59CFC28A70}"/>
              </a:ext>
            </a:extLst>
          </p:cNvPr>
          <p:cNvSpPr/>
          <p:nvPr userDrawn="1"/>
        </p:nvSpPr>
        <p:spPr>
          <a:xfrm rot="10800000">
            <a:off x="9" y="-1"/>
            <a:ext cx="2087936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467F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F5132-26CD-F341-8357-E10D040286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50111" y="287160"/>
            <a:ext cx="2214881" cy="9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02" r:id="rId2"/>
    <p:sldLayoutId id="2147484203" r:id="rId3"/>
  </p:sldLayoutIdLst>
  <p:txStyles>
    <p:titleStyle>
      <a:lvl1pPr algn="l" defTabSz="685793" rtl="0" eaLnBrk="1" latinLnBrk="0" hangingPunct="1">
        <a:lnSpc>
          <a:spcPct val="80000"/>
        </a:lnSpc>
        <a:spcBef>
          <a:spcPct val="0"/>
        </a:spcBef>
        <a:buNone/>
        <a:defRPr sz="6600" kern="1200">
          <a:solidFill>
            <a:schemeClr val="bg2">
              <a:lumMod val="9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793" rtl="0" eaLnBrk="1" latinLnBrk="0" hangingPunct="1">
        <a:lnSpc>
          <a:spcPct val="90000"/>
        </a:lnSpc>
        <a:spcBef>
          <a:spcPts val="750"/>
        </a:spcBef>
        <a:buFont typeface="Arial"/>
        <a:buNone/>
        <a:defRPr sz="2700" b="0" i="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  <a:lvl2pPr marL="342896" indent="0" algn="l" defTabSz="685793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9E3C3-9F0E-5B47-9459-02ACBFB016EB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7886699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0F0C4C-CDDA-AD49-A26F-BD44175B070A}"/>
              </a:ext>
            </a:extLst>
          </p:cNvPr>
          <p:cNvSpPr/>
          <p:nvPr userDrawn="1"/>
        </p:nvSpPr>
        <p:spPr>
          <a:xfrm rot="5400000" flipV="1">
            <a:off x="5611841" y="3333641"/>
            <a:ext cx="1980742" cy="5106417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99000">
                <a:schemeClr val="bg2">
                  <a:lumMod val="75000"/>
                  <a:alpha val="8785"/>
                </a:schemeClr>
              </a:gs>
              <a:gs pos="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3A462FE-BBB6-254F-9318-A93C6F51A109}"/>
              </a:ext>
            </a:extLst>
          </p:cNvPr>
          <p:cNvSpPr/>
          <p:nvPr userDrawn="1"/>
        </p:nvSpPr>
        <p:spPr>
          <a:xfrm rot="16200000" flipH="1">
            <a:off x="6905912" y="4625268"/>
            <a:ext cx="1453703" cy="3045315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DFF24E-60D8-D14C-95B1-A67FB63425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4596" y="6171982"/>
            <a:ext cx="1404945" cy="6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0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6710" y="1502229"/>
            <a:ext cx="6024560" cy="21537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471" y="4038311"/>
            <a:ext cx="6527799" cy="942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51087D7-5CB2-2B49-B3F7-8769B75F3E10}"/>
              </a:ext>
            </a:extLst>
          </p:cNvPr>
          <p:cNvSpPr/>
          <p:nvPr userDrawn="1"/>
        </p:nvSpPr>
        <p:spPr>
          <a:xfrm>
            <a:off x="-7683" y="394486"/>
            <a:ext cx="3318615" cy="6471192"/>
          </a:xfrm>
          <a:custGeom>
            <a:avLst/>
            <a:gdLst>
              <a:gd name="connsiteX0" fmla="*/ 3318615 w 3318615"/>
              <a:gd name="connsiteY0" fmla="*/ 0 h 6471192"/>
              <a:gd name="connsiteX1" fmla="*/ 3161544 w 3318615"/>
              <a:gd name="connsiteY1" fmla="*/ 87215 h 6471192"/>
              <a:gd name="connsiteX2" fmla="*/ 1318822 w 3318615"/>
              <a:gd name="connsiteY2" fmla="*/ 6118070 h 6471192"/>
              <a:gd name="connsiteX3" fmla="*/ 1288937 w 3318615"/>
              <a:gd name="connsiteY3" fmla="*/ 6471192 h 6471192"/>
              <a:gd name="connsiteX4" fmla="*/ 0 w 3318615"/>
              <a:gd name="connsiteY4" fmla="*/ 6471192 h 6471192"/>
              <a:gd name="connsiteX5" fmla="*/ 0 w 3318615"/>
              <a:gd name="connsiteY5" fmla="*/ 1 h 6471192"/>
              <a:gd name="connsiteX6" fmla="*/ 1257324 w 3318615"/>
              <a:gd name="connsiteY6" fmla="*/ 1 h 6471192"/>
              <a:gd name="connsiteX7" fmla="*/ 3318615 w 3318615"/>
              <a:gd name="connsiteY7" fmla="*/ 0 h 64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615" h="6471192">
                <a:moveTo>
                  <a:pt x="3318615" y="0"/>
                </a:moveTo>
                <a:lnTo>
                  <a:pt x="3161544" y="87215"/>
                </a:lnTo>
                <a:cubicBezTo>
                  <a:pt x="2300910" y="727950"/>
                  <a:pt x="1602700" y="3131720"/>
                  <a:pt x="1318822" y="6118070"/>
                </a:cubicBezTo>
                <a:lnTo>
                  <a:pt x="1288937" y="6471192"/>
                </a:lnTo>
                <a:lnTo>
                  <a:pt x="0" y="6471192"/>
                </a:lnTo>
                <a:lnTo>
                  <a:pt x="0" y="1"/>
                </a:lnTo>
                <a:lnTo>
                  <a:pt x="1257324" y="1"/>
                </a:lnTo>
                <a:cubicBezTo>
                  <a:pt x="1944421" y="786"/>
                  <a:pt x="2631518" y="1571"/>
                  <a:pt x="331861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2000"/>
                </a:schemeClr>
              </a:gs>
              <a:gs pos="42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0C4C61-5DAE-704A-94B1-4D8F0433E488}"/>
              </a:ext>
            </a:extLst>
          </p:cNvPr>
          <p:cNvSpPr/>
          <p:nvPr userDrawn="1"/>
        </p:nvSpPr>
        <p:spPr>
          <a:xfrm>
            <a:off x="-12698" y="5"/>
            <a:ext cx="6527799" cy="2039519"/>
          </a:xfrm>
          <a:custGeom>
            <a:avLst/>
            <a:gdLst>
              <a:gd name="connsiteX0" fmla="*/ 0 w 6504497"/>
              <a:gd name="connsiteY0" fmla="*/ 0 h 2032239"/>
              <a:gd name="connsiteX1" fmla="*/ 6504497 w 6504497"/>
              <a:gd name="connsiteY1" fmla="*/ 0 h 2032239"/>
              <a:gd name="connsiteX2" fmla="*/ 6504497 w 6504497"/>
              <a:gd name="connsiteY2" fmla="*/ 6484 h 2032239"/>
              <a:gd name="connsiteX3" fmla="*/ 6476264 w 6504497"/>
              <a:gd name="connsiteY3" fmla="*/ 8249 h 2032239"/>
              <a:gd name="connsiteX4" fmla="*/ 86067 w 6504497"/>
              <a:gd name="connsiteY4" fmla="*/ 1877235 h 2032239"/>
              <a:gd name="connsiteX5" fmla="*/ 0 w 6504497"/>
              <a:gd name="connsiteY5" fmla="*/ 2032239 h 2032239"/>
              <a:gd name="connsiteX6" fmla="*/ 0 w 6504497"/>
              <a:gd name="connsiteY6" fmla="*/ 0 h 20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497" h="2032239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0877DA-48E4-2F46-9360-38C11DF27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36175" y="758265"/>
            <a:ext cx="1091189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93" r:id="rId2"/>
    <p:sldLayoutId id="2147484206" r:id="rId3"/>
  </p:sldLayoutIdLst>
  <p:txStyles>
    <p:titleStyle>
      <a:lvl1pPr algn="l" defTabSz="685793" rtl="0" eaLnBrk="1" latinLnBrk="0" hangingPunct="1">
        <a:lnSpc>
          <a:spcPct val="80000"/>
        </a:lnSpc>
        <a:spcBef>
          <a:spcPct val="0"/>
        </a:spcBef>
        <a:buNone/>
        <a:defRPr sz="6600" kern="1200">
          <a:solidFill>
            <a:schemeClr val="accent1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793" rtl="0" eaLnBrk="1" latinLnBrk="0" hangingPunct="1">
        <a:lnSpc>
          <a:spcPct val="90000"/>
        </a:lnSpc>
        <a:spcBef>
          <a:spcPts val="750"/>
        </a:spcBef>
        <a:buFont typeface="Arial"/>
        <a:buNone/>
        <a:defRPr sz="2700" b="0" i="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  <a:lvl2pPr marL="51434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6916430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2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205" r:id="rId2"/>
    <p:sldLayoutId id="214748421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6916430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6D51-46C8-4C3B-845F-7602ADCA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148" y="1505161"/>
            <a:ext cx="6459174" cy="1625060"/>
          </a:xfrm>
        </p:spPr>
        <p:txBody>
          <a:bodyPr/>
          <a:lstStyle/>
          <a:p>
            <a:r>
              <a:rPr lang="en-US" sz="4400" dirty="0">
                <a:latin typeface="+mj-lt"/>
                <a:cs typeface="Calibri Light" panose="020F0302020204030204" pitchFamily="34" charset="0"/>
              </a:rPr>
              <a:t>Sensitivity of reef-relevant ocean color phenomena to satellite data resolution</a:t>
            </a:r>
            <a:endParaRPr lang="en-US" sz="4400" dirty="0"/>
          </a:p>
        </p:txBody>
      </p:sp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156B0360-5595-4F41-897A-076A4AAFE3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66492" y="3736573"/>
            <a:ext cx="4536830" cy="20048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685793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700" b="0" i="0" kern="120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342896" indent="0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1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8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5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1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2" indent="-171449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An analysis of GOCI-1 </a:t>
            </a:r>
            <a:r>
              <a:rPr lang="haw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geostationary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ocean color data</a:t>
            </a:r>
            <a:r>
              <a:rPr lang="haw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utility </a:t>
            </a:r>
            <a:r>
              <a:rPr lang="haw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coastal Okinawa</a:t>
            </a:r>
            <a:r>
              <a:rPr lang="haw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waters</a:t>
            </a:r>
          </a:p>
        </p:txBody>
      </p:sp>
      <p:pic>
        <p:nvPicPr>
          <p:cNvPr id="13" name="Google Shape;97;g273c337dfd2_0_14">
            <a:extLst>
              <a:ext uri="{FF2B5EF4-FFF2-40B4-BE49-F238E27FC236}">
                <a16:creationId xmlns:a16="http://schemas.microsoft.com/office/drawing/2014/main" id="{B966150A-F8D5-4C49-85B5-2C2E099678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733" y="3666247"/>
            <a:ext cx="3710355" cy="284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B4D8-B563-47AB-A6B4-E3A3B0743C0E}"/>
              </a:ext>
            </a:extLst>
          </p:cNvPr>
          <p:cNvSpPr txBox="1"/>
          <p:nvPr/>
        </p:nvSpPr>
        <p:spPr>
          <a:xfrm>
            <a:off x="4413736" y="6356503"/>
            <a:ext cx="4651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1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Jessica Perelman, Hui Shi, Justin Suca, Ryan Rykaczewski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A6DE4-1EBA-4F14-BF3D-88E156C52619}"/>
              </a:ext>
            </a:extLst>
          </p:cNvPr>
          <p:cNvSpPr txBox="1"/>
          <p:nvPr/>
        </p:nvSpPr>
        <p:spPr>
          <a:xfrm>
            <a:off x="782517" y="3833419"/>
            <a:ext cx="1587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aw-US" sz="1400" dirty="0">
                <a:solidFill>
                  <a:schemeClr val="bg1">
                    <a:lumMod val="95000"/>
                  </a:schemeClr>
                </a:solidFill>
                <a:latin typeface="+mj-lt"/>
                <a:cs typeface="Calibri Light" panose="020F0302020204030204" pitchFamily="34" charset="0"/>
              </a:rPr>
              <a:t>2011-2021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333BA1-3838-410D-878F-F632189D2D55}"/>
              </a:ext>
            </a:extLst>
          </p:cNvPr>
          <p:cNvSpPr txBox="1"/>
          <p:nvPr/>
        </p:nvSpPr>
        <p:spPr>
          <a:xfrm>
            <a:off x="653318" y="6391934"/>
            <a:ext cx="709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aw-US" sz="1000" dirty="0">
                <a:solidFill>
                  <a:schemeClr val="bg1">
                    <a:lumMod val="95000"/>
                  </a:schemeClr>
                </a:solidFill>
                <a:latin typeface="+mj-lt"/>
                <a:cs typeface="Calibri Light" panose="020F0302020204030204" pitchFamily="34" charset="0"/>
              </a:rPr>
              <a:t>NASA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5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EAE761-E92F-484C-BF5B-C5ED5082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0" y="518746"/>
            <a:ext cx="7578162" cy="6040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Google Shape;355;g27209dbe46f_0_2">
            <a:extLst>
              <a:ext uri="{FF2B5EF4-FFF2-40B4-BE49-F238E27FC236}">
                <a16:creationId xmlns:a16="http://schemas.microsoft.com/office/drawing/2014/main" id="{2DAA9E05-102D-4A82-98C6-FB94F3361D43}"/>
              </a:ext>
            </a:extLst>
          </p:cNvPr>
          <p:cNvSpPr txBox="1">
            <a:spLocks/>
          </p:cNvSpPr>
          <p:nvPr/>
        </p:nvSpPr>
        <p:spPr>
          <a:xfrm>
            <a:off x="352500" y="1210691"/>
            <a:ext cx="7868308" cy="4697738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High spatial resolution provides </a:t>
            </a:r>
            <a:r>
              <a:rPr lang="en-US" sz="2000" b="1" dirty="0">
                <a:latin typeface="+mj-lt"/>
              </a:rPr>
              <a:t>substantially more data </a:t>
            </a:r>
            <a:r>
              <a:rPr lang="en-US" sz="2000" dirty="0">
                <a:latin typeface="+mj-lt"/>
              </a:rPr>
              <a:t>in regions most relevant for assessing </a:t>
            </a:r>
            <a:r>
              <a:rPr lang="en-US" sz="2000" b="1" dirty="0">
                <a:latin typeface="+mj-lt"/>
              </a:rPr>
              <a:t>coral reef habitats </a:t>
            </a:r>
            <a:r>
              <a:rPr lang="en-US" sz="2000" dirty="0">
                <a:latin typeface="+mj-lt"/>
              </a:rPr>
              <a:t>along the coast.</a:t>
            </a:r>
          </a:p>
        </p:txBody>
      </p:sp>
    </p:spTree>
    <p:extLst>
      <p:ext uri="{BB962C8B-B14F-4D97-AF65-F5344CB8AC3E}">
        <p14:creationId xmlns:p14="http://schemas.microsoft.com/office/powerpoint/2010/main" val="40885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EAE761-E92F-484C-BF5B-C5ED5082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0" y="518746"/>
            <a:ext cx="7578162" cy="6040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Google Shape;355;g27209dbe46f_0_2">
            <a:extLst>
              <a:ext uri="{FF2B5EF4-FFF2-40B4-BE49-F238E27FC236}">
                <a16:creationId xmlns:a16="http://schemas.microsoft.com/office/drawing/2014/main" id="{2DAA9E05-102D-4A82-98C6-FB94F3361D43}"/>
              </a:ext>
            </a:extLst>
          </p:cNvPr>
          <p:cNvSpPr txBox="1">
            <a:spLocks/>
          </p:cNvSpPr>
          <p:nvPr/>
        </p:nvSpPr>
        <p:spPr>
          <a:xfrm>
            <a:off x="352500" y="1210691"/>
            <a:ext cx="7868308" cy="4697738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High spatial resolution provides </a:t>
            </a:r>
            <a:r>
              <a:rPr lang="en-US" sz="2000" b="1" dirty="0">
                <a:latin typeface="+mj-lt"/>
              </a:rPr>
              <a:t>substantially more data </a:t>
            </a:r>
            <a:r>
              <a:rPr lang="en-US" sz="2000" dirty="0">
                <a:latin typeface="+mj-lt"/>
              </a:rPr>
              <a:t>in regions most relevant for assessing </a:t>
            </a:r>
            <a:r>
              <a:rPr lang="en-US" sz="2000" b="1" dirty="0">
                <a:latin typeface="+mj-lt"/>
              </a:rPr>
              <a:t>coral reef habitats </a:t>
            </a:r>
            <a:r>
              <a:rPr lang="en-US" sz="2000" dirty="0">
                <a:latin typeface="+mj-lt"/>
              </a:rPr>
              <a:t>along the coast.</a:t>
            </a: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The locations and persistence of </a:t>
            </a:r>
            <a:r>
              <a:rPr lang="en-US" sz="2000" b="1" dirty="0">
                <a:latin typeface="+mj-lt"/>
              </a:rPr>
              <a:t>episodic events change and become much more refined </a:t>
            </a:r>
            <a:r>
              <a:rPr lang="en-US" sz="2000" dirty="0">
                <a:latin typeface="+mj-lt"/>
              </a:rPr>
              <a:t>at higher spatiotemporal scales, and higher resolution grids capture a </a:t>
            </a:r>
            <a:r>
              <a:rPr lang="en-US" sz="2000" b="1" dirty="0">
                <a:latin typeface="+mj-lt"/>
              </a:rPr>
              <a:t>substantial number of events that are missed </a:t>
            </a:r>
            <a:r>
              <a:rPr lang="en-US" sz="2000" dirty="0">
                <a:latin typeface="+mj-lt"/>
              </a:rPr>
              <a:t>at the lower resolution grids.</a:t>
            </a:r>
          </a:p>
        </p:txBody>
      </p:sp>
    </p:spTree>
    <p:extLst>
      <p:ext uri="{BB962C8B-B14F-4D97-AF65-F5344CB8AC3E}">
        <p14:creationId xmlns:p14="http://schemas.microsoft.com/office/powerpoint/2010/main" val="26796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EAE761-E92F-484C-BF5B-C5ED5082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0" y="518746"/>
            <a:ext cx="7578162" cy="6040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Google Shape;355;g27209dbe46f_0_2">
            <a:extLst>
              <a:ext uri="{FF2B5EF4-FFF2-40B4-BE49-F238E27FC236}">
                <a16:creationId xmlns:a16="http://schemas.microsoft.com/office/drawing/2014/main" id="{2DAA9E05-102D-4A82-98C6-FB94F3361D43}"/>
              </a:ext>
            </a:extLst>
          </p:cNvPr>
          <p:cNvSpPr txBox="1">
            <a:spLocks/>
          </p:cNvSpPr>
          <p:nvPr/>
        </p:nvSpPr>
        <p:spPr>
          <a:xfrm>
            <a:off x="352500" y="1210691"/>
            <a:ext cx="7868308" cy="4697738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High spatial resolution provides </a:t>
            </a:r>
            <a:r>
              <a:rPr lang="en-US" sz="2000" b="1" dirty="0">
                <a:latin typeface="+mj-lt"/>
              </a:rPr>
              <a:t>substantially more data </a:t>
            </a:r>
            <a:r>
              <a:rPr lang="en-US" sz="2000" dirty="0">
                <a:latin typeface="+mj-lt"/>
              </a:rPr>
              <a:t>in regions most relevant for assessing </a:t>
            </a:r>
            <a:r>
              <a:rPr lang="en-US" sz="2000" b="1" dirty="0">
                <a:latin typeface="+mj-lt"/>
              </a:rPr>
              <a:t>coral reef habitats </a:t>
            </a:r>
            <a:r>
              <a:rPr lang="en-US" sz="2000" dirty="0">
                <a:latin typeface="+mj-lt"/>
              </a:rPr>
              <a:t>along the coast.</a:t>
            </a: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The locations and persistence of </a:t>
            </a:r>
            <a:r>
              <a:rPr lang="en-US" sz="2000" b="1" dirty="0">
                <a:latin typeface="+mj-lt"/>
              </a:rPr>
              <a:t>episodic events change and become much more refined </a:t>
            </a:r>
            <a:r>
              <a:rPr lang="en-US" sz="2000" dirty="0">
                <a:latin typeface="+mj-lt"/>
              </a:rPr>
              <a:t>at higher spatiotemporal scales, and higher resolution grids capture a </a:t>
            </a:r>
            <a:r>
              <a:rPr lang="en-US" sz="2000" b="1" dirty="0">
                <a:latin typeface="+mj-lt"/>
              </a:rPr>
              <a:t>substantial number of events that are missed </a:t>
            </a:r>
            <a:r>
              <a:rPr lang="en-US" sz="2000" dirty="0">
                <a:latin typeface="+mj-lt"/>
              </a:rPr>
              <a:t>at the lower resolution grids.</a:t>
            </a: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Geostationary ocean color data allows us to </a:t>
            </a:r>
            <a:r>
              <a:rPr lang="en-US" sz="2000" b="1" dirty="0">
                <a:latin typeface="+mj-lt"/>
              </a:rPr>
              <a:t>assign much more reliable risk to coral reef </a:t>
            </a:r>
            <a:r>
              <a:rPr lang="haw-US" sz="2000" b="1" dirty="0">
                <a:latin typeface="+mj-lt"/>
              </a:rPr>
              <a:t>areas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that could be affected by more frequent episodic events</a:t>
            </a:r>
            <a:r>
              <a:rPr lang="haw-US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42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4FA20D-6E5F-4322-8A97-817CBD12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9" y="736160"/>
            <a:ext cx="7769469" cy="672369"/>
          </a:xfrm>
        </p:spPr>
        <p:txBody>
          <a:bodyPr>
            <a:normAutofit/>
          </a:bodyPr>
          <a:lstStyle/>
          <a:p>
            <a:r>
              <a:rPr lang="en-US" sz="3500" dirty="0"/>
              <a:t>Mahalo </a:t>
            </a:r>
            <a:r>
              <a:rPr lang="en-US" sz="3500" dirty="0" err="1"/>
              <a:t>nui</a:t>
            </a:r>
            <a:endParaRPr lang="en-US" sz="35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76643D-484B-4975-A149-3EEBABE2A18C}"/>
              </a:ext>
            </a:extLst>
          </p:cNvPr>
          <p:cNvSpPr txBox="1">
            <a:spLocks/>
          </p:cNvSpPr>
          <p:nvPr/>
        </p:nvSpPr>
        <p:spPr>
          <a:xfrm>
            <a:off x="451339" y="1570647"/>
            <a:ext cx="7154007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37159" indent="-137159" algn="l" defTabSz="685793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340" kern="1200" spc="8" baseline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342896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48635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2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754373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2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960110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2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199988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4987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9984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4982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Hui Shi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Justin Suca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Ryan Rykaczewski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Ryan Vandermeulen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Menghua Wang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Thomas Oliver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Jamison Gove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Kisei Tanaka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Dax Matthews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NOAA NESDIS</a:t>
            </a:r>
          </a:p>
        </p:txBody>
      </p:sp>
      <p:pic>
        <p:nvPicPr>
          <p:cNvPr id="6" name="Google Shape;97;g273c337dfd2_0_14">
            <a:extLst>
              <a:ext uri="{FF2B5EF4-FFF2-40B4-BE49-F238E27FC236}">
                <a16:creationId xmlns:a16="http://schemas.microsoft.com/office/drawing/2014/main" id="{AB054784-3F12-408B-A288-C4BE0C1D9F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13889" y="2114391"/>
            <a:ext cx="3354517" cy="262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EC4D4-7B3E-44EA-B5B3-F6AE29A26387}"/>
              </a:ext>
            </a:extLst>
          </p:cNvPr>
          <p:cNvSpPr txBox="1"/>
          <p:nvPr/>
        </p:nvSpPr>
        <p:spPr>
          <a:xfrm>
            <a:off x="4731473" y="4659506"/>
            <a:ext cx="709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aw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 Light" panose="020F0302020204030204" pitchFamily="34" charset="0"/>
              </a:rPr>
              <a:t>NASA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4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EAE761-E92F-484C-BF5B-C5ED5082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0" y="518746"/>
            <a:ext cx="7578162" cy="6040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Google Shape;355;g27209dbe46f_0_2">
            <a:extLst>
              <a:ext uri="{FF2B5EF4-FFF2-40B4-BE49-F238E27FC236}">
                <a16:creationId xmlns:a16="http://schemas.microsoft.com/office/drawing/2014/main" id="{4CFB0D2B-E85B-40C3-A218-D27F5651A826}"/>
              </a:ext>
            </a:extLst>
          </p:cNvPr>
          <p:cNvSpPr txBox="1">
            <a:spLocks/>
          </p:cNvSpPr>
          <p:nvPr/>
        </p:nvSpPr>
        <p:spPr>
          <a:xfrm>
            <a:off x="352500" y="1210691"/>
            <a:ext cx="7868308" cy="4697738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High spatial resolution provides </a:t>
            </a:r>
            <a:r>
              <a:rPr lang="en-US" sz="2000" b="1" dirty="0">
                <a:latin typeface="+mj-lt"/>
              </a:rPr>
              <a:t>substantially more data </a:t>
            </a:r>
            <a:r>
              <a:rPr lang="en-US" sz="2000" dirty="0">
                <a:latin typeface="+mj-lt"/>
              </a:rPr>
              <a:t>in regions most relevant for assessing </a:t>
            </a:r>
            <a:r>
              <a:rPr lang="en-US" sz="2000" b="1" dirty="0">
                <a:latin typeface="+mj-lt"/>
              </a:rPr>
              <a:t>coral reef habitats </a:t>
            </a:r>
            <a:r>
              <a:rPr lang="en-US" sz="2000" dirty="0">
                <a:latin typeface="+mj-lt"/>
              </a:rPr>
              <a:t>along the coast.</a:t>
            </a: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The locations and persistence of </a:t>
            </a:r>
            <a:r>
              <a:rPr lang="en-US" sz="2000" b="1" dirty="0">
                <a:latin typeface="+mj-lt"/>
              </a:rPr>
              <a:t>episodic events change and become much more refined </a:t>
            </a:r>
            <a:r>
              <a:rPr lang="en-US" sz="2000" dirty="0">
                <a:latin typeface="+mj-lt"/>
              </a:rPr>
              <a:t>at higher spatiotemporal scales, and higher resolution grids capture a </a:t>
            </a:r>
            <a:r>
              <a:rPr lang="en-US" sz="2000" b="1" dirty="0">
                <a:latin typeface="+mj-lt"/>
              </a:rPr>
              <a:t>substantial number of events that are missed </a:t>
            </a:r>
            <a:r>
              <a:rPr lang="en-US" sz="2000" dirty="0">
                <a:latin typeface="+mj-lt"/>
              </a:rPr>
              <a:t>at the lower resolution grids.</a:t>
            </a: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endParaRPr lang="en-US" sz="2000" dirty="0">
              <a:latin typeface="+mj-lt"/>
            </a:endParaRPr>
          </a:p>
          <a:p>
            <a:pPr marL="69850" indent="0">
              <a:lnSpc>
                <a:spcPct val="70000"/>
              </a:lnSpc>
              <a:buSzPts val="2500"/>
              <a:buNone/>
            </a:pPr>
            <a:r>
              <a:rPr lang="en-US" sz="2000" dirty="0">
                <a:latin typeface="+mj-lt"/>
              </a:rPr>
              <a:t>Geostationary ocean color data allows us to </a:t>
            </a:r>
            <a:r>
              <a:rPr lang="en-US" sz="2000" b="1" dirty="0">
                <a:latin typeface="+mj-lt"/>
              </a:rPr>
              <a:t>assign much more reliable risk to coral reef </a:t>
            </a:r>
            <a:r>
              <a:rPr lang="haw-US" sz="2000" b="1" dirty="0">
                <a:latin typeface="+mj-lt"/>
              </a:rPr>
              <a:t>areas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that could be affected by more frequent episodic events</a:t>
            </a:r>
            <a:r>
              <a:rPr lang="haw-US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1A7D9-B627-447E-8EE9-0CF7B8190A13}"/>
              </a:ext>
            </a:extLst>
          </p:cNvPr>
          <p:cNvSpPr txBox="1"/>
          <p:nvPr/>
        </p:nvSpPr>
        <p:spPr>
          <a:xfrm>
            <a:off x="403869" y="5607001"/>
            <a:ext cx="4609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Email: </a:t>
            </a:r>
            <a:r>
              <a:rPr lang="en-US" sz="2200" b="1" dirty="0"/>
              <a:t>jessica.perelman@noaa.gov</a:t>
            </a:r>
          </a:p>
        </p:txBody>
      </p:sp>
    </p:spTree>
    <p:extLst>
      <p:ext uri="{BB962C8B-B14F-4D97-AF65-F5344CB8AC3E}">
        <p14:creationId xmlns:p14="http://schemas.microsoft.com/office/powerpoint/2010/main" val="50544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AC37-DAE3-4E02-A0FC-5E66C61A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95" y="469900"/>
            <a:ext cx="8312409" cy="785160"/>
          </a:xfrm>
        </p:spPr>
        <p:txBody>
          <a:bodyPr>
            <a:normAutofit fontScale="90000"/>
          </a:bodyPr>
          <a:lstStyle/>
          <a:p>
            <a:r>
              <a:rPr lang="en-US" dirty="0"/>
              <a:t>Coastal coral reef habitat conditions</a:t>
            </a:r>
            <a:r>
              <a:rPr lang="haw-US" dirty="0"/>
              <a:t> </a:t>
            </a:r>
            <a:r>
              <a:rPr lang="en-US" dirty="0"/>
              <a:t>seen with current satellite products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CB0E5-7F9D-49C6-9883-369B03D03BFB}"/>
              </a:ext>
            </a:extLst>
          </p:cNvPr>
          <p:cNvGrpSpPr/>
          <p:nvPr/>
        </p:nvGrpSpPr>
        <p:grpSpPr>
          <a:xfrm>
            <a:off x="2045735" y="1454150"/>
            <a:ext cx="5498065" cy="4595148"/>
            <a:chOff x="2348754" y="1459756"/>
            <a:chExt cx="5195046" cy="43418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70F122-21B3-4B5E-9CB8-FE16D9453685}"/>
                </a:ext>
              </a:extLst>
            </p:cNvPr>
            <p:cNvGrpSpPr/>
            <p:nvPr/>
          </p:nvGrpSpPr>
          <p:grpSpPr>
            <a:xfrm>
              <a:off x="2348754" y="1459756"/>
              <a:ext cx="5195046" cy="4341892"/>
              <a:chOff x="2348754" y="1434356"/>
              <a:chExt cx="5195046" cy="434189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3372F34-2E8A-4F94-AAB4-8119F69B96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5370"/>
              <a:stretch/>
            </p:blipFill>
            <p:spPr>
              <a:xfrm>
                <a:off x="2484713" y="1434356"/>
                <a:ext cx="4445005" cy="428810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7187EA-A48D-4D3B-9D91-4C5365489526}"/>
                  </a:ext>
                </a:extLst>
              </p:cNvPr>
              <p:cNvSpPr txBox="1"/>
              <p:nvPr/>
            </p:nvSpPr>
            <p:spPr>
              <a:xfrm rot="16200000">
                <a:off x="2072337" y="3209365"/>
                <a:ext cx="86061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Latitude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F795B9-E592-45C0-8035-D62E75D1A873}"/>
                  </a:ext>
                </a:extLst>
              </p:cNvPr>
              <p:cNvSpPr txBox="1"/>
              <p:nvPr/>
            </p:nvSpPr>
            <p:spPr>
              <a:xfrm>
                <a:off x="4052044" y="5468471"/>
                <a:ext cx="9861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Longitude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F699B1-FD12-4731-8996-A1B172A98E78}"/>
                  </a:ext>
                </a:extLst>
              </p:cNvPr>
              <p:cNvSpPr txBox="1"/>
              <p:nvPr/>
            </p:nvSpPr>
            <p:spPr>
              <a:xfrm>
                <a:off x="2924735" y="1546361"/>
                <a:ext cx="1145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8-day</a:t>
                </a:r>
              </a:p>
              <a:p>
                <a:r>
                  <a:rPr lang="en-US" sz="1200" dirty="0"/>
                  <a:t>4 km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CD91F-65D6-43CA-8F5D-E0F471C1A4BE}"/>
                  </a:ext>
                </a:extLst>
              </p:cNvPr>
              <p:cNvSpPr txBox="1"/>
              <p:nvPr/>
            </p:nvSpPr>
            <p:spPr>
              <a:xfrm>
                <a:off x="6172200" y="2526123"/>
                <a:ext cx="1371600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300" dirty="0"/>
              </a:p>
              <a:p>
                <a:r>
                  <a:rPr lang="en-US" sz="1300" dirty="0"/>
                  <a:t>[Chl-</a:t>
                </a:r>
                <a:r>
                  <a:rPr lang="en-US" sz="1300" i="1" dirty="0"/>
                  <a:t>a</a:t>
                </a:r>
                <a:r>
                  <a:rPr lang="en-US" sz="1300" dirty="0"/>
                  <a:t>] (mg m</a:t>
                </a:r>
                <a:r>
                  <a:rPr lang="en-US" sz="1300" baseline="30000" dirty="0"/>
                  <a:t>-3</a:t>
                </a:r>
                <a:r>
                  <a:rPr lang="en-US" sz="1300" dirty="0"/>
                  <a:t>)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29E0B-6CD7-4F58-AA7D-0AD233831DA7}"/>
                </a:ext>
              </a:extLst>
            </p:cNvPr>
            <p:cNvSpPr txBox="1"/>
            <p:nvPr/>
          </p:nvSpPr>
          <p:spPr>
            <a:xfrm>
              <a:off x="5186081" y="1571761"/>
              <a:ext cx="98611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8791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2022-06-14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BF1990-C319-4FDA-94BE-FEF9BE150595}"/>
                </a:ext>
              </a:extLst>
            </p:cNvPr>
            <p:cNvSpPr txBox="1"/>
            <p:nvPr/>
          </p:nvSpPr>
          <p:spPr>
            <a:xfrm>
              <a:off x="4630175" y="1571760"/>
              <a:ext cx="7143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MODIS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17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27E848F6-7761-47F2-AB4E-614FE8552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323" y="2420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Primary Questions</a:t>
            </a:r>
            <a:endParaRPr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0BC40238-81EB-480E-A416-B13BF8FED5F1}"/>
              </a:ext>
            </a:extLst>
          </p:cNvPr>
          <p:cNvSpPr txBox="1">
            <a:spLocks/>
          </p:cNvSpPr>
          <p:nvPr/>
        </p:nvSpPr>
        <p:spPr>
          <a:xfrm>
            <a:off x="240323" y="1567607"/>
            <a:ext cx="8358554" cy="4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37159" indent="-137159" algn="l" defTabSz="685793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340" kern="1200" spc="8" baseline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342896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48635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2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754373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2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960110" indent="-13715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2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199988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4987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9984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4982" indent="-171449" algn="l" defTabSz="68579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How much spatial coverage is gained with higher resolution ocean color data in regions most relevant for assessing coral reef habitats along the coast?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2286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How does the ability to detect episodic, extreme events (e.g., large freshwater outflows) that affect coral reefs change with spatial and temporal resolution?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228600" indent="-6413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9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5A16-E744-4701-A6B6-F464F0E1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537089"/>
            <a:ext cx="8351147" cy="619358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4" name="Google Shape;98;g273c337dfd2_0_14">
            <a:extLst>
              <a:ext uri="{FF2B5EF4-FFF2-40B4-BE49-F238E27FC236}">
                <a16:creationId xmlns:a16="http://schemas.microsoft.com/office/drawing/2014/main" id="{7E684E6C-2974-4FC2-BC58-42A14F032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083753"/>
              </p:ext>
            </p:extLst>
          </p:nvPr>
        </p:nvGraphicFramePr>
        <p:xfrm>
          <a:off x="1453007" y="1473200"/>
          <a:ext cx="5943600" cy="391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Configuration</a:t>
                      </a:r>
                      <a:endParaRPr sz="1500" b="1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Spatial Resolution</a:t>
                      </a:r>
                      <a:endParaRPr sz="1500" b="1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Temporal Resolution</a:t>
                      </a:r>
                      <a:endParaRPr sz="1500" b="1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Coarse (e.g., SeaWIFS)</a:t>
                      </a:r>
                      <a:endParaRPr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 km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Daily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8-day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Monthly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Moderate (e.g., VIIRS)</a:t>
                      </a:r>
                      <a:endParaRPr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750 m</a:t>
                      </a:r>
                      <a:endParaRPr sz="15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Daily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8-day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Monthly</a:t>
                      </a:r>
                      <a:endParaRPr sz="15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Full GOCI resolution</a:t>
                      </a:r>
                      <a:endParaRPr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500 m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8x per day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Daily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8-day</a:t>
                      </a:r>
                      <a:endParaRPr sz="150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Monthly</a:t>
                      </a:r>
                      <a:endParaRPr sz="15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1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BB191FF-A16F-4E2F-8E81-BD4CFC7A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9844"/>
            <a:ext cx="3736730" cy="31197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BC4980-0463-4010-B8E5-EA9A65D210DB}"/>
              </a:ext>
            </a:extLst>
          </p:cNvPr>
          <p:cNvSpPr txBox="1"/>
          <p:nvPr/>
        </p:nvSpPr>
        <p:spPr>
          <a:xfrm>
            <a:off x="291513" y="5201287"/>
            <a:ext cx="3954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aw-US" sz="1600" dirty="0">
                <a:latin typeface="+mj-lt"/>
                <a:ea typeface="Calibri"/>
                <a:cs typeface="Calibri"/>
                <a:sym typeface="Calibri"/>
              </a:rPr>
              <a:t>High</a:t>
            </a: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 resolution grid cells are on average </a:t>
            </a:r>
            <a:r>
              <a:rPr lang="en-US" sz="1600" b="1" dirty="0"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3.3 km</a:t>
            </a:r>
            <a:r>
              <a:rPr lang="en-US" sz="1600" dirty="0"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"/>
                  </a:ext>
                </a:extLst>
              </a:rPr>
              <a:t> closer to the coast</a:t>
            </a:r>
            <a:endParaRPr lang="haw-US" sz="1600" dirty="0">
              <a:latin typeface="+mj-lt"/>
              <a:ea typeface="Calibri"/>
              <a:cs typeface="Calibri"/>
              <a:sym typeface="Calibri"/>
            </a:endParaRPr>
          </a:p>
          <a:p>
            <a:endParaRPr lang="haw-US" sz="800" dirty="0">
              <a:latin typeface="+mj-lt"/>
              <a:ea typeface="Calibri"/>
              <a:cs typeface="Calibri"/>
              <a:sym typeface="Calibri"/>
            </a:endParaRPr>
          </a:p>
          <a:p>
            <a:r>
              <a:rPr lang="haw-US" sz="1600" dirty="0"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haw-US" sz="1600" b="1" dirty="0">
                <a:latin typeface="+mj-lt"/>
                <a:ea typeface="Calibri"/>
                <a:cs typeface="Calibri"/>
                <a:sym typeface="Calibri"/>
              </a:rPr>
              <a:t>55%</a:t>
            </a:r>
            <a:r>
              <a:rPr lang="haw-US" sz="1600" dirty="0">
                <a:latin typeface="+mj-lt"/>
                <a:ea typeface="Calibri"/>
                <a:cs typeface="Calibri"/>
                <a:sym typeface="Calibri"/>
              </a:rPr>
              <a:t> increase in coastal area observed)</a:t>
            </a:r>
            <a:endParaRPr lang="en-US" sz="16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D3ED2-55EB-41A5-9F35-264452C5C713}"/>
              </a:ext>
            </a:extLst>
          </p:cNvPr>
          <p:cNvSpPr txBox="1"/>
          <p:nvPr/>
        </p:nvSpPr>
        <p:spPr>
          <a:xfrm>
            <a:off x="531104" y="1673288"/>
            <a:ext cx="3423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Shallow waters masked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414DCFA-7C72-4FA8-B57A-4B6178C1619C}"/>
              </a:ext>
            </a:extLst>
          </p:cNvPr>
          <p:cNvSpPr txBox="1">
            <a:spLocks/>
          </p:cNvSpPr>
          <p:nvPr/>
        </p:nvSpPr>
        <p:spPr>
          <a:xfrm>
            <a:off x="163286" y="381036"/>
            <a:ext cx="8661687" cy="11041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spc="-38" baseline="0">
                <a:solidFill>
                  <a:srgbClr val="00899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500">
                <a:latin typeface="+mj-lt"/>
              </a:rPr>
              <a:t>How much spatial coverage is gained with higher resolution ocean color data</a:t>
            </a:r>
            <a:r>
              <a:rPr lang="haw-US" sz="2500">
                <a:latin typeface="+mj-lt"/>
              </a:rPr>
              <a:t> </a:t>
            </a:r>
            <a:r>
              <a:rPr lang="en-US" sz="2500">
                <a:latin typeface="+mj-lt"/>
              </a:rPr>
              <a:t>in regions most relevant for assessing coral reef habitats along the coast?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0599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2D51D9-B629-4FCA-8199-9AC51A25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381036"/>
            <a:ext cx="8661687" cy="1104155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latin typeface="+mj-lt"/>
              </a:rPr>
              <a:t>How much spatial coverage is gained with higher resolution ocean color data</a:t>
            </a:r>
            <a:r>
              <a:rPr lang="haw-US" sz="2500" dirty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in regions most relevant for assessing coral reef habitats along the coast?</a:t>
            </a:r>
            <a:endParaRPr lang="en-US" sz="2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212DBD-7CAE-4CB2-A8EC-BB13D2D5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9844"/>
            <a:ext cx="3736730" cy="3119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018D0-37B2-4A35-AE42-278064E3C176}"/>
              </a:ext>
            </a:extLst>
          </p:cNvPr>
          <p:cNvSpPr txBox="1"/>
          <p:nvPr/>
        </p:nvSpPr>
        <p:spPr>
          <a:xfrm>
            <a:off x="291513" y="5201287"/>
            <a:ext cx="3954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aw-US" sz="1600" dirty="0">
                <a:latin typeface="+mj-lt"/>
                <a:ea typeface="Calibri"/>
                <a:cs typeface="Calibri"/>
                <a:sym typeface="Calibri"/>
              </a:rPr>
              <a:t>High</a:t>
            </a: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 resolution grid cells are on average </a:t>
            </a:r>
            <a:r>
              <a:rPr lang="en-US" sz="1600" b="1" dirty="0"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3.3 km</a:t>
            </a:r>
            <a:r>
              <a:rPr lang="en-US" sz="1600" dirty="0"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"/>
                  </a:ext>
                </a:extLst>
              </a:rPr>
              <a:t> closer to the coast</a:t>
            </a:r>
            <a:endParaRPr lang="haw-US" sz="1600" dirty="0">
              <a:latin typeface="+mj-lt"/>
              <a:ea typeface="Calibri"/>
              <a:cs typeface="Calibri"/>
              <a:sym typeface="Calibri"/>
            </a:endParaRPr>
          </a:p>
          <a:p>
            <a:endParaRPr lang="haw-US" sz="800" dirty="0">
              <a:latin typeface="+mj-lt"/>
              <a:ea typeface="Calibri"/>
              <a:cs typeface="Calibri"/>
              <a:sym typeface="Calibri"/>
            </a:endParaRPr>
          </a:p>
          <a:p>
            <a:r>
              <a:rPr lang="haw-US" sz="1600" dirty="0"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haw-US" sz="1600" b="1" dirty="0">
                <a:latin typeface="+mj-lt"/>
                <a:ea typeface="Calibri"/>
                <a:cs typeface="Calibri"/>
                <a:sym typeface="Calibri"/>
              </a:rPr>
              <a:t>55%</a:t>
            </a:r>
            <a:r>
              <a:rPr lang="haw-US" sz="1600" dirty="0">
                <a:latin typeface="+mj-lt"/>
                <a:ea typeface="Calibri"/>
                <a:cs typeface="Calibri"/>
                <a:sym typeface="Calibri"/>
              </a:rPr>
              <a:t> increase in coastal area observed)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18040-8A57-48BA-8C3F-96E0C0FEAF4A}"/>
              </a:ext>
            </a:extLst>
          </p:cNvPr>
          <p:cNvSpPr txBox="1"/>
          <p:nvPr/>
        </p:nvSpPr>
        <p:spPr>
          <a:xfrm>
            <a:off x="531104" y="1673288"/>
            <a:ext cx="3423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Shallow waters masked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012A6-6CC7-4644-B80C-4E857B9FC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/>
          <a:stretch/>
        </p:blipFill>
        <p:spPr>
          <a:xfrm>
            <a:off x="3785927" y="2011841"/>
            <a:ext cx="5259628" cy="2190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326FC-486D-4BDF-9597-C02C4E52A1C1}"/>
              </a:ext>
            </a:extLst>
          </p:cNvPr>
          <p:cNvSpPr txBox="1"/>
          <p:nvPr/>
        </p:nvSpPr>
        <p:spPr>
          <a:xfrm>
            <a:off x="5305738" y="2070358"/>
            <a:ext cx="28763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aw-US" sz="145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4km Shallowest grid cell</a:t>
            </a:r>
            <a:r>
              <a:rPr lang="en-US" sz="145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: 54 m </a:t>
            </a:r>
            <a:endParaRPr lang="haw-US" sz="145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  <a:p>
            <a:r>
              <a:rPr lang="haw-US" sz="1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500m Shallowest</a:t>
            </a:r>
            <a:r>
              <a:rPr lang="en-US" sz="145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 grid cell: </a:t>
            </a:r>
            <a:r>
              <a:rPr lang="en-US" sz="145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32 m</a:t>
            </a:r>
            <a:endParaRPr lang="en-US" sz="14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C7F51-4386-4FD3-B4B2-646ADBDD4C42}"/>
              </a:ext>
            </a:extLst>
          </p:cNvPr>
          <p:cNvSpPr txBox="1"/>
          <p:nvPr/>
        </p:nvSpPr>
        <p:spPr>
          <a:xfrm>
            <a:off x="4639880" y="4472626"/>
            <a:ext cx="4559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Substantially more data in regions most relevant for assessing coral reef habitats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1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00C5BB-1C94-44D5-8B18-36D19311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0" y="365127"/>
            <a:ext cx="8783515" cy="1049555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latin typeface="+mj-lt"/>
              </a:rPr>
              <a:t>How does the ability to detect episodic extreme events that affect coral reefs change with spatial and temporal resolution?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5F550-4418-43BB-8EF7-8E33D6B9EFC5}"/>
              </a:ext>
            </a:extLst>
          </p:cNvPr>
          <p:cNvSpPr txBox="1"/>
          <p:nvPr/>
        </p:nvSpPr>
        <p:spPr>
          <a:xfrm>
            <a:off x="2305050" y="4897668"/>
            <a:ext cx="444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aw-US" sz="2200" dirty="0">
                <a:latin typeface="+mj-lt"/>
              </a:rPr>
              <a:t>How do we define episodic events?</a:t>
            </a:r>
            <a:endParaRPr lang="en-US" sz="2200" dirty="0">
              <a:latin typeface="+mj-lt"/>
            </a:endParaRPr>
          </a:p>
          <a:p>
            <a:pPr algn="ctr"/>
            <a:r>
              <a:rPr lang="en-US" sz="1800" dirty="0">
                <a:latin typeface="+mj-lt"/>
              </a:rPr>
              <a:t>2 SD above seasonal mean (coarse)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BB7910C-83EA-427E-BF49-1D65C8BA2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0000"/>
          <a:stretch/>
        </p:blipFill>
        <p:spPr bwMode="auto">
          <a:xfrm>
            <a:off x="1908159" y="1480877"/>
            <a:ext cx="5230956" cy="2894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A6A7B-FC99-4A31-9F0F-2EA9C62EF78B}"/>
              </a:ext>
            </a:extLst>
          </p:cNvPr>
          <p:cNvSpPr txBox="1"/>
          <p:nvPr/>
        </p:nvSpPr>
        <p:spPr>
          <a:xfrm>
            <a:off x="1845360" y="4349353"/>
            <a:ext cx="2964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Kume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Island, Japan (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Yamano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72324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DCDAF-2072-4381-B466-9336C2A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0" y="365127"/>
            <a:ext cx="8783515" cy="1049555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latin typeface="+mj-lt"/>
              </a:rPr>
              <a:t>How does the ability to detect episodic extreme events that affect coral reefs change with spatial and temporal resolution?</a:t>
            </a:r>
            <a:endParaRPr lang="en-US" sz="2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ECFFD-D7F9-490F-8C62-9BA7B9F0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33" y="1661747"/>
            <a:ext cx="5641607" cy="40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2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1EC702-4CBC-49CE-9D17-760C0C0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0" y="365127"/>
            <a:ext cx="8783515" cy="1049555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latin typeface="+mj-lt"/>
              </a:rPr>
              <a:t>How does the ability to detect episodic extreme events that affect coral reefs change with spatial and temporal resolution?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9EBF-192F-4B56-9BCA-9AFBB56C2DB9}"/>
              </a:ext>
            </a:extLst>
          </p:cNvPr>
          <p:cNvSpPr txBox="1"/>
          <p:nvPr/>
        </p:nvSpPr>
        <p:spPr>
          <a:xfrm>
            <a:off x="1461977" y="1470440"/>
            <a:ext cx="622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Events missed at 8-day 4 km but captured by 8x/day 500 m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B9BF7-603C-4AF4-A3D6-BE35E8B5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1918542"/>
            <a:ext cx="5532119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theme/theme1.xml><?xml version="1.0" encoding="utf-8"?>
<a:theme xmlns:a="http://schemas.openxmlformats.org/drawingml/2006/main" name="TITLE SLIDES: Horizontal Stacked Logo">
  <a:themeElements>
    <a:clrScheme name="charcoal">
      <a:dk1>
        <a:srgbClr val="141414"/>
      </a:dk1>
      <a:lt1>
        <a:srgbClr val="FFFFFF"/>
      </a:lt1>
      <a:dk2>
        <a:srgbClr val="003087"/>
      </a:dk2>
      <a:lt2>
        <a:srgbClr val="D3F5F6"/>
      </a:lt2>
      <a:accent1>
        <a:srgbClr val="FF8300"/>
      </a:accent1>
      <a:accent2>
        <a:srgbClr val="1ECAD3"/>
      </a:accent2>
      <a:accent3>
        <a:srgbClr val="76BC20"/>
      </a:accent3>
      <a:accent4>
        <a:srgbClr val="5145B9"/>
      </a:accent4>
      <a:accent5>
        <a:srgbClr val="0085CA"/>
      </a:accent5>
      <a:accent6>
        <a:srgbClr val="D02C2F"/>
      </a:accent6>
      <a:hlink>
        <a:srgbClr val="003087"/>
      </a:hlink>
      <a:folHlink>
        <a:srgbClr val="51BFE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D924A02C-0E4F-524A-BD1F-A11271519F27}"/>
    </a:ext>
  </a:extLst>
</a:theme>
</file>

<file path=ppt/theme/theme2.xml><?xml version="1.0" encoding="utf-8"?>
<a:theme xmlns:a="http://schemas.openxmlformats.org/drawingml/2006/main" name="Content Option 1  |  End Slide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7985209B-9204-3C4F-91C6-E38E397DE8C4}"/>
    </a:ext>
  </a:extLst>
</a:theme>
</file>

<file path=ppt/theme/theme3.xml><?xml version="1.0" encoding="utf-8"?>
<a:theme xmlns:a="http://schemas.openxmlformats.org/drawingml/2006/main" name="TITLE SLIDES: Vertical Stacked Logo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D284A284-9E22-FD41-9498-B50724F7AF25}"/>
    </a:ext>
  </a:extLst>
</a:theme>
</file>

<file path=ppt/theme/theme4.xml><?xml version="1.0" encoding="utf-8"?>
<a:theme xmlns:a="http://schemas.openxmlformats.org/drawingml/2006/main" name="Content Option 2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05B43F0B-1C29-EC4C-83E8-C4A16314045F}"/>
    </a:ext>
  </a:extLst>
</a:theme>
</file>

<file path=ppt/theme/theme5.xml><?xml version="1.0" encoding="utf-8"?>
<a:theme xmlns:a="http://schemas.openxmlformats.org/drawingml/2006/main" name="Divider Slides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0EF5298B-293B-0248-8F76-804597858B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6912</TotalTime>
  <Words>780</Words>
  <Application>Microsoft Office PowerPoint</Application>
  <PresentationFormat>On-screen Show (4:3)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</vt:lpstr>
      <vt:lpstr>Wingdings 2</vt:lpstr>
      <vt:lpstr>TITLE SLIDES: Horizontal Stacked Logo</vt:lpstr>
      <vt:lpstr>Content Option 1  |  End Slide</vt:lpstr>
      <vt:lpstr>TITLE SLIDES: Vertical Stacked Logo</vt:lpstr>
      <vt:lpstr>Content Option 2</vt:lpstr>
      <vt:lpstr>Divider Slides</vt:lpstr>
      <vt:lpstr>Sensitivity of reef-relevant ocean color phenomena to satellite data resolution</vt:lpstr>
      <vt:lpstr>Coastal coral reef habitat conditions seen with current satellite products</vt:lpstr>
      <vt:lpstr>Primary Questions</vt:lpstr>
      <vt:lpstr>Methods</vt:lpstr>
      <vt:lpstr>PowerPoint Presentation</vt:lpstr>
      <vt:lpstr>How much spatial coverage is gained with higher resolution ocean color data in regions most relevant for assessing coral reef habitats along the coast?</vt:lpstr>
      <vt:lpstr>How does the ability to detect episodic extreme events that affect coral reefs change with spatial and temporal resolution?</vt:lpstr>
      <vt:lpstr>How does the ability to detect episodic extreme events that affect coral reefs change with spatial and temporal resolution?</vt:lpstr>
      <vt:lpstr>How does the ability to detect episodic extreme events that affect coral reefs change with spatial and temporal resolution?</vt:lpstr>
      <vt:lpstr>Summary</vt:lpstr>
      <vt:lpstr>Summary</vt:lpstr>
      <vt:lpstr>Summary</vt:lpstr>
      <vt:lpstr>Mahalo nui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16:9</dc:title>
  <dc:creator>Microsoft Office User</dc:creator>
  <cp:lastModifiedBy>Jessica Perelman</cp:lastModifiedBy>
  <cp:revision>63</cp:revision>
  <dcterms:created xsi:type="dcterms:W3CDTF">2021-10-25T00:20:48Z</dcterms:created>
  <dcterms:modified xsi:type="dcterms:W3CDTF">2024-07-26T21:12:20Z</dcterms:modified>
</cp:coreProperties>
</file>