
<file path=[Content_Types].xml><?xml version="1.0" encoding="utf-8"?>
<Types xmlns="http://schemas.openxmlformats.org/package/2006/content-types">
  <Default Extension="emf" ContentType="image/x-emf"/>
  <Default Extension="fntdata" ContentType="application/x-fontdata"/>
  <Default Extension="gif" ContentType="image/gif"/>
  <Default Extension="jp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69" r:id="rId1"/>
    <p:sldMasterId id="2147483678" r:id="rId2"/>
  </p:sldMasterIdLst>
  <p:notesMasterIdLst>
    <p:notesMasterId r:id="rId12"/>
  </p:notesMasterIdLst>
  <p:sldIdLst>
    <p:sldId id="304" r:id="rId3"/>
    <p:sldId id="29295" r:id="rId4"/>
    <p:sldId id="29296" r:id="rId5"/>
    <p:sldId id="38565" r:id="rId6"/>
    <p:sldId id="38566" r:id="rId7"/>
    <p:sldId id="271" r:id="rId8"/>
    <p:sldId id="29124" r:id="rId9"/>
    <p:sldId id="38567" r:id="rId10"/>
    <p:sldId id="38564" r:id="rId11"/>
  </p:sldIdLst>
  <p:sldSz cx="12192000" cy="6858000"/>
  <p:notesSz cx="7010400" cy="9296400"/>
  <p:embeddedFontLst>
    <p:embeddedFont>
      <p:font typeface="Arial Black" panose="020B0A04020102020204" pitchFamily="34" charset="0"/>
      <p:bold r:id="rId13"/>
    </p:embeddedFont>
    <p:embeddedFont>
      <p:font typeface="Calibri" panose="020F0502020204030204" pitchFamily="34" charset="0"/>
      <p:regular r:id="rId14"/>
      <p:bold r:id="rId15"/>
      <p:italic r:id="rId16"/>
      <p:boldItalic r:id="rId17"/>
    </p:embeddedFont>
    <p:embeddedFont>
      <p:font typeface="Candara" panose="020E0502030303020204" pitchFamily="34" charset="0"/>
      <p:regular r:id="rId18"/>
      <p:bold r:id="rId19"/>
      <p:italic r:id="rId20"/>
      <p:boldItalic r:id="rId21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Sullivan, Pamela C. (GSFC-410.0)[NOAA]" initials="SPC(4" lastIdx="1" clrIdx="0">
    <p:extLst>
      <p:ext uri="{19B8F6BF-5375-455C-9EA6-DF929625EA0E}">
        <p15:presenceInfo xmlns:p15="http://schemas.microsoft.com/office/powerpoint/2012/main" userId="S::pcsulliv@ndc.nasa.gov::9edaba3d-68dd-49d5-8808-ffe938e9fc95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2F5496"/>
    <a:srgbClr val="0070C0"/>
    <a:srgbClr val="102136"/>
    <a:srgbClr val="00FF00"/>
    <a:srgbClr val="FFCCFF"/>
    <a:srgbClr val="1E769C"/>
    <a:srgbClr val="2FB8F2"/>
    <a:srgbClr val="FFFFFF"/>
    <a:srgbClr val="0303FF"/>
    <a:srgbClr val="3366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125E5076-3810-47DD-B79F-674D7AD40C01}" styleName="Dark Style 1 - Accent 1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wholeTbl>
    <a:band1H>
      <a:tcStyle>
        <a:tcBdr/>
        <a:fill>
          <a:solidFill>
            <a:schemeClr val="accent1">
              <a:shade val="60000"/>
            </a:schemeClr>
          </a:solidFill>
        </a:fill>
      </a:tcStyle>
    </a:band1H>
    <a:band1V>
      <a:tcStyle>
        <a:tcBdr/>
        <a:fill>
          <a:solidFill>
            <a:schemeClr val="accent1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1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1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1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3495" autoAdjust="0"/>
    <p:restoredTop sz="78637" autoAdjust="0"/>
  </p:normalViewPr>
  <p:slideViewPr>
    <p:cSldViewPr snapToGrid="0" snapToObjects="1">
      <p:cViewPr varScale="1">
        <p:scale>
          <a:sx n="65" d="100"/>
          <a:sy n="65" d="100"/>
        </p:scale>
        <p:origin x="714" y="2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80" d="100"/>
        <a:sy n="8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font" Target="fonts/font1.fntdata"/><Relationship Id="rId18" Type="http://schemas.openxmlformats.org/officeDocument/2006/relationships/font" Target="fonts/font6.fntdata"/><Relationship Id="rId26" Type="http://schemas.openxmlformats.org/officeDocument/2006/relationships/tableStyles" Target="tableStyles.xml"/><Relationship Id="rId3" Type="http://schemas.openxmlformats.org/officeDocument/2006/relationships/slide" Target="slides/slide1.xml"/><Relationship Id="rId21" Type="http://schemas.openxmlformats.org/officeDocument/2006/relationships/font" Target="fonts/font9.fntdata"/><Relationship Id="rId7" Type="http://schemas.openxmlformats.org/officeDocument/2006/relationships/slide" Target="slides/slide5.xml"/><Relationship Id="rId12" Type="http://schemas.openxmlformats.org/officeDocument/2006/relationships/notesMaster" Target="notesMasters/notesMaster1.xml"/><Relationship Id="rId17" Type="http://schemas.openxmlformats.org/officeDocument/2006/relationships/font" Target="fonts/font5.fntdata"/><Relationship Id="rId25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font" Target="fonts/font4.fntdata"/><Relationship Id="rId20" Type="http://schemas.openxmlformats.org/officeDocument/2006/relationships/font" Target="fonts/font8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viewProps" Target="viewProps.xml"/><Relationship Id="rId5" Type="http://schemas.openxmlformats.org/officeDocument/2006/relationships/slide" Target="slides/slide3.xml"/><Relationship Id="rId15" Type="http://schemas.openxmlformats.org/officeDocument/2006/relationships/font" Target="fonts/font3.fntdata"/><Relationship Id="rId23" Type="http://schemas.openxmlformats.org/officeDocument/2006/relationships/presProps" Target="presProps.xml"/><Relationship Id="rId10" Type="http://schemas.openxmlformats.org/officeDocument/2006/relationships/slide" Target="slides/slide8.xml"/><Relationship Id="rId19" Type="http://schemas.openxmlformats.org/officeDocument/2006/relationships/font" Target="fonts/font7.fntdata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font" Target="fonts/font2.fntdata"/><Relationship Id="rId22" Type="http://schemas.openxmlformats.org/officeDocument/2006/relationships/commentAuthors" Target="commentAuthor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>
            <a:spLocks noGrp="1"/>
          </p:cNvSpPr>
          <p:nvPr>
            <p:ph type="hdr" idx="2"/>
          </p:nvPr>
        </p:nvSpPr>
        <p:spPr>
          <a:xfrm>
            <a:off x="0" y="0"/>
            <a:ext cx="3037840" cy="46643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62" tIns="46568" rIns="93162" bIns="46568" anchor="t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4" name="Google Shape;4;n"/>
          <p:cNvSpPr txBox="1">
            <a:spLocks noGrp="1"/>
          </p:cNvSpPr>
          <p:nvPr>
            <p:ph type="dt" idx="10"/>
          </p:nvPr>
        </p:nvSpPr>
        <p:spPr>
          <a:xfrm>
            <a:off x="3970938" y="0"/>
            <a:ext cx="3037840" cy="46643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62" tIns="46568" rIns="93162" bIns="46568" anchor="t" anchorCtr="0">
            <a:noAutofit/>
          </a:bodyPr>
          <a:lstStyle>
            <a:lvl1pPr marR="0" lvl="0" algn="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5" name="Google Shape;5;n"/>
          <p:cNvSpPr>
            <a:spLocks noGrp="1" noRot="1" noChangeAspect="1"/>
          </p:cNvSpPr>
          <p:nvPr>
            <p:ph type="sldImg" idx="3"/>
          </p:nvPr>
        </p:nvSpPr>
        <p:spPr>
          <a:xfrm>
            <a:off x="717550" y="1162050"/>
            <a:ext cx="5575300" cy="31369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6" name="Google Shape;6;n"/>
          <p:cNvSpPr txBox="1">
            <a:spLocks noGrp="1"/>
          </p:cNvSpPr>
          <p:nvPr>
            <p:ph type="body" idx="1"/>
          </p:nvPr>
        </p:nvSpPr>
        <p:spPr>
          <a:xfrm>
            <a:off x="701040" y="4473892"/>
            <a:ext cx="5608320" cy="366045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62" tIns="46568" rIns="93162" bIns="46568" anchor="t" anchorCtr="0">
            <a:noAutofit/>
          </a:bodyPr>
          <a:lstStyle>
            <a:lvl1pPr marL="457200" marR="0" lvl="0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7" name="Google Shape;7;n"/>
          <p:cNvSpPr txBox="1">
            <a:spLocks noGrp="1"/>
          </p:cNvSpPr>
          <p:nvPr>
            <p:ph type="ftr" idx="11"/>
          </p:nvPr>
        </p:nvSpPr>
        <p:spPr>
          <a:xfrm>
            <a:off x="0" y="8829967"/>
            <a:ext cx="3037840" cy="4664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62" tIns="46568" rIns="93162" bIns="46568" anchor="b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" name="Google Shape;8;n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62" tIns="46568" rIns="93162" bIns="46568" anchor="b" anchorCtr="0">
            <a:noAutofit/>
          </a:bodyPr>
          <a:lstStyle/>
          <a:p>
            <a:pPr algn="r"/>
            <a:fld id="{00000000-1234-1234-1234-123412341234}" type="slidenum">
              <a:rPr lang="en-US" sz="1200" smtClean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pPr algn="r"/>
              <a:t>‹#›</a:t>
            </a:fld>
            <a:endParaRPr lang="en-US" sz="12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algn="r"/>
            <a:fld id="{00000000-1234-1234-1234-123412341234}" type="slidenum">
              <a:rPr lang="en-US" sz="12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pPr algn="r"/>
              <a:t>1</a:t>
            </a:fld>
            <a:endParaRPr lang="en-US" sz="12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01868177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2577525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365C669-2886-4566-84CA-BA459960FC72}" type="slidenum">
              <a:rPr kumimoji="0" lang="en-US" sz="15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9</a:t>
            </a:fld>
            <a:endParaRPr kumimoji="0" lang="en-US" sz="15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Arial"/>
              <a:sym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65879523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 type="picTx">
  <p:cSld name="PICTURE_WITH_CAPTION_TEXT">
    <p:spTree>
      <p:nvGrpSpPr>
        <p:cNvPr id="1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0"/>
          <p:cNvSpPr txBox="1"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Calibri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7" name="Google Shape;67;p10"/>
          <p:cNvSpPr>
            <a:spLocks noGrp="1"/>
          </p:cNvSpPr>
          <p:nvPr>
            <p:ph type="pic" idx="2"/>
          </p:nvPr>
        </p:nvSpPr>
        <p:spPr>
          <a:xfrm>
            <a:off x="5183188" y="987425"/>
            <a:ext cx="6172200" cy="48736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Arial"/>
              <a:buNone/>
              <a:defRPr sz="3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68" name="Google Shape;68;p10"/>
          <p:cNvSpPr txBox="1">
            <a:spLocks noGrp="1"/>
          </p:cNvSpPr>
          <p:nvPr>
            <p:ph type="body" idx="1"/>
          </p:nvPr>
        </p:nvSpPr>
        <p:spPr>
          <a:xfrm>
            <a:off x="839788" y="2057400"/>
            <a:ext cx="3932237" cy="3811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69" name="Google Shape;69;p10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0" name="Google Shape;70;p10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1" name="Google Shape;71;p10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 type="vertTx">
  <p:cSld name="VERTICAL_TEXT">
    <p:spTree>
      <p:nvGrpSpPr>
        <p:cNvPr id="1" name="Shape 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p11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4" name="Google Shape;74;p11"/>
          <p:cNvSpPr txBox="1">
            <a:spLocks noGrp="1"/>
          </p:cNvSpPr>
          <p:nvPr>
            <p:ph type="body" idx="1"/>
          </p:nvPr>
        </p:nvSpPr>
        <p:spPr>
          <a:xfrm rot="5400000">
            <a:off x="3920331" y="-1256506"/>
            <a:ext cx="4351338" cy="1051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75" name="Google Shape;75;p11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6" name="Google Shape;76;p11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7" name="Google Shape;77;p11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 type="vertTitleAndTx">
  <p:cSld name="VERTICAL_TITLE_AND_VERTICAL_TEXT">
    <p:spTree>
      <p:nvGrpSpPr>
        <p:cNvPr id="1" name="Shape 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" name="Google Shape;79;p12"/>
          <p:cNvSpPr txBox="1">
            <a:spLocks noGrp="1"/>
          </p:cNvSpPr>
          <p:nvPr>
            <p:ph type="title"/>
          </p:nvPr>
        </p:nvSpPr>
        <p:spPr>
          <a:xfrm rot="5400000">
            <a:off x="7133431" y="1956594"/>
            <a:ext cx="5811838" cy="2628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0" name="Google Shape;80;p12"/>
          <p:cNvSpPr txBox="1">
            <a:spLocks noGrp="1"/>
          </p:cNvSpPr>
          <p:nvPr>
            <p:ph type="body" idx="1"/>
          </p:nvPr>
        </p:nvSpPr>
        <p:spPr>
          <a:xfrm rot="5400000">
            <a:off x="1799431" y="-596106"/>
            <a:ext cx="5811838" cy="7734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81" name="Google Shape;81;p12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2" name="Google Shape;82;p12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3" name="Google Shape;83;p12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" name="Google Shape;91;p14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92" name="Google Shape;92;p14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93" name="Google Shape;93;p14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63352045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98289511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1" name="Slide Number Placeholder 5">
            <a:extLst>
              <a:ext uri="{FF2B5EF4-FFF2-40B4-BE49-F238E27FC236}">
                <a16:creationId xmlns:a16="http://schemas.microsoft.com/office/drawing/2014/main" id="{C07CE8B8-6A89-4933-BF90-7EEF4C1472B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387840" y="657580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rtl="0" fontAlgn="base">
              <a:spcBef>
                <a:spcPct val="0"/>
              </a:spcBef>
              <a:spcAft>
                <a:spcPct val="0"/>
              </a:spcAft>
              <a:defRPr lang="en-US" sz="900" b="0" kern="1200" smtClean="0">
                <a:solidFill>
                  <a:schemeClr val="tx1"/>
                </a:solidFill>
                <a:latin typeface="Arial" pitchFamily="34" charset="0"/>
                <a:ea typeface="+mn-ea"/>
                <a:cs typeface="+mn-cs"/>
              </a:defRPr>
            </a:lvl1pPr>
          </a:lstStyle>
          <a:p>
            <a:pPr algn="r"/>
            <a:fld id="{14035BBC-6D4D-4499-ABE4-AFD1D306B38F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2281263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950464" y="365125"/>
            <a:ext cx="8403336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035BBC-6D4D-4499-ABE4-AFD1D306B38F}" type="slidenum">
              <a:rPr lang="en-US" smtClean="0"/>
              <a:t>‹#›</a:t>
            </a:fld>
            <a:endParaRPr lang="en-US"/>
          </a:p>
        </p:txBody>
      </p:sp>
      <p:sp>
        <p:nvSpPr>
          <p:cNvPr id="6" name="Date Placeholder 3">
            <a:extLst>
              <a:ext uri="{FF2B5EF4-FFF2-40B4-BE49-F238E27FC236}">
                <a16:creationId xmlns:a16="http://schemas.microsoft.com/office/drawing/2014/main" id="{5B65E204-B2C1-438E-80F0-98094E4B952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5080" y="6489253"/>
            <a:ext cx="2743200" cy="365125"/>
          </a:xfrm>
          <a:prstGeom prst="rect">
            <a:avLst/>
          </a:prstGeom>
        </p:spPr>
        <p:txBody>
          <a:bodyPr/>
          <a:lstStyle>
            <a:lvl1pPr>
              <a:defRPr sz="1400"/>
            </a:lvl1pPr>
          </a:lstStyle>
          <a:p>
            <a:r>
              <a:rPr lang="en-US" dirty="0"/>
              <a:t>GeoXO KDP-A Update</a:t>
            </a:r>
          </a:p>
        </p:txBody>
      </p:sp>
    </p:spTree>
    <p:extLst>
      <p:ext uri="{BB962C8B-B14F-4D97-AF65-F5344CB8AC3E}">
        <p14:creationId xmlns:p14="http://schemas.microsoft.com/office/powerpoint/2010/main" val="74339033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mparison" type="twoTxTwoObj">
  <p:cSld name="Comparison">
    <p:spTree>
      <p:nvGrpSpPr>
        <p:cNvPr id="1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7"/>
          <p:cNvSpPr txBox="1"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6" name="Google Shape;46;p7"/>
          <p:cNvSpPr txBox="1"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 b="1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 b="1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9pPr>
          </a:lstStyle>
          <a:p>
            <a:endParaRPr/>
          </a:p>
        </p:txBody>
      </p:sp>
      <p:sp>
        <p:nvSpPr>
          <p:cNvPr id="47" name="Google Shape;47;p7"/>
          <p:cNvSpPr txBox="1">
            <a:spLocks noGrp="1"/>
          </p:cNvSpPr>
          <p:nvPr>
            <p:ph type="body" idx="2"/>
          </p:nvPr>
        </p:nvSpPr>
        <p:spPr>
          <a:xfrm>
            <a:off x="839788" y="2505075"/>
            <a:ext cx="5157787" cy="3684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48" name="Google Shape;48;p7"/>
          <p:cNvSpPr txBox="1">
            <a:spLocks noGrp="1"/>
          </p:cNvSpPr>
          <p:nvPr>
            <p:ph type="body" idx="3"/>
          </p:nvPr>
        </p:nvSpPr>
        <p:spPr>
          <a:xfrm>
            <a:off x="6172200" y="1681163"/>
            <a:ext cx="5183188" cy="82391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 b="1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 b="1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9pPr>
          </a:lstStyle>
          <a:p>
            <a:endParaRPr/>
          </a:p>
        </p:txBody>
      </p:sp>
      <p:sp>
        <p:nvSpPr>
          <p:cNvPr id="49" name="Google Shape;49;p7"/>
          <p:cNvSpPr txBox="1">
            <a:spLocks noGrp="1"/>
          </p:cNvSpPr>
          <p:nvPr>
            <p:ph type="body" idx="4"/>
          </p:nvPr>
        </p:nvSpPr>
        <p:spPr>
          <a:xfrm>
            <a:off x="6172200" y="2505075"/>
            <a:ext cx="5183188" cy="3684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50" name="Google Shape;50;p7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1" name="Google Shape;51;p7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2" name="Google Shape;52;p7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14142003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" type="objTx">
  <p:cSld name="Content with Caption">
    <p:spTree>
      <p:nvGrpSpPr>
        <p:cNvPr id="1" name="Shape 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p9"/>
          <p:cNvSpPr txBox="1"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Calibri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0" name="Google Shape;60;p9"/>
          <p:cNvSpPr txBox="1">
            <a:spLocks noGrp="1"/>
          </p:cNvSpPr>
          <p:nvPr>
            <p:ph type="body" idx="1"/>
          </p:nvPr>
        </p:nvSpPr>
        <p:spPr>
          <a:xfrm>
            <a:off x="5183188" y="987425"/>
            <a:ext cx="6172200" cy="48736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4318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  <a:defRPr sz="3200"/>
            </a:lvl1pPr>
            <a:lvl2pPr marL="914400" lvl="1" indent="-406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  <a:defRPr sz="2800"/>
            </a:lvl2pPr>
            <a:lvl3pPr marL="1371600" lvl="2" indent="-381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3pPr>
            <a:lvl4pPr marL="1828800" lvl="3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4pPr>
            <a:lvl5pPr marL="2286000" lvl="4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5pPr>
            <a:lvl6pPr marL="2743200" lvl="5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6pPr>
            <a:lvl7pPr marL="3200400" lvl="6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7pPr>
            <a:lvl8pPr marL="3657600" lvl="7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8pPr>
            <a:lvl9pPr marL="4114800" lvl="8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9pPr>
          </a:lstStyle>
          <a:p>
            <a:endParaRPr/>
          </a:p>
        </p:txBody>
      </p:sp>
      <p:sp>
        <p:nvSpPr>
          <p:cNvPr id="61" name="Google Shape;61;p9"/>
          <p:cNvSpPr txBox="1">
            <a:spLocks noGrp="1"/>
          </p:cNvSpPr>
          <p:nvPr>
            <p:ph type="body" idx="2"/>
          </p:nvPr>
        </p:nvSpPr>
        <p:spPr>
          <a:xfrm>
            <a:off x="839788" y="2057400"/>
            <a:ext cx="3932237" cy="3811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62" name="Google Shape;62;p9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3" name="Google Shape;63;p9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4" name="Google Shape;64;p9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36889343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 type="picTx">
  <p:cSld name="Picture with Caption">
    <p:spTree>
      <p:nvGrpSpPr>
        <p:cNvPr id="1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0"/>
          <p:cNvSpPr txBox="1"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Calibri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7" name="Google Shape;67;p10"/>
          <p:cNvSpPr>
            <a:spLocks noGrp="1"/>
          </p:cNvSpPr>
          <p:nvPr>
            <p:ph type="pic" idx="2"/>
          </p:nvPr>
        </p:nvSpPr>
        <p:spPr>
          <a:xfrm>
            <a:off x="5183188" y="987425"/>
            <a:ext cx="6172200" cy="48736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Arial"/>
              <a:buNone/>
              <a:defRPr sz="3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68" name="Google Shape;68;p10"/>
          <p:cNvSpPr txBox="1">
            <a:spLocks noGrp="1"/>
          </p:cNvSpPr>
          <p:nvPr>
            <p:ph type="body" idx="1"/>
          </p:nvPr>
        </p:nvSpPr>
        <p:spPr>
          <a:xfrm>
            <a:off x="839788" y="2057400"/>
            <a:ext cx="3932237" cy="3811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69" name="Google Shape;69;p10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0" name="Google Shape;70;p10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1" name="Google Shape;71;p10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66845327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 type="vertTx">
  <p:cSld name="Title and Vertical Text">
    <p:spTree>
      <p:nvGrpSpPr>
        <p:cNvPr id="1" name="Shape 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p11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4" name="Google Shape;74;p11"/>
          <p:cNvSpPr txBox="1">
            <a:spLocks noGrp="1"/>
          </p:cNvSpPr>
          <p:nvPr>
            <p:ph type="body" idx="1"/>
          </p:nvPr>
        </p:nvSpPr>
        <p:spPr>
          <a:xfrm rot="5400000">
            <a:off x="3920331" y="-1256506"/>
            <a:ext cx="4351338" cy="1051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75" name="Google Shape;75;p11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6" name="Google Shape;76;p11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7" name="Google Shape;77;p11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84876656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 type="vertTitleAndTx">
  <p:cSld name="Vertical Title and Text">
    <p:spTree>
      <p:nvGrpSpPr>
        <p:cNvPr id="1" name="Shape 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" name="Google Shape;79;p12"/>
          <p:cNvSpPr txBox="1">
            <a:spLocks noGrp="1"/>
          </p:cNvSpPr>
          <p:nvPr>
            <p:ph type="title"/>
          </p:nvPr>
        </p:nvSpPr>
        <p:spPr>
          <a:xfrm rot="5400000">
            <a:off x="7133431" y="1956594"/>
            <a:ext cx="5811838" cy="2628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0" name="Google Shape;80;p12"/>
          <p:cNvSpPr txBox="1">
            <a:spLocks noGrp="1"/>
          </p:cNvSpPr>
          <p:nvPr>
            <p:ph type="body" idx="1"/>
          </p:nvPr>
        </p:nvSpPr>
        <p:spPr>
          <a:xfrm rot="5400000">
            <a:off x="1799431" y="-596106"/>
            <a:ext cx="5811838" cy="7734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81" name="Google Shape;81;p12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2" name="Google Shape;82;p12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3" name="Google Shape;83;p12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26646434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" name="Google Shape;91;p14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92" name="Google Shape;92;p14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93" name="Google Shape;93;p14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791128866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652855294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2"/>
          <p:cNvSpPr>
            <a:spLocks noGrp="1"/>
          </p:cNvSpPr>
          <p:nvPr>
            <p:ph sz="half" idx="11" hasCustomPrompt="1"/>
          </p:nvPr>
        </p:nvSpPr>
        <p:spPr>
          <a:xfrm>
            <a:off x="146306" y="921716"/>
            <a:ext cx="11918900" cy="5486400"/>
          </a:xfrm>
          <a:prstGeom prst="rect">
            <a:avLst/>
          </a:prstGeom>
        </p:spPr>
        <p:txBody>
          <a:bodyPr/>
          <a:lstStyle>
            <a:lvl1pPr marL="227013" indent="-227013">
              <a:defRPr sz="1400">
                <a:latin typeface="Arial" pitchFamily="34" charset="0"/>
                <a:cs typeface="Arial" pitchFamily="34" charset="0"/>
              </a:defRPr>
            </a:lvl1pPr>
            <a:lvl2pPr marL="569913" indent="-230188">
              <a:defRPr sz="1400">
                <a:latin typeface="Arial" pitchFamily="34" charset="0"/>
                <a:cs typeface="Arial" pitchFamily="34" charset="0"/>
              </a:defRPr>
            </a:lvl2pPr>
            <a:lvl3pPr marL="915988" indent="-228600">
              <a:defRPr sz="1400">
                <a:latin typeface="Arial" pitchFamily="34" charset="0"/>
                <a:cs typeface="Arial" pitchFamily="34" charset="0"/>
              </a:defRPr>
            </a:lvl3pPr>
            <a:lvl4pPr marL="1257300" indent="-228600">
              <a:defRPr sz="1400">
                <a:latin typeface="Arial" pitchFamily="34" charset="0"/>
                <a:cs typeface="Arial" pitchFamily="34" charset="0"/>
              </a:defRPr>
            </a:lvl4pPr>
            <a:lvl5pPr marL="1463040">
              <a:defRPr sz="1200" baseline="0">
                <a:latin typeface="Arial" pitchFamily="34" charset="0"/>
                <a:cs typeface="Arial" pitchFamily="34" charset="0"/>
              </a:defRPr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endParaRPr lang="en-US" dirty="0"/>
          </a:p>
          <a:p>
            <a:pPr lvl="3"/>
            <a:endParaRPr lang="en-US" dirty="0"/>
          </a:p>
        </p:txBody>
      </p:sp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2482" y="13052"/>
            <a:ext cx="12189519" cy="821521"/>
          </a:xfrm>
        </p:spPr>
        <p:txBody>
          <a:bodyPr/>
          <a:lstStyle/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3695660310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F775DF-DFF7-4224-B22B-59F4B3F9D269}" type="datetime1">
              <a:rPr lang="en-US" smtClean="0"/>
              <a:t>7/27/2024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8BC3EE-91C3-490A-B163-5F9B214FB62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334212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image" Target="../media/image3.jpg"/><Relationship Id="rId5" Type="http://schemas.openxmlformats.org/officeDocument/2006/relationships/slideLayout" Target="../slideLayouts/slideLayout5.xml"/><Relationship Id="rId10" Type="http://schemas.openxmlformats.org/officeDocument/2006/relationships/image" Target="../media/image2.png"/><Relationship Id="rId4" Type="http://schemas.openxmlformats.org/officeDocument/2006/relationships/slideLayout" Target="../slideLayouts/slideLayout4.xml"/><Relationship Id="rId9" Type="http://schemas.openxmlformats.org/officeDocument/2006/relationships/image" Target="../media/image1.emf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5.xml"/><Relationship Id="rId13" Type="http://schemas.openxmlformats.org/officeDocument/2006/relationships/image" Target="../media/image3.jpg"/><Relationship Id="rId3" Type="http://schemas.openxmlformats.org/officeDocument/2006/relationships/slideLayout" Target="../slideLayouts/slideLayout10.xml"/><Relationship Id="rId7" Type="http://schemas.openxmlformats.org/officeDocument/2006/relationships/slideLayout" Target="../slideLayouts/slideLayout14.xml"/><Relationship Id="rId12" Type="http://schemas.openxmlformats.org/officeDocument/2006/relationships/image" Target="../media/image2.png"/><Relationship Id="rId2" Type="http://schemas.openxmlformats.org/officeDocument/2006/relationships/slideLayout" Target="../slideLayouts/slideLayout9.xml"/><Relationship Id="rId1" Type="http://schemas.openxmlformats.org/officeDocument/2006/relationships/slideLayout" Target="../slideLayouts/slideLayout8.xml"/><Relationship Id="rId6" Type="http://schemas.openxmlformats.org/officeDocument/2006/relationships/slideLayout" Target="../slideLayouts/slideLayout13.xml"/><Relationship Id="rId11" Type="http://schemas.openxmlformats.org/officeDocument/2006/relationships/image" Target="../media/image1.emf"/><Relationship Id="rId5" Type="http://schemas.openxmlformats.org/officeDocument/2006/relationships/slideLayout" Target="../slideLayouts/slideLayout12.xml"/><Relationship Id="rId10" Type="http://schemas.openxmlformats.org/officeDocument/2006/relationships/theme" Target="../theme/theme2.xml"/><Relationship Id="rId4" Type="http://schemas.openxmlformats.org/officeDocument/2006/relationships/slideLayout" Target="../slideLayouts/slideLayout11.xml"/><Relationship Id="rId9" Type="http://schemas.openxmlformats.org/officeDocument/2006/relationships/slideLayout" Target="../slideLayouts/slideLayout16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Google Shape;912;p60">
            <a:extLst>
              <a:ext uri="{FF2B5EF4-FFF2-40B4-BE49-F238E27FC236}">
                <a16:creationId xmlns:a16="http://schemas.microsoft.com/office/drawing/2014/main" id="{52003BB1-D75A-B842-B4AB-129FA221D369}"/>
              </a:ext>
            </a:extLst>
          </p:cNvPr>
          <p:cNvSpPr/>
          <p:nvPr userDrawn="1"/>
        </p:nvSpPr>
        <p:spPr>
          <a:xfrm>
            <a:off x="0" y="0"/>
            <a:ext cx="12192000" cy="6867624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 baseline="0">
              <a:solidFill>
                <a:srgbClr val="FFFFFF"/>
              </a:solidFill>
              <a:latin typeface="Calibri" panose="020F0502020204030204" pitchFamily="34" charset="0"/>
              <a:ea typeface="Calibri"/>
              <a:cs typeface="Calibri"/>
              <a:sym typeface="Calibri"/>
            </a:endParaRPr>
          </a:p>
        </p:txBody>
      </p:sp>
      <p:pic>
        <p:nvPicPr>
          <p:cNvPr id="21" name="Picture 20">
            <a:extLst>
              <a:ext uri="{FF2B5EF4-FFF2-40B4-BE49-F238E27FC236}">
                <a16:creationId xmlns:a16="http://schemas.microsoft.com/office/drawing/2014/main" id="{8ED5E318-1000-9C4F-9FB9-FABA42757DB1}"/>
              </a:ext>
            </a:extLst>
          </p:cNvPr>
          <p:cNvPicPr>
            <a:picLocks noChangeAspect="1"/>
          </p:cNvPicPr>
          <p:nvPr userDrawn="1"/>
        </p:nvPicPr>
        <p:blipFill>
          <a:blip r:embed="rId9"/>
          <a:stretch>
            <a:fillRect/>
          </a:stretch>
        </p:blipFill>
        <p:spPr>
          <a:xfrm>
            <a:off x="0" y="6420051"/>
            <a:ext cx="11652691" cy="447573"/>
          </a:xfrm>
          <a:prstGeom prst="rect">
            <a:avLst/>
          </a:prstGeom>
        </p:spPr>
      </p:pic>
      <p:sp>
        <p:nvSpPr>
          <p:cNvPr id="10" name="Google Shape;10;p1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 dirty="0"/>
          </a:p>
        </p:txBody>
      </p:sp>
      <p:sp>
        <p:nvSpPr>
          <p:cNvPr id="11" name="Google Shape;11;p1"/>
          <p:cNvSpPr txBox="1"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4064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•"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3810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55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19" name="Google Shape;711;p54">
            <a:extLst>
              <a:ext uri="{FF2B5EF4-FFF2-40B4-BE49-F238E27FC236}">
                <a16:creationId xmlns:a16="http://schemas.microsoft.com/office/drawing/2014/main" id="{439837A8-AFB5-B64F-AD20-B9509625DCF6}"/>
              </a:ext>
            </a:extLst>
          </p:cNvPr>
          <p:cNvSpPr txBox="1">
            <a:spLocks/>
          </p:cNvSpPr>
          <p:nvPr userDrawn="1"/>
        </p:nvSpPr>
        <p:spPr>
          <a:xfrm>
            <a:off x="11361819" y="6443000"/>
            <a:ext cx="830181" cy="365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algn="r"/>
            <a:fld id="{00000000-1234-1234-1234-123412341234}" type="slidenum">
              <a:rPr lang="en-US" b="1" smtClean="0">
                <a:solidFill>
                  <a:srgbClr val="CCCCCC"/>
                </a:solidFill>
              </a:rPr>
              <a:pPr algn="r"/>
              <a:t>‹#›</a:t>
            </a:fld>
            <a:endParaRPr lang="en-US" b="1" dirty="0">
              <a:solidFill>
                <a:srgbClr val="CCCCCC"/>
              </a:solidFill>
            </a:endParaRP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1345F0FB-2B0B-0946-A4A8-51F7611BA1D3}"/>
              </a:ext>
            </a:extLst>
          </p:cNvPr>
          <p:cNvGrpSpPr/>
          <p:nvPr userDrawn="1"/>
        </p:nvGrpSpPr>
        <p:grpSpPr>
          <a:xfrm>
            <a:off x="128080" y="6092791"/>
            <a:ext cx="667507" cy="667507"/>
            <a:chOff x="310960" y="5520595"/>
            <a:chExt cx="1239704" cy="1239704"/>
          </a:xfrm>
        </p:grpSpPr>
        <p:sp>
          <p:nvSpPr>
            <p:cNvPr id="3" name="Oval 2">
              <a:extLst>
                <a:ext uri="{FF2B5EF4-FFF2-40B4-BE49-F238E27FC236}">
                  <a16:creationId xmlns:a16="http://schemas.microsoft.com/office/drawing/2014/main" id="{87B9017E-5988-5844-9F5B-C9FF9C98F722}"/>
                </a:ext>
              </a:extLst>
            </p:cNvPr>
            <p:cNvSpPr/>
            <p:nvPr userDrawn="1"/>
          </p:nvSpPr>
          <p:spPr>
            <a:xfrm>
              <a:off x="310960" y="5520595"/>
              <a:ext cx="1239704" cy="1239704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7" name="Google Shape;713;p54">
              <a:extLst>
                <a:ext uri="{FF2B5EF4-FFF2-40B4-BE49-F238E27FC236}">
                  <a16:creationId xmlns:a16="http://schemas.microsoft.com/office/drawing/2014/main" id="{970ACC8B-EF90-3C4B-8960-764C4981D66B}"/>
                </a:ext>
              </a:extLst>
            </p:cNvPr>
            <p:cNvPicPr preferRelativeResize="0"/>
            <p:nvPr userDrawn="1"/>
          </p:nvPicPr>
          <p:blipFill rotWithShape="1">
            <a:blip r:embed="rId10">
              <a:alphaModFix/>
            </a:blip>
            <a:srcRect/>
            <a:stretch/>
          </p:blipFill>
          <p:spPr>
            <a:xfrm>
              <a:off x="352776" y="5562411"/>
              <a:ext cx="1156072" cy="1156072"/>
            </a:xfrm>
            <a:prstGeom prst="rect">
              <a:avLst/>
            </a:prstGeom>
            <a:noFill/>
            <a:ln>
              <a:noFill/>
            </a:ln>
          </p:spPr>
        </p:pic>
      </p:grpSp>
      <p:sp>
        <p:nvSpPr>
          <p:cNvPr id="22" name="Google Shape;885;p59">
            <a:extLst>
              <a:ext uri="{FF2B5EF4-FFF2-40B4-BE49-F238E27FC236}">
                <a16:creationId xmlns:a16="http://schemas.microsoft.com/office/drawing/2014/main" id="{FA2DFCFA-4182-2540-8170-2D3FA75A72E4}"/>
              </a:ext>
            </a:extLst>
          </p:cNvPr>
          <p:cNvSpPr/>
          <p:nvPr userDrawn="1"/>
        </p:nvSpPr>
        <p:spPr>
          <a:xfrm>
            <a:off x="0" y="0"/>
            <a:ext cx="12192000" cy="320040"/>
          </a:xfrm>
          <a:prstGeom prst="rect">
            <a:avLst/>
          </a:prstGeom>
          <a:blipFill rotWithShape="1">
            <a:blip r:embed="rId11">
              <a:alphaModFix/>
            </a:blip>
            <a:stretch>
              <a:fillRect/>
            </a:stretch>
          </a:blip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29F288B5-7356-664A-815E-6BBD5EEBBEF7}"/>
              </a:ext>
            </a:extLst>
          </p:cNvPr>
          <p:cNvSpPr txBox="1"/>
          <p:nvPr userDrawn="1"/>
        </p:nvSpPr>
        <p:spPr>
          <a:xfrm>
            <a:off x="923667" y="6485276"/>
            <a:ext cx="766306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NOAA National Environmental Satellite, Data, and Information Service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9F634EAF-3A5E-D443-B508-2B1841C4881F}"/>
              </a:ext>
            </a:extLst>
          </p:cNvPr>
          <p:cNvSpPr/>
          <p:nvPr userDrawn="1"/>
        </p:nvSpPr>
        <p:spPr>
          <a:xfrm>
            <a:off x="0" y="0"/>
            <a:ext cx="12192000" cy="320040"/>
          </a:xfrm>
          <a:prstGeom prst="rect">
            <a:avLst/>
          </a:prstGeom>
          <a:solidFill>
            <a:srgbClr val="1A46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56" r:id="rId1"/>
    <p:sldLayoutId id="2147483657" r:id="rId2"/>
    <p:sldLayoutId id="2147483658" r:id="rId3"/>
    <p:sldLayoutId id="2147483671" r:id="rId4"/>
    <p:sldLayoutId id="2147483672" r:id="rId5"/>
    <p:sldLayoutId id="2147483690" r:id="rId6"/>
    <p:sldLayoutId id="2147483691" r:id="rId7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ctr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 baseline="0">
          <a:solidFill>
            <a:schemeClr val="accent5">
              <a:lumMod val="50000"/>
            </a:schemeClr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chemeClr val="tx1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Google Shape;912;p60">
            <a:extLst>
              <a:ext uri="{FF2B5EF4-FFF2-40B4-BE49-F238E27FC236}">
                <a16:creationId xmlns:a16="http://schemas.microsoft.com/office/drawing/2014/main" id="{52003BB1-D75A-B842-B4AB-129FA221D369}"/>
              </a:ext>
            </a:extLst>
          </p:cNvPr>
          <p:cNvSpPr/>
          <p:nvPr userDrawn="1"/>
        </p:nvSpPr>
        <p:spPr>
          <a:xfrm>
            <a:off x="0" y="0"/>
            <a:ext cx="12192000" cy="6867624"/>
          </a:xfrm>
          <a:prstGeom prst="rect">
            <a:avLst/>
          </a:prstGeom>
          <a:solidFill>
            <a:srgbClr val="29313F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 baseline="0">
              <a:solidFill>
                <a:srgbClr val="FFFFFF"/>
              </a:solidFill>
              <a:latin typeface="Calibri" panose="020F0502020204030204" pitchFamily="34" charset="0"/>
              <a:ea typeface="Calibri"/>
              <a:cs typeface="Calibri"/>
              <a:sym typeface="Calibri"/>
            </a:endParaRPr>
          </a:p>
        </p:txBody>
      </p:sp>
      <p:pic>
        <p:nvPicPr>
          <p:cNvPr id="21" name="Picture 20">
            <a:extLst>
              <a:ext uri="{FF2B5EF4-FFF2-40B4-BE49-F238E27FC236}">
                <a16:creationId xmlns:a16="http://schemas.microsoft.com/office/drawing/2014/main" id="{8ED5E318-1000-9C4F-9FB9-FABA42757DB1}"/>
              </a:ext>
            </a:extLst>
          </p:cNvPr>
          <p:cNvPicPr>
            <a:picLocks noChangeAspect="1"/>
          </p:cNvPicPr>
          <p:nvPr userDrawn="1"/>
        </p:nvPicPr>
        <p:blipFill>
          <a:blip r:embed="rId11"/>
          <a:stretch>
            <a:fillRect/>
          </a:stretch>
        </p:blipFill>
        <p:spPr>
          <a:xfrm>
            <a:off x="0" y="6420051"/>
            <a:ext cx="11652691" cy="447573"/>
          </a:xfrm>
          <a:prstGeom prst="rect">
            <a:avLst/>
          </a:prstGeom>
        </p:spPr>
      </p:pic>
      <p:sp>
        <p:nvSpPr>
          <p:cNvPr id="10" name="Google Shape;10;p1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 dirty="0"/>
          </a:p>
        </p:txBody>
      </p:sp>
      <p:sp>
        <p:nvSpPr>
          <p:cNvPr id="11" name="Google Shape;11;p1"/>
          <p:cNvSpPr txBox="1"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4064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•"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3810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55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19" name="Google Shape;711;p54">
            <a:extLst>
              <a:ext uri="{FF2B5EF4-FFF2-40B4-BE49-F238E27FC236}">
                <a16:creationId xmlns:a16="http://schemas.microsoft.com/office/drawing/2014/main" id="{439837A8-AFB5-B64F-AD20-B9509625DCF6}"/>
              </a:ext>
            </a:extLst>
          </p:cNvPr>
          <p:cNvSpPr txBox="1">
            <a:spLocks/>
          </p:cNvSpPr>
          <p:nvPr userDrawn="1"/>
        </p:nvSpPr>
        <p:spPr>
          <a:xfrm>
            <a:off x="11361819" y="6443000"/>
            <a:ext cx="830181" cy="365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algn="r"/>
            <a:fld id="{00000000-1234-1234-1234-123412341234}" type="slidenum">
              <a:rPr lang="en-US" b="1" smtClean="0">
                <a:solidFill>
                  <a:srgbClr val="CCCCCC"/>
                </a:solidFill>
              </a:rPr>
              <a:pPr algn="r"/>
              <a:t>‹#›</a:t>
            </a:fld>
            <a:endParaRPr lang="en-US" b="1" dirty="0">
              <a:solidFill>
                <a:srgbClr val="CCCCCC"/>
              </a:solidFill>
            </a:endParaRP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1345F0FB-2B0B-0946-A4A8-51F7611BA1D3}"/>
              </a:ext>
            </a:extLst>
          </p:cNvPr>
          <p:cNvGrpSpPr/>
          <p:nvPr userDrawn="1"/>
        </p:nvGrpSpPr>
        <p:grpSpPr>
          <a:xfrm>
            <a:off x="128080" y="6092791"/>
            <a:ext cx="667507" cy="667507"/>
            <a:chOff x="310960" y="5520595"/>
            <a:chExt cx="1239704" cy="1239704"/>
          </a:xfrm>
        </p:grpSpPr>
        <p:sp>
          <p:nvSpPr>
            <p:cNvPr id="3" name="Oval 2">
              <a:extLst>
                <a:ext uri="{FF2B5EF4-FFF2-40B4-BE49-F238E27FC236}">
                  <a16:creationId xmlns:a16="http://schemas.microsoft.com/office/drawing/2014/main" id="{87B9017E-5988-5844-9F5B-C9FF9C98F722}"/>
                </a:ext>
              </a:extLst>
            </p:cNvPr>
            <p:cNvSpPr/>
            <p:nvPr userDrawn="1"/>
          </p:nvSpPr>
          <p:spPr>
            <a:xfrm>
              <a:off x="310960" y="5520595"/>
              <a:ext cx="1239704" cy="1239704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7" name="Google Shape;713;p54">
              <a:extLst>
                <a:ext uri="{FF2B5EF4-FFF2-40B4-BE49-F238E27FC236}">
                  <a16:creationId xmlns:a16="http://schemas.microsoft.com/office/drawing/2014/main" id="{970ACC8B-EF90-3C4B-8960-764C4981D66B}"/>
                </a:ext>
              </a:extLst>
            </p:cNvPr>
            <p:cNvPicPr preferRelativeResize="0"/>
            <p:nvPr userDrawn="1"/>
          </p:nvPicPr>
          <p:blipFill rotWithShape="1">
            <a:blip r:embed="rId12">
              <a:alphaModFix/>
            </a:blip>
            <a:srcRect/>
            <a:stretch/>
          </p:blipFill>
          <p:spPr>
            <a:xfrm>
              <a:off x="352776" y="5562411"/>
              <a:ext cx="1156072" cy="1156072"/>
            </a:xfrm>
            <a:prstGeom prst="rect">
              <a:avLst/>
            </a:prstGeom>
            <a:noFill/>
            <a:ln>
              <a:noFill/>
            </a:ln>
          </p:spPr>
        </p:pic>
      </p:grpSp>
      <p:sp>
        <p:nvSpPr>
          <p:cNvPr id="22" name="Google Shape;885;p59">
            <a:extLst>
              <a:ext uri="{FF2B5EF4-FFF2-40B4-BE49-F238E27FC236}">
                <a16:creationId xmlns:a16="http://schemas.microsoft.com/office/drawing/2014/main" id="{FA2DFCFA-4182-2540-8170-2D3FA75A72E4}"/>
              </a:ext>
            </a:extLst>
          </p:cNvPr>
          <p:cNvSpPr/>
          <p:nvPr userDrawn="1"/>
        </p:nvSpPr>
        <p:spPr>
          <a:xfrm>
            <a:off x="0" y="0"/>
            <a:ext cx="12192000" cy="320040"/>
          </a:xfrm>
          <a:prstGeom prst="rect">
            <a:avLst/>
          </a:prstGeom>
          <a:blipFill rotWithShape="1">
            <a:blip r:embed="rId13">
              <a:alphaModFix/>
            </a:blip>
            <a:stretch>
              <a:fillRect/>
            </a:stretch>
          </a:blip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29F288B5-7356-664A-815E-6BBD5EEBBEF7}"/>
              </a:ext>
            </a:extLst>
          </p:cNvPr>
          <p:cNvSpPr txBox="1"/>
          <p:nvPr userDrawn="1"/>
        </p:nvSpPr>
        <p:spPr>
          <a:xfrm>
            <a:off x="923667" y="6485276"/>
            <a:ext cx="766306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NOAA National Environmental Satellite, Data, and Information Service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286E8B4C-C0A8-B347-9978-827CC863FCD9}"/>
              </a:ext>
            </a:extLst>
          </p:cNvPr>
          <p:cNvSpPr txBox="1"/>
          <p:nvPr userDrawn="1"/>
        </p:nvSpPr>
        <p:spPr>
          <a:xfrm>
            <a:off x="7036067" y="6492875"/>
            <a:ext cx="4325752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May 2024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9F634EAF-3A5E-D443-B508-2B1841C4881F}"/>
              </a:ext>
            </a:extLst>
          </p:cNvPr>
          <p:cNvSpPr/>
          <p:nvPr userDrawn="1"/>
        </p:nvSpPr>
        <p:spPr>
          <a:xfrm>
            <a:off x="0" y="0"/>
            <a:ext cx="12192000" cy="320040"/>
          </a:xfrm>
          <a:prstGeom prst="rect">
            <a:avLst/>
          </a:prstGeom>
          <a:solidFill>
            <a:srgbClr val="1A46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94480156"/>
      </p:ext>
    </p:extLst>
  </p:cSld>
  <p:clrMap bg1="lt1" tx1="dk1" bg2="dk2" tx2="lt2" accent1="accent1" accent2="accent2" accent3="accent3" accent4="accent4" accent5="accent5" accent6="accent6" hlink="hlink" folHlink="folHlink"/>
  <p:sldLayoutIdLst>
    <p:sldLayoutId id="2147483680" r:id="rId1"/>
    <p:sldLayoutId id="2147483681" r:id="rId2"/>
    <p:sldLayoutId id="2147483682" r:id="rId3"/>
    <p:sldLayoutId id="2147483683" r:id="rId4"/>
    <p:sldLayoutId id="2147483684" r:id="rId5"/>
    <p:sldLayoutId id="2147483685" r:id="rId6"/>
    <p:sldLayoutId id="2147483686" r:id="rId7"/>
    <p:sldLayoutId id="2147483687" r:id="rId8"/>
    <p:sldLayoutId id="2147483689" r:id="rId9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ctr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 baseline="0">
          <a:solidFill>
            <a:schemeClr val="accent5">
              <a:lumMod val="50000"/>
            </a:schemeClr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chemeClr val="tx1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gi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.png"/><Relationship Id="rId5" Type="http://schemas.openxmlformats.org/officeDocument/2006/relationships/image" Target="../media/image6.png"/><Relationship Id="rId4" Type="http://schemas.openxmlformats.org/officeDocument/2006/relationships/image" Target="../media/image5.jp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7" Type="http://schemas.openxmlformats.org/officeDocument/2006/relationships/image" Target="../media/image11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14.xml"/><Relationship Id="rId4" Type="http://schemas.microsoft.com/office/2007/relationships/hdphoto" Target="../media/hdphoto1.wdp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16.png"/><Relationship Id="rId4" Type="http://schemas.openxmlformats.org/officeDocument/2006/relationships/image" Target="../media/image15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D0BC0089-B6F9-7441-8574-CF1F3B414203}"/>
              </a:ext>
            </a:extLst>
          </p:cNvPr>
          <p:cNvSpPr/>
          <p:nvPr/>
        </p:nvSpPr>
        <p:spPr>
          <a:xfrm>
            <a:off x="0" y="-28185"/>
            <a:ext cx="12192000" cy="687755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3" name="Google Shape;694;p53">
            <a:extLst>
              <a:ext uri="{FF2B5EF4-FFF2-40B4-BE49-F238E27FC236}">
                <a16:creationId xmlns:a16="http://schemas.microsoft.com/office/drawing/2014/main" id="{1CB9270A-3AD1-441D-AC1D-649F95023046}"/>
              </a:ext>
            </a:extLst>
          </p:cNvPr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0" y="-6531"/>
            <a:ext cx="5681472" cy="6877559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31CC160E-225A-4E3C-9B58-948DC4FF2CD6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8969" r="43397"/>
          <a:stretch/>
        </p:blipFill>
        <p:spPr>
          <a:xfrm>
            <a:off x="20034" y="-19559"/>
            <a:ext cx="5372130" cy="6877559"/>
          </a:xfrm>
          <a:prstGeom prst="trapezoid">
            <a:avLst>
              <a:gd name="adj" fmla="val 0"/>
            </a:avLst>
          </a:prstGeom>
        </p:spPr>
      </p:pic>
      <p:sp>
        <p:nvSpPr>
          <p:cNvPr id="9" name="Google Shape;700;p53">
            <a:extLst>
              <a:ext uri="{FF2B5EF4-FFF2-40B4-BE49-F238E27FC236}">
                <a16:creationId xmlns:a16="http://schemas.microsoft.com/office/drawing/2014/main" id="{CEAB14B3-8C61-0F49-96A6-FE461B87E235}"/>
              </a:ext>
            </a:extLst>
          </p:cNvPr>
          <p:cNvSpPr txBox="1"/>
          <p:nvPr/>
        </p:nvSpPr>
        <p:spPr>
          <a:xfrm>
            <a:off x="787310" y="6236685"/>
            <a:ext cx="2053426" cy="57372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ctr" anchorCtr="0">
            <a:no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None/>
            </a:pPr>
            <a:endParaRPr dirty="0">
              <a:solidFill>
                <a:schemeClr val="bg1"/>
              </a:solidFill>
            </a:endParaRPr>
          </a:p>
        </p:txBody>
      </p:sp>
      <p:sp>
        <p:nvSpPr>
          <p:cNvPr id="10" name="Google Shape;701;p53">
            <a:extLst>
              <a:ext uri="{FF2B5EF4-FFF2-40B4-BE49-F238E27FC236}">
                <a16:creationId xmlns:a16="http://schemas.microsoft.com/office/drawing/2014/main" id="{A844F271-8FA0-1348-9B47-72716EBA1B81}"/>
              </a:ext>
            </a:extLst>
          </p:cNvPr>
          <p:cNvSpPr txBox="1"/>
          <p:nvPr/>
        </p:nvSpPr>
        <p:spPr>
          <a:xfrm>
            <a:off x="375733" y="5206361"/>
            <a:ext cx="4728370" cy="77107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r>
              <a:rPr lang="en-US" sz="24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NOAA </a:t>
            </a:r>
          </a:p>
          <a:p>
            <a:r>
              <a:rPr lang="en-US" sz="24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National Environmental Satellite, Data, and Information Service</a:t>
            </a:r>
          </a:p>
        </p:txBody>
      </p:sp>
      <p:pic>
        <p:nvPicPr>
          <p:cNvPr id="12" name="Google Shape;703;p53">
            <a:extLst>
              <a:ext uri="{FF2B5EF4-FFF2-40B4-BE49-F238E27FC236}">
                <a16:creationId xmlns:a16="http://schemas.microsoft.com/office/drawing/2014/main" id="{4ADE1EBD-899C-114E-80F9-90E6122382F9}"/>
              </a:ext>
            </a:extLst>
          </p:cNvPr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1781936" y="-41623"/>
            <a:ext cx="2554425" cy="2322609"/>
          </a:xfrm>
          <a:prstGeom prst="rect">
            <a:avLst/>
          </a:prstGeom>
          <a:noFill/>
          <a:ln>
            <a:noFill/>
          </a:ln>
        </p:spPr>
      </p:pic>
      <p:sp>
        <p:nvSpPr>
          <p:cNvPr id="22" name="Parallelogram 21">
            <a:extLst>
              <a:ext uri="{FF2B5EF4-FFF2-40B4-BE49-F238E27FC236}">
                <a16:creationId xmlns:a16="http://schemas.microsoft.com/office/drawing/2014/main" id="{48634998-0E93-4F22-ACED-321C3D50A630}"/>
              </a:ext>
            </a:extLst>
          </p:cNvPr>
          <p:cNvSpPr/>
          <p:nvPr/>
        </p:nvSpPr>
        <p:spPr>
          <a:xfrm flipH="1">
            <a:off x="3289811" y="-23961"/>
            <a:ext cx="3316246" cy="1655757"/>
          </a:xfrm>
          <a:prstGeom prst="parallelogram">
            <a:avLst>
              <a:gd name="adj" fmla="val 45017"/>
            </a:avLst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33" name="Parallelogram 32">
            <a:extLst>
              <a:ext uri="{FF2B5EF4-FFF2-40B4-BE49-F238E27FC236}">
                <a16:creationId xmlns:a16="http://schemas.microsoft.com/office/drawing/2014/main" id="{ABB05960-7A8A-4221-A24C-82134861B20B}"/>
              </a:ext>
            </a:extLst>
          </p:cNvPr>
          <p:cNvSpPr/>
          <p:nvPr/>
        </p:nvSpPr>
        <p:spPr>
          <a:xfrm flipH="1">
            <a:off x="1781241" y="-38609"/>
            <a:ext cx="1719409" cy="2319595"/>
          </a:xfrm>
          <a:prstGeom prst="parallelogram">
            <a:avLst>
              <a:gd name="adj" fmla="val 54373"/>
            </a:avLst>
          </a:prstGeom>
          <a:solidFill>
            <a:srgbClr val="1F586F">
              <a:alpha val="43922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4" name="Parallelogram 33">
            <a:extLst>
              <a:ext uri="{FF2B5EF4-FFF2-40B4-BE49-F238E27FC236}">
                <a16:creationId xmlns:a16="http://schemas.microsoft.com/office/drawing/2014/main" id="{FE9D866C-3BB4-42AD-B056-0E48AAA99CD2}"/>
              </a:ext>
            </a:extLst>
          </p:cNvPr>
          <p:cNvSpPr/>
          <p:nvPr/>
        </p:nvSpPr>
        <p:spPr>
          <a:xfrm flipH="1">
            <a:off x="4391343" y="4528744"/>
            <a:ext cx="1813591" cy="2319595"/>
          </a:xfrm>
          <a:prstGeom prst="parallelogram">
            <a:avLst>
              <a:gd name="adj" fmla="val 56848"/>
            </a:avLst>
          </a:prstGeom>
          <a:solidFill>
            <a:srgbClr val="5F8EB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Google Shape;693;p53">
            <a:extLst>
              <a:ext uri="{FF2B5EF4-FFF2-40B4-BE49-F238E27FC236}">
                <a16:creationId xmlns:a16="http://schemas.microsoft.com/office/drawing/2014/main" id="{C28389F4-30F7-3040-B17E-43B0FD042BC0}"/>
              </a:ext>
            </a:extLst>
          </p:cNvPr>
          <p:cNvSpPr/>
          <p:nvPr/>
        </p:nvSpPr>
        <p:spPr>
          <a:xfrm>
            <a:off x="3068387" y="1620906"/>
            <a:ext cx="9114571" cy="3578087"/>
          </a:xfrm>
          <a:prstGeom prst="rect">
            <a:avLst/>
          </a:prstGeom>
          <a:solidFill>
            <a:srgbClr val="D8E2F3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 dirty="0">
              <a:solidFill>
                <a:schemeClr val="lt1"/>
              </a:solidFill>
              <a:latin typeface="Arial Black" panose="020B0A04020102020204" pitchFamily="34" charset="0"/>
              <a:ea typeface="Calibri"/>
              <a:cs typeface="Calibri"/>
              <a:sym typeface="Calibri"/>
            </a:endParaRPr>
          </a:p>
        </p:txBody>
      </p:sp>
      <p:sp>
        <p:nvSpPr>
          <p:cNvPr id="11" name="Google Shape;702;p53">
            <a:extLst>
              <a:ext uri="{FF2B5EF4-FFF2-40B4-BE49-F238E27FC236}">
                <a16:creationId xmlns:a16="http://schemas.microsoft.com/office/drawing/2014/main" id="{0BEB7BD8-9C2D-9548-89AA-22A3DE89145B}"/>
              </a:ext>
            </a:extLst>
          </p:cNvPr>
          <p:cNvSpPr txBox="1"/>
          <p:nvPr/>
        </p:nvSpPr>
        <p:spPr>
          <a:xfrm>
            <a:off x="5756488" y="5296185"/>
            <a:ext cx="6424103" cy="83099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b="1" dirty="0">
                <a:solidFill>
                  <a:schemeClr val="bg1"/>
                </a:solidFill>
                <a:latin typeface="Calibri"/>
                <a:ea typeface="Calibri"/>
                <a:cs typeface="Calibri"/>
                <a:sym typeface="Calibri"/>
              </a:rPr>
              <a:t>Pam Sullivan, Director of GEO Observations </a:t>
            </a:r>
            <a:endParaRPr sz="3600" b="1" dirty="0">
              <a:solidFill>
                <a:schemeClr val="bg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5" name="Google Shape;696;p53">
            <a:extLst>
              <a:ext uri="{FF2B5EF4-FFF2-40B4-BE49-F238E27FC236}">
                <a16:creationId xmlns:a16="http://schemas.microsoft.com/office/drawing/2014/main" id="{3DBD0B60-E140-DB4D-AB37-062490E2596C}"/>
              </a:ext>
            </a:extLst>
          </p:cNvPr>
          <p:cNvPicPr preferRelativeResize="0"/>
          <p:nvPr/>
        </p:nvPicPr>
        <p:blipFill rotWithShape="1">
          <a:blip r:embed="rId6">
            <a:alphaModFix/>
          </a:blip>
          <a:srcRect/>
          <a:stretch/>
        </p:blipFill>
        <p:spPr>
          <a:xfrm>
            <a:off x="2694571" y="2949241"/>
            <a:ext cx="2064886" cy="2064886"/>
          </a:xfrm>
          <a:prstGeom prst="rect">
            <a:avLst/>
          </a:prstGeom>
          <a:noFill/>
          <a:ln>
            <a:noFill/>
          </a:ln>
        </p:spPr>
      </p:pic>
      <p:sp>
        <p:nvSpPr>
          <p:cNvPr id="6" name="Google Shape;697;p53">
            <a:extLst>
              <a:ext uri="{FF2B5EF4-FFF2-40B4-BE49-F238E27FC236}">
                <a16:creationId xmlns:a16="http://schemas.microsoft.com/office/drawing/2014/main" id="{7C65F201-2A9A-9642-8F42-5E8636B0FCA1}"/>
              </a:ext>
            </a:extLst>
          </p:cNvPr>
          <p:cNvSpPr txBox="1"/>
          <p:nvPr/>
        </p:nvSpPr>
        <p:spPr>
          <a:xfrm>
            <a:off x="5747862" y="2566959"/>
            <a:ext cx="6424105" cy="157596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lvl="0">
              <a:lnSpc>
                <a:spcPct val="90000"/>
              </a:lnSpc>
              <a:buClr>
                <a:srgbClr val="2F5496"/>
              </a:buClr>
              <a:buSzPts val="5000"/>
            </a:pPr>
            <a:r>
              <a:rPr lang="en-US" sz="4400" b="1" dirty="0">
                <a:solidFill>
                  <a:srgbClr val="2F5496"/>
                </a:solidFill>
                <a:latin typeface="Calibri" panose="020F0502020204030204" pitchFamily="34" charset="0"/>
                <a:ea typeface="Arial Narrow"/>
                <a:cs typeface="Calibri" panose="020F0502020204030204" pitchFamily="34" charset="0"/>
                <a:sym typeface="Arial Narrow"/>
              </a:rPr>
              <a:t>GeoXO Program Update</a:t>
            </a:r>
          </a:p>
          <a:p>
            <a:pPr lvl="0">
              <a:lnSpc>
                <a:spcPct val="90000"/>
              </a:lnSpc>
              <a:buClr>
                <a:srgbClr val="2F5496"/>
              </a:buClr>
              <a:buSzPts val="5000"/>
            </a:pPr>
            <a:endParaRPr lang="en-US" sz="3600" b="1" dirty="0">
              <a:solidFill>
                <a:srgbClr val="2F5496"/>
              </a:solidFill>
              <a:latin typeface="Calibri" panose="020F0502020204030204" pitchFamily="34" charset="0"/>
              <a:ea typeface="Arial Narrow"/>
              <a:cs typeface="Calibri" panose="020F0502020204030204" pitchFamily="34" charset="0"/>
              <a:sym typeface="Arial Narrow"/>
            </a:endParaRPr>
          </a:p>
        </p:txBody>
      </p:sp>
      <p:sp>
        <p:nvSpPr>
          <p:cNvPr id="16" name="Google Shape;698;p53">
            <a:extLst>
              <a:ext uri="{FF2B5EF4-FFF2-40B4-BE49-F238E27FC236}">
                <a16:creationId xmlns:a16="http://schemas.microsoft.com/office/drawing/2014/main" id="{33328D33-C1F1-4D1B-9613-C0833BFCE89D}"/>
              </a:ext>
            </a:extLst>
          </p:cNvPr>
          <p:cNvSpPr txBox="1"/>
          <p:nvPr/>
        </p:nvSpPr>
        <p:spPr>
          <a:xfrm>
            <a:off x="5765980" y="3846777"/>
            <a:ext cx="6413970" cy="12226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lvl="0">
              <a:lnSpc>
                <a:spcPct val="90000"/>
              </a:lnSpc>
              <a:buClr>
                <a:srgbClr val="2F5496"/>
              </a:buClr>
              <a:buSzPts val="5000"/>
            </a:pPr>
            <a:r>
              <a:rPr lang="en-US" sz="2400" b="1" dirty="0">
                <a:solidFill>
                  <a:srgbClr val="2F5496"/>
                </a:solidFill>
                <a:latin typeface="Calibri" panose="020F0502020204030204" pitchFamily="34" charset="0"/>
                <a:ea typeface="Arial Narrow"/>
                <a:cs typeface="Calibri" panose="020F0502020204030204" pitchFamily="34" charset="0"/>
                <a:sym typeface="Arial Narrow"/>
              </a:rPr>
              <a:t>NOAA’s Satellite Applications Symposium Series: Water</a:t>
            </a:r>
          </a:p>
          <a:p>
            <a:pPr>
              <a:lnSpc>
                <a:spcPct val="90000"/>
              </a:lnSpc>
              <a:buClr>
                <a:srgbClr val="2F5496"/>
              </a:buClr>
              <a:buSzPts val="5000"/>
            </a:pPr>
            <a:r>
              <a:rPr lang="en-US" sz="2400" b="1" dirty="0">
                <a:solidFill>
                  <a:srgbClr val="2F5496"/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July 29, 2024</a:t>
            </a:r>
          </a:p>
          <a:p>
            <a:pPr lvl="0">
              <a:lnSpc>
                <a:spcPct val="90000"/>
              </a:lnSpc>
              <a:buClr>
                <a:srgbClr val="2F5496"/>
              </a:buClr>
              <a:buSzPts val="5000"/>
            </a:pPr>
            <a:endParaRPr lang="en-US" sz="2400" b="1" dirty="0">
              <a:solidFill>
                <a:srgbClr val="2F5496"/>
              </a:solidFill>
              <a:latin typeface="Calibri" panose="020F0502020204030204" pitchFamily="34" charset="0"/>
              <a:ea typeface="Arial Narrow"/>
              <a:cs typeface="Calibri" panose="020F0502020204030204" pitchFamily="34" charset="0"/>
              <a:sym typeface="Arial Narrow"/>
            </a:endParaRPr>
          </a:p>
          <a:p>
            <a:endParaRPr lang="en-US" sz="2000" b="1" dirty="0">
              <a:solidFill>
                <a:srgbClr val="1A467B"/>
              </a:solidFill>
              <a:latin typeface="Calibri" panose="020F0502020204030204" pitchFamily="34" charset="0"/>
              <a:ea typeface="Tahoma" panose="020B060403050404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4248991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Content Placeholder 2">
            <a:extLst>
              <a:ext uri="{FF2B5EF4-FFF2-40B4-BE49-F238E27FC236}">
                <a16:creationId xmlns:a16="http://schemas.microsoft.com/office/drawing/2014/main" id="{91EF7E4B-7CCA-43E2-90FB-96B39A8C955F}"/>
              </a:ext>
            </a:extLst>
          </p:cNvPr>
          <p:cNvSpPr txBox="1">
            <a:spLocks/>
          </p:cNvSpPr>
          <p:nvPr/>
        </p:nvSpPr>
        <p:spPr>
          <a:xfrm>
            <a:off x="687215" y="1659469"/>
            <a:ext cx="5836930" cy="2420826"/>
          </a:xfrm>
          <a:prstGeom prst="rect">
            <a:avLst/>
          </a:prstGeom>
        </p:spPr>
        <p:txBody>
          <a:bodyPr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0" lvl="1" indent="0">
              <a:buClr>
                <a:schemeClr val="bg1"/>
              </a:buClr>
              <a:buNone/>
              <a:defRPr/>
            </a:pPr>
            <a:r>
              <a:rPr lang="en-US" sz="32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On May 20</a:t>
            </a:r>
            <a:r>
              <a:rPr lang="en-US" sz="3200" b="1" baseline="300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</a:t>
            </a:r>
            <a:r>
              <a:rPr lang="en-US" sz="32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NOAA/NASA announced the selection of </a:t>
            </a:r>
            <a:r>
              <a:rPr lang="en-US" sz="3200" b="1" u="sng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BAE Systems</a:t>
            </a:r>
            <a:r>
              <a:rPr lang="en-US" sz="32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to develop the GeoXO OCX instrument!</a:t>
            </a:r>
          </a:p>
          <a:p>
            <a:pPr marL="457200" lvl="1" indent="0">
              <a:buClr>
                <a:schemeClr val="bg1"/>
              </a:buClr>
              <a:buNone/>
              <a:defRPr/>
            </a:pPr>
            <a:endParaRPr lang="en-US" sz="24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457200" lvl="1" indent="0">
              <a:buClr>
                <a:schemeClr val="bg1"/>
              </a:buClr>
              <a:buNone/>
              <a:defRPr/>
            </a:pPr>
            <a:endParaRPr lang="en-US" sz="2400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457200" lvl="1" indent="0">
              <a:buClr>
                <a:schemeClr val="bg1"/>
              </a:buClr>
              <a:buNone/>
              <a:defRPr/>
            </a:pPr>
            <a:endParaRPr lang="en-US" sz="2400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457200" lvl="1" indent="0">
              <a:buClr>
                <a:schemeClr val="bg1"/>
              </a:buClr>
              <a:buNone/>
              <a:defRPr/>
            </a:pPr>
            <a:endParaRPr lang="en-US" sz="32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457200" lvl="1" indent="0">
              <a:buClr>
                <a:schemeClr val="bg1"/>
              </a:buClr>
              <a:buNone/>
              <a:defRPr/>
            </a:pPr>
            <a:endParaRPr lang="en-US" sz="32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20" name="Picture 19">
            <a:extLst>
              <a:ext uri="{FF2B5EF4-FFF2-40B4-BE49-F238E27FC236}">
                <a16:creationId xmlns:a16="http://schemas.microsoft.com/office/drawing/2014/main" id="{0B7F5DD1-BBF5-45EE-9234-4465FDEC8E01}"/>
              </a:ext>
            </a:extLst>
          </p:cNvPr>
          <p:cNvPicPr>
            <a:picLocks noChangeAspect="1"/>
          </p:cNvPicPr>
          <p:nvPr/>
        </p:nvPicPr>
        <p:blipFill>
          <a:blip r:embed="rId3" cstate="hq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4210" y="254933"/>
            <a:ext cx="1286011" cy="993736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FCC92585-FBA5-480A-8DF7-488D98022E11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5794" y="4175020"/>
            <a:ext cx="1900559" cy="1531205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DD73B8B-1927-4A3C-AA59-33FC85F3995D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65392" y="4175020"/>
            <a:ext cx="1752333" cy="1531205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B9CAA28C-0AEA-4377-AFA2-07267F35E86F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52595" y="4173781"/>
            <a:ext cx="1532444" cy="1532444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040FC39B-0ACF-4350-A5F3-4D8A94853D52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319909" y="1429820"/>
            <a:ext cx="5331146" cy="399836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F22670EA-483B-4733-915C-C3394D84A346}"/>
              </a:ext>
            </a:extLst>
          </p:cNvPr>
          <p:cNvSpPr txBox="1"/>
          <p:nvPr/>
        </p:nvSpPr>
        <p:spPr>
          <a:xfrm>
            <a:off x="7987223" y="5428180"/>
            <a:ext cx="241623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i="1" dirty="0">
                <a:solidFill>
                  <a:srgbClr val="00FF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Celebratory Pie!</a:t>
            </a:r>
          </a:p>
        </p:txBody>
      </p:sp>
    </p:spTree>
    <p:extLst>
      <p:ext uri="{BB962C8B-B14F-4D97-AF65-F5344CB8AC3E}">
        <p14:creationId xmlns:p14="http://schemas.microsoft.com/office/powerpoint/2010/main" val="231573693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670CA09B-AFFC-43C0-9C23-EBCD51DE0C5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4" name="Speech Bubble: Rectangle with Corners Rounded 3">
            <a:extLst>
              <a:ext uri="{FF2B5EF4-FFF2-40B4-BE49-F238E27FC236}">
                <a16:creationId xmlns:a16="http://schemas.microsoft.com/office/drawing/2014/main" id="{074A2B83-136E-48D3-B92D-265BF754885C}"/>
              </a:ext>
            </a:extLst>
          </p:cNvPr>
          <p:cNvSpPr/>
          <p:nvPr/>
        </p:nvSpPr>
        <p:spPr>
          <a:xfrm>
            <a:off x="160422" y="1612231"/>
            <a:ext cx="1604210" cy="529390"/>
          </a:xfrm>
          <a:prstGeom prst="wedgeRoundRectCallout">
            <a:avLst>
              <a:gd name="adj1" fmla="val 48685"/>
              <a:gd name="adj2" fmla="val 122264"/>
              <a:gd name="adj3" fmla="val 16667"/>
            </a:avLst>
          </a:prstGeom>
          <a:solidFill>
            <a:srgbClr val="1E769C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To be developed by BAE Systems</a:t>
            </a:r>
          </a:p>
        </p:txBody>
      </p:sp>
      <p:sp>
        <p:nvSpPr>
          <p:cNvPr id="5" name="Speech Bubble: Rectangle with Corners Rounded 4">
            <a:extLst>
              <a:ext uri="{FF2B5EF4-FFF2-40B4-BE49-F238E27FC236}">
                <a16:creationId xmlns:a16="http://schemas.microsoft.com/office/drawing/2014/main" id="{5DBEDB02-C622-4EBF-901D-B9AB7306DFBE}"/>
              </a:ext>
            </a:extLst>
          </p:cNvPr>
          <p:cNvSpPr/>
          <p:nvPr/>
        </p:nvSpPr>
        <p:spPr>
          <a:xfrm>
            <a:off x="6922169" y="858251"/>
            <a:ext cx="1243262" cy="753979"/>
          </a:xfrm>
          <a:prstGeom prst="wedgeRoundRectCallout">
            <a:avLst>
              <a:gd name="adj1" fmla="val -72058"/>
              <a:gd name="adj2" fmla="val -8168"/>
              <a:gd name="adj3" fmla="val 16667"/>
            </a:avLst>
          </a:prstGeom>
          <a:solidFill>
            <a:srgbClr val="1E769C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To be developed by L3Harris</a:t>
            </a:r>
          </a:p>
        </p:txBody>
      </p:sp>
      <p:sp>
        <p:nvSpPr>
          <p:cNvPr id="6" name="Speech Bubble: Rectangle with Corners Rounded 5">
            <a:extLst>
              <a:ext uri="{FF2B5EF4-FFF2-40B4-BE49-F238E27FC236}">
                <a16:creationId xmlns:a16="http://schemas.microsoft.com/office/drawing/2014/main" id="{A65CDDE2-EF14-4AD5-AF1D-ECD067FBBA61}"/>
              </a:ext>
            </a:extLst>
          </p:cNvPr>
          <p:cNvSpPr/>
          <p:nvPr/>
        </p:nvSpPr>
        <p:spPr>
          <a:xfrm>
            <a:off x="10004837" y="1217124"/>
            <a:ext cx="1604210" cy="529390"/>
          </a:xfrm>
          <a:prstGeom prst="wedgeRoundRectCallout">
            <a:avLst>
              <a:gd name="adj1" fmla="val -58798"/>
              <a:gd name="adj2" fmla="val 150421"/>
              <a:gd name="adj3" fmla="val 16667"/>
            </a:avLst>
          </a:prstGeom>
          <a:solidFill>
            <a:srgbClr val="1E769C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To be developed by BAE Systems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FD57162E-B6F4-4908-8F6C-5064B69AEDA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83694" t="14706" b="64020"/>
          <a:stretch/>
        </p:blipFill>
        <p:spPr>
          <a:xfrm>
            <a:off x="10459092" y="2753474"/>
            <a:ext cx="1618179" cy="1407560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A2B9977F-B147-4EFF-BC24-E70ADEFB4E15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252525"/>
              </a:clrFrom>
              <a:clrTo>
                <a:srgbClr val="252525">
                  <a:alpha val="0"/>
                </a:srgbClr>
              </a:clrTo>
            </a:clrChange>
            <a:alphaModFix/>
            <a:duotone>
              <a:prstClr val="black"/>
              <a:srgbClr val="102136">
                <a:tint val="45000"/>
                <a:satMod val="400000"/>
              </a:srgbClr>
            </a:duotone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artisticGlowEdges/>
                    </a14:imgEffect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91522" y="2777704"/>
            <a:ext cx="1747089" cy="1407560"/>
          </a:xfrm>
          <a:prstGeom prst="rect">
            <a:avLst/>
          </a:prstGeom>
        </p:spPr>
      </p:pic>
      <p:sp>
        <p:nvSpPr>
          <p:cNvPr id="7" name="Speech Bubble: Rectangle with Corners Rounded 6">
            <a:extLst>
              <a:ext uri="{FF2B5EF4-FFF2-40B4-BE49-F238E27FC236}">
                <a16:creationId xmlns:a16="http://schemas.microsoft.com/office/drawing/2014/main" id="{309A80AC-72A1-4363-805D-243BE0265BA0}"/>
              </a:ext>
            </a:extLst>
          </p:cNvPr>
          <p:cNvSpPr/>
          <p:nvPr/>
        </p:nvSpPr>
        <p:spPr>
          <a:xfrm>
            <a:off x="10463993" y="1980162"/>
            <a:ext cx="1604210" cy="529390"/>
          </a:xfrm>
          <a:prstGeom prst="wedgeRoundRectCallout">
            <a:avLst>
              <a:gd name="adj1" fmla="val 4679"/>
              <a:gd name="adj2" fmla="val 108658"/>
              <a:gd name="adj3" fmla="val 16667"/>
            </a:avLst>
          </a:prstGeom>
          <a:solidFill>
            <a:srgbClr val="1E769C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To be developed by BAE Systems</a:t>
            </a:r>
          </a:p>
        </p:txBody>
      </p:sp>
    </p:spTree>
    <p:extLst>
      <p:ext uri="{BB962C8B-B14F-4D97-AF65-F5344CB8AC3E}">
        <p14:creationId xmlns:p14="http://schemas.microsoft.com/office/powerpoint/2010/main" val="276719873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A8BCF27-288F-4618-A127-C2DDACD47F0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39947" y="365125"/>
            <a:ext cx="11447253" cy="833947"/>
          </a:xfrm>
        </p:spPr>
        <p:txBody>
          <a:bodyPr/>
          <a:lstStyle/>
          <a:p>
            <a:pPr algn="ctr"/>
            <a:r>
              <a:rPr lang="en-US" sz="3600" b="1" dirty="0">
                <a:solidFill>
                  <a:schemeClr val="bg1"/>
                </a:solidFill>
              </a:rPr>
              <a:t>Lockheed Martin Selected to develop GeoXO Spacecraft </a:t>
            </a:r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AE5EC096-B632-468D-9229-30FCE2B51F9C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453556" y="1249985"/>
            <a:ext cx="9105175" cy="5158563"/>
          </a:xfrm>
        </p:spPr>
      </p:pic>
    </p:spTree>
    <p:extLst>
      <p:ext uri="{BB962C8B-B14F-4D97-AF65-F5344CB8AC3E}">
        <p14:creationId xmlns:p14="http://schemas.microsoft.com/office/powerpoint/2010/main" val="397976079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/>
          <p:cNvSpPr>
            <a:spLocks noGrp="1"/>
          </p:cNvSpPr>
          <p:nvPr>
            <p:ph type="sldNum" sz="quarter" idx="11"/>
          </p:nvPr>
        </p:nvSpPr>
        <p:spPr>
          <a:xfrm>
            <a:off x="8610600" y="6356351"/>
            <a:ext cx="2057400" cy="365125"/>
          </a:xfrm>
        </p:spPr>
        <p:txBody>
          <a:bodyPr/>
          <a:lstStyle/>
          <a:p>
            <a:pPr algn="r" defTabSz="457200">
              <a:buClrTx/>
              <a:defRPr/>
            </a:pPr>
            <a:r>
              <a:rPr lang="en-US" sz="1200" kern="1200" dirty="0">
                <a:solidFill>
                  <a:prstClr val="white"/>
                </a:solidFill>
                <a:ea typeface="+mn-ea"/>
                <a:cs typeface="+mn-cs"/>
              </a:rPr>
              <a:t> 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1330221" y="311742"/>
            <a:ext cx="933777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457200">
              <a:buClrTx/>
              <a:defRPr/>
            </a:pPr>
            <a:r>
              <a:rPr lang="en-US" sz="4000" b="1" kern="1200" dirty="0">
                <a:solidFill>
                  <a:prstClr val="white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GeoXO Recent Progress</a:t>
            </a:r>
            <a:endParaRPr lang="en-US" sz="4000" b="1" i="1" kern="1200" dirty="0">
              <a:solidFill>
                <a:prstClr val="white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sp>
        <p:nvSpPr>
          <p:cNvPr id="22" name="Content Placeholder 2">
            <a:extLst>
              <a:ext uri="{FF2B5EF4-FFF2-40B4-BE49-F238E27FC236}">
                <a16:creationId xmlns:a16="http://schemas.microsoft.com/office/drawing/2014/main" id="{91EF7E4B-7CCA-43E2-90FB-96B39A8C955F}"/>
              </a:ext>
            </a:extLst>
          </p:cNvPr>
          <p:cNvSpPr txBox="1">
            <a:spLocks/>
          </p:cNvSpPr>
          <p:nvPr/>
        </p:nvSpPr>
        <p:spPr>
          <a:xfrm>
            <a:off x="607442" y="1397733"/>
            <a:ext cx="6523608" cy="4896821"/>
          </a:xfrm>
          <a:prstGeom prst="rect">
            <a:avLst/>
          </a:prstGeom>
        </p:spPr>
        <p:txBody>
          <a:bodyPr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28600" indent="-228600">
              <a:spcBef>
                <a:spcPts val="300"/>
              </a:spcBef>
              <a:buClr>
                <a:schemeClr val="bg1"/>
              </a:buClr>
              <a:buFont typeface="Arial" panose="020B0604020202020204" pitchFamily="34" charset="0"/>
              <a:buChar char="•"/>
              <a:defRPr/>
            </a:pPr>
            <a:r>
              <a:rPr lang="en-US" sz="2000" dirty="0">
                <a:solidFill>
                  <a:prstClr val="white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Systems Requirements Review (SRR) completed Aug 2022</a:t>
            </a:r>
          </a:p>
          <a:p>
            <a:pPr marL="228600" indent="-228600">
              <a:spcBef>
                <a:spcPts val="300"/>
              </a:spcBef>
              <a:buClr>
                <a:schemeClr val="bg1"/>
              </a:buClr>
              <a:buFont typeface="Arial" panose="020B0604020202020204" pitchFamily="34" charset="0"/>
              <a:buChar char="•"/>
              <a:defRPr/>
            </a:pPr>
            <a:r>
              <a:rPr lang="en-US" sz="2000" dirty="0">
                <a:solidFill>
                  <a:prstClr val="white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Program officially approved by DOC Deputy Secretary at Milestone 2/3 Dec 2022</a:t>
            </a:r>
          </a:p>
          <a:p>
            <a:pPr marL="228600" indent="-228600">
              <a:spcBef>
                <a:spcPts val="300"/>
              </a:spcBef>
              <a:buClr>
                <a:schemeClr val="bg1"/>
              </a:buClr>
              <a:buFont typeface="Arial" panose="020B0604020202020204" pitchFamily="34" charset="0"/>
              <a:buChar char="•"/>
              <a:defRPr/>
            </a:pPr>
            <a:r>
              <a:rPr lang="en-US" sz="2000" dirty="0">
                <a:solidFill>
                  <a:prstClr val="white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Implementation has begun with selection of developers:</a:t>
            </a:r>
          </a:p>
          <a:p>
            <a:pPr marL="628650" lvl="1" indent="-228600">
              <a:spcBef>
                <a:spcPts val="300"/>
              </a:spcBef>
              <a:buClr>
                <a:schemeClr val="bg1"/>
              </a:buClr>
              <a:buFont typeface="Arial" panose="020B0604020202020204" pitchFamily="34" charset="0"/>
              <a:buChar char="•"/>
              <a:defRPr/>
            </a:pPr>
            <a:r>
              <a:rPr lang="en-US" sz="2000" dirty="0">
                <a:solidFill>
                  <a:prstClr val="white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L3Harris for Imager (Mar 2023) </a:t>
            </a:r>
          </a:p>
          <a:p>
            <a:pPr marL="1028700" lvl="2">
              <a:spcBef>
                <a:spcPts val="300"/>
              </a:spcBef>
              <a:buClr>
                <a:schemeClr val="bg1"/>
              </a:buClr>
              <a:buFont typeface="Arial" panose="020B0604020202020204" pitchFamily="34" charset="0"/>
              <a:buChar char="•"/>
              <a:defRPr/>
            </a:pPr>
            <a:r>
              <a:rPr lang="en-US" sz="2000" dirty="0">
                <a:solidFill>
                  <a:prstClr val="white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SRR completed Aug 2023</a:t>
            </a:r>
          </a:p>
          <a:p>
            <a:pPr marL="628650" lvl="1" indent="-228600">
              <a:spcBef>
                <a:spcPts val="300"/>
              </a:spcBef>
              <a:buClr>
                <a:schemeClr val="bg1"/>
              </a:buClr>
              <a:buFont typeface="Arial" panose="020B0604020202020204" pitchFamily="34" charset="0"/>
              <a:buChar char="•"/>
              <a:defRPr/>
            </a:pPr>
            <a:r>
              <a:rPr lang="en-US" sz="2000" dirty="0">
                <a:solidFill>
                  <a:prstClr val="white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BAE for Sounder (Sep 2023)</a:t>
            </a:r>
          </a:p>
          <a:p>
            <a:pPr marL="1028700" lvl="2">
              <a:spcBef>
                <a:spcPts val="300"/>
              </a:spcBef>
              <a:buClr>
                <a:schemeClr val="bg1"/>
              </a:buClr>
              <a:buFont typeface="Arial" panose="020B0604020202020204" pitchFamily="34" charset="0"/>
              <a:buChar char="•"/>
              <a:defRPr/>
            </a:pPr>
            <a:r>
              <a:rPr lang="en-US" sz="2000" dirty="0">
                <a:solidFill>
                  <a:prstClr val="white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SRR completed July 2024</a:t>
            </a:r>
          </a:p>
          <a:p>
            <a:pPr marL="628650" lvl="1" indent="-228600">
              <a:spcBef>
                <a:spcPts val="300"/>
              </a:spcBef>
              <a:buClr>
                <a:schemeClr val="bg1"/>
              </a:buClr>
              <a:buFont typeface="Arial" panose="020B0604020202020204" pitchFamily="34" charset="0"/>
              <a:buChar char="•"/>
              <a:defRPr/>
            </a:pPr>
            <a:r>
              <a:rPr lang="en-US" sz="2000" dirty="0">
                <a:solidFill>
                  <a:prstClr val="white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BAE for </a:t>
            </a:r>
            <a:r>
              <a:rPr lang="en-US" sz="2000" dirty="0" err="1">
                <a:solidFill>
                  <a:prstClr val="white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Atmo</a:t>
            </a:r>
            <a:r>
              <a:rPr lang="en-US" sz="2000" dirty="0">
                <a:solidFill>
                  <a:prstClr val="white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. Composition sensor (May 2024)</a:t>
            </a:r>
          </a:p>
          <a:p>
            <a:pPr marL="628650" lvl="1" indent="-228600">
              <a:spcBef>
                <a:spcPts val="300"/>
              </a:spcBef>
              <a:buClr>
                <a:schemeClr val="bg1"/>
              </a:buClr>
              <a:buFont typeface="Arial" panose="020B0604020202020204" pitchFamily="34" charset="0"/>
              <a:buChar char="•"/>
              <a:defRPr/>
            </a:pPr>
            <a:r>
              <a:rPr lang="en-US" sz="2000" dirty="0">
                <a:solidFill>
                  <a:prstClr val="white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BAE for Ocean Color sensor (May 2024)</a:t>
            </a:r>
          </a:p>
          <a:p>
            <a:pPr marL="628650" lvl="1" indent="-228600">
              <a:spcBef>
                <a:spcPts val="300"/>
              </a:spcBef>
              <a:buClr>
                <a:schemeClr val="bg1"/>
              </a:buClr>
              <a:buFont typeface="Arial" panose="020B0604020202020204" pitchFamily="34" charset="0"/>
              <a:buChar char="•"/>
              <a:defRPr/>
            </a:pPr>
            <a:r>
              <a:rPr lang="en-US" sz="2000" dirty="0">
                <a:solidFill>
                  <a:prstClr val="white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Lockheed Martin for Spacecraft (June 2024)</a:t>
            </a:r>
          </a:p>
          <a:p>
            <a:pPr marL="228600" indent="-228600">
              <a:spcBef>
                <a:spcPts val="300"/>
              </a:spcBef>
              <a:buClr>
                <a:schemeClr val="bg1"/>
              </a:buClr>
              <a:buFont typeface="Arial" panose="020B0604020202020204" pitchFamily="34" charset="0"/>
              <a:buChar char="•"/>
              <a:defRPr/>
            </a:pPr>
            <a:r>
              <a:rPr lang="en-US" sz="2000" dirty="0">
                <a:solidFill>
                  <a:prstClr val="white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Final instrument selection will be Lightning Mapper planned Aug 2024</a:t>
            </a:r>
          </a:p>
        </p:txBody>
      </p:sp>
      <p:pic>
        <p:nvPicPr>
          <p:cNvPr id="20" name="Picture 19">
            <a:extLst>
              <a:ext uri="{FF2B5EF4-FFF2-40B4-BE49-F238E27FC236}">
                <a16:creationId xmlns:a16="http://schemas.microsoft.com/office/drawing/2014/main" id="{0B7F5DD1-BBF5-45EE-9234-4465FDEC8E01}"/>
              </a:ext>
            </a:extLst>
          </p:cNvPr>
          <p:cNvPicPr>
            <a:picLocks noChangeAspect="1"/>
          </p:cNvPicPr>
          <p:nvPr/>
        </p:nvPicPr>
        <p:blipFill>
          <a:blip r:embed="rId3" cstate="hq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4210" y="254933"/>
            <a:ext cx="1286011" cy="993736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18CD9891-5F78-48BE-ADB7-DD6A0FD1CDB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596233" y="1397733"/>
            <a:ext cx="2168928" cy="2168928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AE98CE14-F744-434E-8CC4-F3789D9EA981}"/>
              </a:ext>
            </a:extLst>
          </p:cNvPr>
          <p:cNvSpPr txBox="1"/>
          <p:nvPr/>
        </p:nvSpPr>
        <p:spPr>
          <a:xfrm>
            <a:off x="7312829" y="5050960"/>
            <a:ext cx="473573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GeoXO logos added to GOES-R store on </a:t>
            </a:r>
            <a:r>
              <a:rPr lang="en-US" sz="1600" b="1" i="1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LandsEnd</a:t>
            </a:r>
            <a:r>
              <a:rPr lang="en-US" sz="1600" b="1" i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:</a:t>
            </a:r>
          </a:p>
          <a:p>
            <a:r>
              <a:rPr lang="en-US" sz="1600" i="1" dirty="0">
                <a:solidFill>
                  <a:schemeClr val="accent6">
                    <a:lumMod val="40000"/>
                    <a:lumOff val="6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https://business.landsend.com/store/goes-r_program/ 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A8C45CBC-E3A5-4B91-9E10-AF427EEBF89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380739" y="3118613"/>
            <a:ext cx="2517122" cy="25171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8395775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90971" y="441559"/>
            <a:ext cx="7461504" cy="681392"/>
          </a:xfrm>
        </p:spPr>
        <p:txBody>
          <a:bodyPr>
            <a:noAutofit/>
          </a:bodyPr>
          <a:lstStyle/>
          <a:p>
            <a:pPr algn="ctr"/>
            <a:r>
              <a:rPr lang="en-US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Key Near Term Milestones</a:t>
            </a:r>
            <a:endParaRPr lang="en-US" sz="3200" b="0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14035BBC-6D4D-4499-ABE4-AFD1D306B38F}" type="slidenum">
              <a:rPr lang="en-US" smtClean="0"/>
              <a:pPr/>
              <a:t>6</a:t>
            </a:fld>
            <a:endParaRPr lang="en-US"/>
          </a:p>
        </p:txBody>
      </p:sp>
      <p:graphicFrame>
        <p:nvGraphicFramePr>
          <p:cNvPr id="4" name="Table 4">
            <a:extLst>
              <a:ext uri="{FF2B5EF4-FFF2-40B4-BE49-F238E27FC236}">
                <a16:creationId xmlns:a16="http://schemas.microsoft.com/office/drawing/2014/main" id="{AB4E3A64-143F-419A-B30E-707F597F4A2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179650140"/>
              </p:ext>
            </p:extLst>
          </p:nvPr>
        </p:nvGraphicFramePr>
        <p:xfrm>
          <a:off x="1542745" y="1374341"/>
          <a:ext cx="9357954" cy="25603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283369">
                  <a:extLst>
                    <a:ext uri="{9D8B030D-6E8A-4147-A177-3AD203B41FA5}">
                      <a16:colId xmlns:a16="http://schemas.microsoft.com/office/drawing/2014/main" val="4137161867"/>
                    </a:ext>
                  </a:extLst>
                </a:gridCol>
                <a:gridCol w="3192379">
                  <a:extLst>
                    <a:ext uri="{9D8B030D-6E8A-4147-A177-3AD203B41FA5}">
                      <a16:colId xmlns:a16="http://schemas.microsoft.com/office/drawing/2014/main" val="1274158840"/>
                    </a:ext>
                  </a:extLst>
                </a:gridCol>
                <a:gridCol w="2357145">
                  <a:extLst>
                    <a:ext uri="{9D8B030D-6E8A-4147-A177-3AD203B41FA5}">
                      <a16:colId xmlns:a16="http://schemas.microsoft.com/office/drawing/2014/main" val="3359332349"/>
                    </a:ext>
                  </a:extLst>
                </a:gridCol>
                <a:gridCol w="2525061">
                  <a:extLst>
                    <a:ext uri="{9D8B030D-6E8A-4147-A177-3AD203B41FA5}">
                      <a16:colId xmlns:a16="http://schemas.microsoft.com/office/drawing/2014/main" val="3229229134"/>
                    </a:ext>
                  </a:extLst>
                </a:gridCol>
              </a:tblGrid>
              <a:tr h="272882"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Element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Actual/Target Announcement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Actual/Target Kickoff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Actual/Target SRR/SDR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854102249"/>
                  </a:ext>
                </a:extLst>
              </a:tr>
              <a:tr h="248728"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GXI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indent="-285750" algn="ctr">
                        <a:buFont typeface="Wingdings" panose="05000000000000000000" pitchFamily="2" charset="2"/>
                        <a:buChar char="ü"/>
                      </a:pPr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Mar 2023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indent="-285750" algn="ctr">
                        <a:buFont typeface="Wingdings" panose="05000000000000000000" pitchFamily="2" charset="2"/>
                        <a:buChar char="ü"/>
                      </a:pPr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Apr 2023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indent="-285750" algn="ctr">
                        <a:buFont typeface="Wingdings" panose="05000000000000000000" pitchFamily="2" charset="2"/>
                        <a:buChar char="ü"/>
                      </a:pPr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Aug 2023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37184245"/>
                  </a:ext>
                </a:extLst>
              </a:tr>
              <a:tr h="248728"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GXS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indent="-285750" algn="ctr">
                        <a:buFont typeface="Wingdings" panose="05000000000000000000" pitchFamily="2" charset="2"/>
                        <a:buChar char="ü"/>
                      </a:pPr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Sep 2023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indent="-285750" algn="ctr">
                        <a:buFont typeface="Wingdings" panose="05000000000000000000" pitchFamily="2" charset="2"/>
                        <a:buChar char="ü"/>
                      </a:pPr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Mar 2024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342900" indent="-342900" algn="ctr">
                        <a:buFont typeface="Wingdings" panose="05000000000000000000" pitchFamily="2" charset="2"/>
                        <a:buChar char="ü"/>
                      </a:pPr>
                      <a:r>
                        <a:rPr lang="en-US" sz="1800" strike="noStrike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Jul </a:t>
                      </a:r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2024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882268346"/>
                  </a:ext>
                </a:extLst>
              </a:tr>
              <a:tr h="248728"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LMX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Aug 2024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Oct 2024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strike="noStrike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Mar 2025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62462473"/>
                  </a:ext>
                </a:extLst>
              </a:tr>
              <a:tr h="248728"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OCX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indent="-285750" algn="ctr">
                        <a:buFont typeface="Wingdings" panose="05000000000000000000" pitchFamily="2" charset="2"/>
                        <a:buChar char="ü"/>
                      </a:pPr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May 2024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strike="noStrike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Aug </a:t>
                      </a:r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2024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strike="noStrike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Oct/Nov </a:t>
                      </a:r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2024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893979815"/>
                  </a:ext>
                </a:extLst>
              </a:tr>
              <a:tr h="248728"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ACX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indent="-285750" algn="ctr">
                        <a:buFont typeface="Wingdings" panose="05000000000000000000" pitchFamily="2" charset="2"/>
                        <a:buChar char="ü"/>
                      </a:pPr>
                      <a:r>
                        <a:rPr lang="en-US" sz="1800" strike="noStrike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May </a:t>
                      </a:r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2024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Aug 2024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strike="noStrike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Oct/Nov</a:t>
                      </a:r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 2024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80077368"/>
                  </a:ext>
                </a:extLst>
              </a:tr>
              <a:tr h="248728"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Spacecraft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indent="-285750" algn="ctr">
                        <a:buFont typeface="Wingdings" panose="05000000000000000000" pitchFamily="2" charset="2"/>
                        <a:buChar char="ü"/>
                      </a:pPr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June 2024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Aug 2024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Nov 2024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59485846"/>
                  </a:ext>
                </a:extLst>
              </a:tr>
            </a:tbl>
          </a:graphicData>
        </a:graphic>
      </p:graphicFrame>
      <p:graphicFrame>
        <p:nvGraphicFramePr>
          <p:cNvPr id="5" name="Table 5">
            <a:extLst>
              <a:ext uri="{FF2B5EF4-FFF2-40B4-BE49-F238E27FC236}">
                <a16:creationId xmlns:a16="http://schemas.microsoft.com/office/drawing/2014/main" id="{8F9E0276-1139-48D7-9D03-CF1BFE2FBC7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463320001"/>
              </p:ext>
            </p:extLst>
          </p:nvPr>
        </p:nvGraphicFramePr>
        <p:xfrm>
          <a:off x="3594470" y="4057715"/>
          <a:ext cx="5003060" cy="21945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547134">
                  <a:extLst>
                    <a:ext uri="{9D8B030D-6E8A-4147-A177-3AD203B41FA5}">
                      <a16:colId xmlns:a16="http://schemas.microsoft.com/office/drawing/2014/main" val="3703663817"/>
                    </a:ext>
                  </a:extLst>
                </a:gridCol>
                <a:gridCol w="2455926">
                  <a:extLst>
                    <a:ext uri="{9D8B030D-6E8A-4147-A177-3AD203B41FA5}">
                      <a16:colId xmlns:a16="http://schemas.microsoft.com/office/drawing/2014/main" val="976064407"/>
                    </a:ext>
                  </a:extLst>
                </a:gridCol>
              </a:tblGrid>
              <a:tr h="163250">
                <a:tc>
                  <a:txBody>
                    <a:bodyPr/>
                    <a:lstStyle/>
                    <a:p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MDR/KDP-B Event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Target Date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67874761"/>
                  </a:ext>
                </a:extLst>
              </a:tr>
              <a:tr h="163250">
                <a:tc>
                  <a:txBody>
                    <a:bodyPr/>
                    <a:lstStyle/>
                    <a:p>
                      <a:r>
                        <a:rPr lang="en-US" sz="1800" b="0" i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MDR Dry Run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b="0" i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Oct 22-23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000681374"/>
                  </a:ext>
                </a:extLst>
              </a:tr>
              <a:tr h="163250">
                <a:tc>
                  <a:txBody>
                    <a:bodyPr/>
                    <a:lstStyle/>
                    <a:p>
                      <a:r>
                        <a:rPr lang="en-US" sz="1800" b="0" i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MDR Review Readiness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b="0" i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Nov 8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742792557"/>
                  </a:ext>
                </a:extLst>
              </a:tr>
              <a:tr h="163250">
                <a:tc>
                  <a:txBody>
                    <a:bodyPr/>
                    <a:lstStyle/>
                    <a:p>
                      <a:r>
                        <a:rPr lang="en-US" sz="1800" b="0" i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MDR Dress Rehearsal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b="0" i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Nov 19-21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20370131"/>
                  </a:ext>
                </a:extLst>
              </a:tr>
              <a:tr h="163250">
                <a:tc>
                  <a:txBody>
                    <a:bodyPr/>
                    <a:lstStyle/>
                    <a:p>
                      <a:r>
                        <a:rPr lang="en-US" sz="1800" b="0" i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MDR Review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b="0" i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Dec 10-12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11745600"/>
                  </a:ext>
                </a:extLst>
              </a:tr>
              <a:tr h="163250">
                <a:tc>
                  <a:txBody>
                    <a:bodyPr/>
                    <a:lstStyle/>
                    <a:p>
                      <a:r>
                        <a:rPr lang="en-US" sz="1800" b="0" i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KDP-B APMC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b="0" i="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Feb 19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23012637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93535246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28800" y="252548"/>
            <a:ext cx="8534400" cy="731520"/>
          </a:xfrm>
        </p:spPr>
        <p:txBody>
          <a:bodyPr/>
          <a:lstStyle/>
          <a:p>
            <a:pPr algn="ctr"/>
            <a:r>
              <a:rPr lang="en-US" sz="4000" b="1" dirty="0">
                <a:solidFill>
                  <a:schemeClr val="bg1"/>
                </a:solidFill>
              </a:rPr>
              <a:t>Program Advocacy is Critical Now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1287" y="1087120"/>
            <a:ext cx="9031697" cy="5437052"/>
          </a:xfrm>
        </p:spPr>
        <p:txBody>
          <a:bodyPr>
            <a:noAutofit/>
          </a:bodyPr>
          <a:lstStyle/>
          <a:p>
            <a:pPr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Key activity right now is to justify GeoXO budget with Congress</a:t>
            </a:r>
          </a:p>
          <a:p>
            <a:pPr lvl="1"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FY24 enacted budget was lower than President’s budget ($285M vs PB $417M), requiring us to delay some activities</a:t>
            </a:r>
          </a:p>
          <a:p>
            <a:pPr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FY25 President’s budget is $798M</a:t>
            </a:r>
          </a:p>
          <a:p>
            <a:pPr lvl="1"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House ‘mark’ is $150M</a:t>
            </a:r>
          </a:p>
          <a:p>
            <a:pPr lvl="1"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Senate ‘mark’ is $625M </a:t>
            </a:r>
          </a:p>
          <a:p>
            <a:pPr lvl="1"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Senate bill includes the following language:</a:t>
            </a:r>
          </a:p>
          <a:p>
            <a:pPr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endParaRPr lang="en-US" sz="2000" dirty="0">
              <a:solidFill>
                <a:schemeClr val="bg1"/>
              </a:solidFill>
              <a:cs typeface="Calibri" panose="020F0502020204030204" pitchFamily="34" charset="0"/>
            </a:endParaRPr>
          </a:p>
          <a:p>
            <a:pPr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Program priorities in response to cuts are:</a:t>
            </a:r>
          </a:p>
          <a:p>
            <a:pPr lvl="1"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Continuity of Imager observations</a:t>
            </a:r>
          </a:p>
          <a:p>
            <a:pPr lvl="1"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Retaining all instruments</a:t>
            </a:r>
          </a:p>
          <a:p>
            <a:pPr lvl="1"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Delay launches if needed</a:t>
            </a:r>
          </a:p>
          <a:p>
            <a:pPr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Program and Congressional priorities not aligned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609585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AA74B19-1D60-49F2-999D-2638BA0740D2}"/>
              </a:ext>
            </a:extLst>
          </p:cNvPr>
          <p:cNvPicPr>
            <a:picLocks noChangeAspect="1"/>
          </p:cNvPicPr>
          <p:nvPr/>
        </p:nvPicPr>
        <p:blipFill>
          <a:blip r:embed="rId2" cstate="hq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4210" y="254933"/>
            <a:ext cx="1286011" cy="993736"/>
          </a:xfrm>
          <a:prstGeom prst="rect">
            <a:avLst/>
          </a:prstGeom>
        </p:spPr>
      </p:pic>
      <p:pic>
        <p:nvPicPr>
          <p:cNvPr id="1027" name="Picture 3">
            <a:extLst>
              <a:ext uri="{FF2B5EF4-FFF2-40B4-BE49-F238E27FC236}">
                <a16:creationId xmlns:a16="http://schemas.microsoft.com/office/drawing/2014/main" id="{4C693811-F223-4CC0-ABBD-632E6DBB825E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075" b="8962"/>
          <a:stretch/>
        </p:blipFill>
        <p:spPr bwMode="auto">
          <a:xfrm>
            <a:off x="6415470" y="3207340"/>
            <a:ext cx="5551761" cy="26506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95435526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28800" y="252548"/>
            <a:ext cx="8534400" cy="731520"/>
          </a:xfrm>
        </p:spPr>
        <p:txBody>
          <a:bodyPr/>
          <a:lstStyle/>
          <a:p>
            <a:pPr algn="ctr"/>
            <a:r>
              <a:rPr lang="en-US" sz="4000" b="1" dirty="0">
                <a:solidFill>
                  <a:schemeClr val="bg1"/>
                </a:solidFill>
              </a:rPr>
              <a:t>What the Future Holds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1287" y="1087120"/>
            <a:ext cx="6938845" cy="5437052"/>
          </a:xfrm>
        </p:spPr>
        <p:txBody>
          <a:bodyPr>
            <a:noAutofit/>
          </a:bodyPr>
          <a:lstStyle/>
          <a:p>
            <a:pPr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Replanning program to fit within enacted FY24 budget, and developing options in response to potential FY25 scenarios, assuming FY26 &amp; out is per Milestone 2/3 plan</a:t>
            </a:r>
          </a:p>
          <a:p>
            <a:pPr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Working to justify GeoXO budget with Congress</a:t>
            </a:r>
          </a:p>
          <a:p>
            <a:pPr lvl="1"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Documenting impacts of budget cuts</a:t>
            </a:r>
          </a:p>
          <a:p>
            <a:pPr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Continuing program awareness and advocacy efforts with Congress and external user groups</a:t>
            </a:r>
          </a:p>
          <a:p>
            <a:pPr marL="746125" lvl="1" indent="-288925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GeoXO ‘all interested’ briefings to Hill this summer</a:t>
            </a:r>
          </a:p>
          <a:p>
            <a:pPr marL="746125" lvl="1" indent="-288925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GeoXO Road Shows to visit users in the field</a:t>
            </a:r>
          </a:p>
          <a:p>
            <a:pPr marL="746125" lvl="1" indent="-288925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Re-engaging participants from 2020 GeoXO workshops</a:t>
            </a:r>
          </a:p>
          <a:p>
            <a:pPr marL="746125" lvl="1" indent="-288925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Initiated quarterly constituent briefings</a:t>
            </a:r>
          </a:p>
          <a:p>
            <a:pPr marL="746125" lvl="1" indent="-288925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Continuing economic value studies </a:t>
            </a:r>
          </a:p>
          <a:p>
            <a:pPr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Plan to submit Congressional Baseline Report Sep 2024</a:t>
            </a:r>
          </a:p>
          <a:p>
            <a:pPr lvl="1" indent="-401638" defTabSz="685783" fontAlgn="base">
              <a:lnSpc>
                <a:spcPct val="110000"/>
              </a:lnSpc>
              <a:spcBef>
                <a:spcPts val="0"/>
              </a:spcBef>
              <a:spcAft>
                <a:spcPct val="0"/>
              </a:spcAft>
              <a:buClr>
                <a:schemeClr val="bg1"/>
              </a:buClr>
              <a:defRPr/>
            </a:pPr>
            <a:r>
              <a:rPr lang="en-US" sz="2000" dirty="0">
                <a:solidFill>
                  <a:schemeClr val="bg1"/>
                </a:solidFill>
                <a:cs typeface="Calibri" panose="020F0502020204030204" pitchFamily="34" charset="0"/>
              </a:rPr>
              <a:t>Earlier than usual to indicate readiness to baseline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609585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AA74B19-1D60-49F2-999D-2638BA0740D2}"/>
              </a:ext>
            </a:extLst>
          </p:cNvPr>
          <p:cNvPicPr>
            <a:picLocks noChangeAspect="1"/>
          </p:cNvPicPr>
          <p:nvPr/>
        </p:nvPicPr>
        <p:blipFill>
          <a:blip r:embed="rId2" cstate="hq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4210" y="254933"/>
            <a:ext cx="1286011" cy="993736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E8C54F4A-5DA0-4C32-8867-FD3B2F2649E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611717" y="2180322"/>
            <a:ext cx="4039380" cy="26929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5917987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200" b="0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cs typeface="Arial"/>
                <a:sym typeface="Arial"/>
              </a:rPr>
              <a:t> </a:t>
            </a:r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D120769A-5CC9-4AD3-B267-30CE1CF8573E}"/>
              </a:ext>
            </a:extLst>
          </p:cNvPr>
          <p:cNvSpPr txBox="1">
            <a:spLocks/>
          </p:cNvSpPr>
          <p:nvPr/>
        </p:nvSpPr>
        <p:spPr>
          <a:xfrm>
            <a:off x="1977117" y="140553"/>
            <a:ext cx="8463280" cy="102669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914377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ndara" panose="020E0502030303020204" pitchFamily="34" charset="0"/>
                <a:ea typeface="+mj-ea"/>
                <a:cs typeface="Arial" panose="020B0604020202020204" pitchFamily="34" charset="0"/>
                <a:sym typeface="Arial"/>
              </a:rPr>
              <a:t>GeoXO</a:t>
            </a:r>
            <a:r>
              <a:rPr lang="en-US" sz="4000" dirty="0">
                <a:solidFill>
                  <a:prstClr val="white"/>
                </a:solidFill>
                <a:latin typeface="Candara" panose="020E0502030303020204" pitchFamily="34" charset="0"/>
                <a:cs typeface="Arial" panose="020B0604020202020204" pitchFamily="34" charset="0"/>
              </a:rPr>
              <a:t> </a:t>
            </a:r>
            <a:r>
              <a:rPr kumimoji="0" lang="en-US" sz="40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ndara" panose="020E0502030303020204" pitchFamily="34" charset="0"/>
                <a:ea typeface="+mj-ea"/>
                <a:cs typeface="Arial" panose="020B0604020202020204" pitchFamily="34" charset="0"/>
                <a:sym typeface="Arial"/>
              </a:rPr>
              <a:t>Timeline</a:t>
            </a:r>
          </a:p>
        </p:txBody>
      </p:sp>
      <p:sp>
        <p:nvSpPr>
          <p:cNvPr id="13" name="Arrow: Right 12">
            <a:extLst>
              <a:ext uri="{FF2B5EF4-FFF2-40B4-BE49-F238E27FC236}">
                <a16:creationId xmlns:a16="http://schemas.microsoft.com/office/drawing/2014/main" id="{4DC20F66-3DFB-4E7A-8F24-BDA01AA90F2A}"/>
              </a:ext>
            </a:extLst>
          </p:cNvPr>
          <p:cNvSpPr/>
          <p:nvPr/>
        </p:nvSpPr>
        <p:spPr>
          <a:xfrm>
            <a:off x="575366" y="2187658"/>
            <a:ext cx="11403876" cy="3516917"/>
          </a:xfrm>
          <a:prstGeom prst="rightArrow">
            <a:avLst>
              <a:gd name="adj1" fmla="val 77423"/>
              <a:gd name="adj2" fmla="val 21724"/>
            </a:avLst>
          </a:prstGeom>
          <a:solidFill>
            <a:srgbClr val="0099CC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l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600" b="1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  <a:p>
            <a:pPr marL="0" marR="0" lvl="0" indent="0" algn="l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600" b="1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5C53DC3B-BED3-43F1-A2D3-F892D02C3DE9}"/>
              </a:ext>
            </a:extLst>
          </p:cNvPr>
          <p:cNvSpPr txBox="1"/>
          <p:nvPr/>
        </p:nvSpPr>
        <p:spPr>
          <a:xfrm>
            <a:off x="850374" y="4039103"/>
            <a:ext cx="5581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MS0</a:t>
            </a:r>
          </a:p>
        </p:txBody>
      </p:sp>
      <p:sp>
        <p:nvSpPr>
          <p:cNvPr id="15" name="Isosceles Triangle 14">
            <a:extLst>
              <a:ext uri="{FF2B5EF4-FFF2-40B4-BE49-F238E27FC236}">
                <a16:creationId xmlns:a16="http://schemas.microsoft.com/office/drawing/2014/main" id="{BDC333A2-E5AA-4976-A863-941A4A502624}"/>
              </a:ext>
            </a:extLst>
          </p:cNvPr>
          <p:cNvSpPr/>
          <p:nvPr/>
        </p:nvSpPr>
        <p:spPr>
          <a:xfrm>
            <a:off x="1001221" y="3892446"/>
            <a:ext cx="194872" cy="151124"/>
          </a:xfrm>
          <a:prstGeom prst="triangl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87A9DA06-6CA6-43B7-9B01-D112A962181F}"/>
              </a:ext>
            </a:extLst>
          </p:cNvPr>
          <p:cNvSpPr txBox="1"/>
          <p:nvPr/>
        </p:nvSpPr>
        <p:spPr>
          <a:xfrm>
            <a:off x="2319815" y="4036066"/>
            <a:ext cx="5581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MS1</a:t>
            </a:r>
          </a:p>
        </p:txBody>
      </p:sp>
      <p:sp>
        <p:nvSpPr>
          <p:cNvPr id="17" name="Isosceles Triangle 16">
            <a:extLst>
              <a:ext uri="{FF2B5EF4-FFF2-40B4-BE49-F238E27FC236}">
                <a16:creationId xmlns:a16="http://schemas.microsoft.com/office/drawing/2014/main" id="{12FA5B8C-1730-42A8-AA0D-613E5A6924E1}"/>
              </a:ext>
            </a:extLst>
          </p:cNvPr>
          <p:cNvSpPr/>
          <p:nvPr/>
        </p:nvSpPr>
        <p:spPr>
          <a:xfrm>
            <a:off x="2481733" y="3872315"/>
            <a:ext cx="194872" cy="151124"/>
          </a:xfrm>
          <a:prstGeom prst="triangl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18" name="Isosceles Triangle 17">
            <a:extLst>
              <a:ext uri="{FF2B5EF4-FFF2-40B4-BE49-F238E27FC236}">
                <a16:creationId xmlns:a16="http://schemas.microsoft.com/office/drawing/2014/main" id="{8FC679CC-A417-4027-B9F7-EA65BAE9375A}"/>
              </a:ext>
            </a:extLst>
          </p:cNvPr>
          <p:cNvSpPr/>
          <p:nvPr/>
        </p:nvSpPr>
        <p:spPr>
          <a:xfrm>
            <a:off x="2239295" y="3202547"/>
            <a:ext cx="194872" cy="151124"/>
          </a:xfrm>
          <a:prstGeom prst="triangl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B6693035-CEF2-4F66-A99F-8BCC5C8C577C}"/>
              </a:ext>
            </a:extLst>
          </p:cNvPr>
          <p:cNvSpPr txBox="1"/>
          <p:nvPr/>
        </p:nvSpPr>
        <p:spPr>
          <a:xfrm>
            <a:off x="2119767" y="2626591"/>
            <a:ext cx="524503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KDP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A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4244F1CA-81D0-4AAD-B8EC-FE438299F537}"/>
              </a:ext>
            </a:extLst>
          </p:cNvPr>
          <p:cNvSpPr txBox="1"/>
          <p:nvPr/>
        </p:nvSpPr>
        <p:spPr>
          <a:xfrm>
            <a:off x="1789896" y="2854046"/>
            <a:ext cx="58060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MCR</a:t>
            </a:r>
          </a:p>
        </p:txBody>
      </p:sp>
      <p:sp>
        <p:nvSpPr>
          <p:cNvPr id="21" name="Isosceles Triangle 20">
            <a:extLst>
              <a:ext uri="{FF2B5EF4-FFF2-40B4-BE49-F238E27FC236}">
                <a16:creationId xmlns:a16="http://schemas.microsoft.com/office/drawing/2014/main" id="{10475A59-123A-477A-B2E4-C1077869E408}"/>
              </a:ext>
            </a:extLst>
          </p:cNvPr>
          <p:cNvSpPr/>
          <p:nvPr/>
        </p:nvSpPr>
        <p:spPr>
          <a:xfrm>
            <a:off x="2008051" y="3195317"/>
            <a:ext cx="194872" cy="151124"/>
          </a:xfrm>
          <a:prstGeom prst="triangl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952A5BDA-4AF8-4F89-A005-179ADFCCB22C}"/>
              </a:ext>
            </a:extLst>
          </p:cNvPr>
          <p:cNvSpPr txBox="1"/>
          <p:nvPr/>
        </p:nvSpPr>
        <p:spPr>
          <a:xfrm>
            <a:off x="603030" y="2581782"/>
            <a:ext cx="675185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Form.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Auth.</a:t>
            </a:r>
          </a:p>
        </p:txBody>
      </p: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02BF77DB-A008-4C0E-946B-03058B0D4E8B}"/>
              </a:ext>
            </a:extLst>
          </p:cNvPr>
          <p:cNvCxnSpPr>
            <a:cxnSpLocks/>
          </p:cNvCxnSpPr>
          <p:nvPr/>
        </p:nvCxnSpPr>
        <p:spPr>
          <a:xfrm>
            <a:off x="1147870" y="3117685"/>
            <a:ext cx="5020" cy="269235"/>
          </a:xfrm>
          <a:prstGeom prst="straightConnector1">
            <a:avLst/>
          </a:prstGeom>
          <a:ln>
            <a:solidFill>
              <a:schemeClr val="bg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" name="TextBox 27">
            <a:extLst>
              <a:ext uri="{FF2B5EF4-FFF2-40B4-BE49-F238E27FC236}">
                <a16:creationId xmlns:a16="http://schemas.microsoft.com/office/drawing/2014/main" id="{7C1C48D2-16C3-40B5-826E-4F19D79DFD49}"/>
              </a:ext>
            </a:extLst>
          </p:cNvPr>
          <p:cNvSpPr txBox="1"/>
          <p:nvPr/>
        </p:nvSpPr>
        <p:spPr>
          <a:xfrm>
            <a:off x="1593407" y="1287263"/>
            <a:ext cx="1205779" cy="107721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NOSC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Endorses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Observation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Set</a:t>
            </a: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32DBBD5E-9F5D-4E6B-B12D-AC4C04EF28BC}"/>
              </a:ext>
            </a:extLst>
          </p:cNvPr>
          <p:cNvSpPr txBox="1"/>
          <p:nvPr/>
        </p:nvSpPr>
        <p:spPr>
          <a:xfrm>
            <a:off x="2786203" y="2867610"/>
            <a:ext cx="50366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SRR</a:t>
            </a:r>
          </a:p>
        </p:txBody>
      </p:sp>
      <p:sp>
        <p:nvSpPr>
          <p:cNvPr id="35" name="Isosceles Triangle 34">
            <a:extLst>
              <a:ext uri="{FF2B5EF4-FFF2-40B4-BE49-F238E27FC236}">
                <a16:creationId xmlns:a16="http://schemas.microsoft.com/office/drawing/2014/main" id="{CDD623F0-BD5D-4D03-93FD-F0646D16C5DA}"/>
              </a:ext>
            </a:extLst>
          </p:cNvPr>
          <p:cNvSpPr/>
          <p:nvPr/>
        </p:nvSpPr>
        <p:spPr>
          <a:xfrm>
            <a:off x="2958387" y="3205458"/>
            <a:ext cx="194872" cy="151124"/>
          </a:xfrm>
          <a:prstGeom prst="triangl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45" name="Isosceles Triangle 44">
            <a:extLst>
              <a:ext uri="{FF2B5EF4-FFF2-40B4-BE49-F238E27FC236}">
                <a16:creationId xmlns:a16="http://schemas.microsoft.com/office/drawing/2014/main" id="{C466168E-D81D-45C8-8F90-EA137C2648D7}"/>
              </a:ext>
            </a:extLst>
          </p:cNvPr>
          <p:cNvSpPr/>
          <p:nvPr/>
        </p:nvSpPr>
        <p:spPr>
          <a:xfrm>
            <a:off x="3440828" y="3884018"/>
            <a:ext cx="194872" cy="151124"/>
          </a:xfrm>
          <a:prstGeom prst="triangl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46" name="TextBox 45">
            <a:extLst>
              <a:ext uri="{FF2B5EF4-FFF2-40B4-BE49-F238E27FC236}">
                <a16:creationId xmlns:a16="http://schemas.microsoft.com/office/drawing/2014/main" id="{4CDA8787-B8C3-4B6A-8376-8EF939A75E75}"/>
              </a:ext>
            </a:extLst>
          </p:cNvPr>
          <p:cNvSpPr txBox="1"/>
          <p:nvPr/>
        </p:nvSpPr>
        <p:spPr>
          <a:xfrm>
            <a:off x="3125343" y="2621013"/>
            <a:ext cx="524503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KDP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dA</a:t>
            </a:r>
            <a:endParaRPr kumimoji="0" lang="en-US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cs typeface="Calibri" panose="020F0502020204030204" pitchFamily="34" charset="0"/>
              <a:sym typeface="Arial"/>
            </a:endParaRPr>
          </a:p>
        </p:txBody>
      </p:sp>
      <p:sp>
        <p:nvSpPr>
          <p:cNvPr id="47" name="TextBox 46">
            <a:extLst>
              <a:ext uri="{FF2B5EF4-FFF2-40B4-BE49-F238E27FC236}">
                <a16:creationId xmlns:a16="http://schemas.microsoft.com/office/drawing/2014/main" id="{A7698D56-8BC0-49E8-996B-C9278D2FE459}"/>
              </a:ext>
            </a:extLst>
          </p:cNvPr>
          <p:cNvSpPr txBox="1"/>
          <p:nvPr/>
        </p:nvSpPr>
        <p:spPr>
          <a:xfrm>
            <a:off x="2863093" y="4036066"/>
            <a:ext cx="1423787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MS2/3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(DOC Baseline)</a:t>
            </a:r>
          </a:p>
        </p:txBody>
      </p:sp>
      <p:sp>
        <p:nvSpPr>
          <p:cNvPr id="71" name="Isosceles Triangle 70">
            <a:extLst>
              <a:ext uri="{FF2B5EF4-FFF2-40B4-BE49-F238E27FC236}">
                <a16:creationId xmlns:a16="http://schemas.microsoft.com/office/drawing/2014/main" id="{360E8851-6DE4-43DC-888B-EE72DC628A82}"/>
              </a:ext>
            </a:extLst>
          </p:cNvPr>
          <p:cNvSpPr/>
          <p:nvPr/>
        </p:nvSpPr>
        <p:spPr>
          <a:xfrm>
            <a:off x="3309615" y="3212967"/>
            <a:ext cx="194872" cy="151124"/>
          </a:xfrm>
          <a:prstGeom prst="triangl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7EAE3734-F753-4F0C-8AD0-808D60EF0331}"/>
              </a:ext>
            </a:extLst>
          </p:cNvPr>
          <p:cNvSpPr txBox="1"/>
          <p:nvPr/>
        </p:nvSpPr>
        <p:spPr>
          <a:xfrm>
            <a:off x="594891" y="1279739"/>
            <a:ext cx="1135247" cy="107721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User </a:t>
            </a:r>
            <a:r>
              <a:rPr kumimoji="0" lang="en-US" sz="1600" b="0" i="0" u="none" strike="noStrike" kern="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Reqts</a:t>
            </a: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 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Working 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Group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Convened</a:t>
            </a:r>
          </a:p>
        </p:txBody>
      </p:sp>
      <p:sp>
        <p:nvSpPr>
          <p:cNvPr id="119" name="Isosceles Triangle 118">
            <a:extLst>
              <a:ext uri="{FF2B5EF4-FFF2-40B4-BE49-F238E27FC236}">
                <a16:creationId xmlns:a16="http://schemas.microsoft.com/office/drawing/2014/main" id="{C15DC03D-43D8-4251-82AD-BB0665D21B08}"/>
              </a:ext>
            </a:extLst>
          </p:cNvPr>
          <p:cNvSpPr/>
          <p:nvPr/>
        </p:nvSpPr>
        <p:spPr>
          <a:xfrm>
            <a:off x="4650737" y="3207643"/>
            <a:ext cx="194872" cy="151124"/>
          </a:xfrm>
          <a:prstGeom prst="triangl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120" name="Isosceles Triangle 119">
            <a:extLst>
              <a:ext uri="{FF2B5EF4-FFF2-40B4-BE49-F238E27FC236}">
                <a16:creationId xmlns:a16="http://schemas.microsoft.com/office/drawing/2014/main" id="{72B8C4A0-09E5-4523-8CCB-2AF81DF71BAA}"/>
              </a:ext>
            </a:extLst>
          </p:cNvPr>
          <p:cNvSpPr/>
          <p:nvPr/>
        </p:nvSpPr>
        <p:spPr>
          <a:xfrm>
            <a:off x="4876317" y="3209258"/>
            <a:ext cx="194872" cy="151124"/>
          </a:xfrm>
          <a:prstGeom prst="triangl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121" name="TextBox 120">
            <a:extLst>
              <a:ext uri="{FF2B5EF4-FFF2-40B4-BE49-F238E27FC236}">
                <a16:creationId xmlns:a16="http://schemas.microsoft.com/office/drawing/2014/main" id="{925F2CF0-0D6F-44D4-BF11-DAEFF2FF2E49}"/>
              </a:ext>
            </a:extLst>
          </p:cNvPr>
          <p:cNvSpPr txBox="1"/>
          <p:nvPr/>
        </p:nvSpPr>
        <p:spPr>
          <a:xfrm>
            <a:off x="4383290" y="2900314"/>
            <a:ext cx="598241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MDR</a:t>
            </a:r>
          </a:p>
        </p:txBody>
      </p:sp>
      <p:sp>
        <p:nvSpPr>
          <p:cNvPr id="122" name="TextBox 121">
            <a:extLst>
              <a:ext uri="{FF2B5EF4-FFF2-40B4-BE49-F238E27FC236}">
                <a16:creationId xmlns:a16="http://schemas.microsoft.com/office/drawing/2014/main" id="{2D6E2E95-F493-4E0D-92B1-083C6CA91AAA}"/>
              </a:ext>
            </a:extLst>
          </p:cNvPr>
          <p:cNvSpPr txBox="1"/>
          <p:nvPr/>
        </p:nvSpPr>
        <p:spPr>
          <a:xfrm>
            <a:off x="4714807" y="2622426"/>
            <a:ext cx="524503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KDP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B</a:t>
            </a:r>
          </a:p>
        </p:txBody>
      </p:sp>
      <p:sp>
        <p:nvSpPr>
          <p:cNvPr id="164" name="Isosceles Triangle 163">
            <a:extLst>
              <a:ext uri="{FF2B5EF4-FFF2-40B4-BE49-F238E27FC236}">
                <a16:creationId xmlns:a16="http://schemas.microsoft.com/office/drawing/2014/main" id="{36DBDD95-00ED-4D40-8A67-9D428961C0C9}"/>
              </a:ext>
            </a:extLst>
          </p:cNvPr>
          <p:cNvSpPr/>
          <p:nvPr/>
        </p:nvSpPr>
        <p:spPr>
          <a:xfrm>
            <a:off x="3440828" y="3884019"/>
            <a:ext cx="194872" cy="151124"/>
          </a:xfrm>
          <a:prstGeom prst="triangl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cxnSp>
        <p:nvCxnSpPr>
          <p:cNvPr id="170" name="Connector: Elbow 169">
            <a:extLst>
              <a:ext uri="{FF2B5EF4-FFF2-40B4-BE49-F238E27FC236}">
                <a16:creationId xmlns:a16="http://schemas.microsoft.com/office/drawing/2014/main" id="{73555B97-6589-4DA4-B01E-CBBC79546A8F}"/>
              </a:ext>
            </a:extLst>
          </p:cNvPr>
          <p:cNvCxnSpPr>
            <a:cxnSpLocks/>
            <a:stCxn id="73" idx="2"/>
          </p:cNvCxnSpPr>
          <p:nvPr/>
        </p:nvCxnSpPr>
        <p:spPr>
          <a:xfrm rot="16200000" flipH="1">
            <a:off x="707720" y="2811751"/>
            <a:ext cx="1034421" cy="124831"/>
          </a:xfrm>
          <a:prstGeom prst="bentConnector3">
            <a:avLst>
              <a:gd name="adj1" fmla="val 50000"/>
            </a:avLst>
          </a:prstGeom>
          <a:ln>
            <a:solidFill>
              <a:schemeClr val="bg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3" name="Table 4">
            <a:extLst>
              <a:ext uri="{FF2B5EF4-FFF2-40B4-BE49-F238E27FC236}">
                <a16:creationId xmlns:a16="http://schemas.microsoft.com/office/drawing/2014/main" id="{780FC3EB-37E7-41BD-A135-65996E926FCF}"/>
              </a:ext>
            </a:extLst>
          </p:cNvPr>
          <p:cNvGraphicFramePr>
            <a:graphicFrameLocks noGrp="1"/>
          </p:cNvGraphicFramePr>
          <p:nvPr/>
        </p:nvGraphicFramePr>
        <p:xfrm>
          <a:off x="1049910" y="3414380"/>
          <a:ext cx="10380706" cy="36576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741479">
                  <a:extLst>
                    <a:ext uri="{9D8B030D-6E8A-4147-A177-3AD203B41FA5}">
                      <a16:colId xmlns:a16="http://schemas.microsoft.com/office/drawing/2014/main" val="360580588"/>
                    </a:ext>
                  </a:extLst>
                </a:gridCol>
                <a:gridCol w="741479">
                  <a:extLst>
                    <a:ext uri="{9D8B030D-6E8A-4147-A177-3AD203B41FA5}">
                      <a16:colId xmlns:a16="http://schemas.microsoft.com/office/drawing/2014/main" val="3932363456"/>
                    </a:ext>
                  </a:extLst>
                </a:gridCol>
                <a:gridCol w="741479">
                  <a:extLst>
                    <a:ext uri="{9D8B030D-6E8A-4147-A177-3AD203B41FA5}">
                      <a16:colId xmlns:a16="http://schemas.microsoft.com/office/drawing/2014/main" val="2002571023"/>
                    </a:ext>
                  </a:extLst>
                </a:gridCol>
                <a:gridCol w="741479">
                  <a:extLst>
                    <a:ext uri="{9D8B030D-6E8A-4147-A177-3AD203B41FA5}">
                      <a16:colId xmlns:a16="http://schemas.microsoft.com/office/drawing/2014/main" val="3953847377"/>
                    </a:ext>
                  </a:extLst>
                </a:gridCol>
                <a:gridCol w="741479">
                  <a:extLst>
                    <a:ext uri="{9D8B030D-6E8A-4147-A177-3AD203B41FA5}">
                      <a16:colId xmlns:a16="http://schemas.microsoft.com/office/drawing/2014/main" val="1504328850"/>
                    </a:ext>
                  </a:extLst>
                </a:gridCol>
                <a:gridCol w="741479">
                  <a:extLst>
                    <a:ext uri="{9D8B030D-6E8A-4147-A177-3AD203B41FA5}">
                      <a16:colId xmlns:a16="http://schemas.microsoft.com/office/drawing/2014/main" val="2323144511"/>
                    </a:ext>
                  </a:extLst>
                </a:gridCol>
                <a:gridCol w="741479">
                  <a:extLst>
                    <a:ext uri="{9D8B030D-6E8A-4147-A177-3AD203B41FA5}">
                      <a16:colId xmlns:a16="http://schemas.microsoft.com/office/drawing/2014/main" val="3557093410"/>
                    </a:ext>
                  </a:extLst>
                </a:gridCol>
                <a:gridCol w="741479">
                  <a:extLst>
                    <a:ext uri="{9D8B030D-6E8A-4147-A177-3AD203B41FA5}">
                      <a16:colId xmlns:a16="http://schemas.microsoft.com/office/drawing/2014/main" val="2938745862"/>
                    </a:ext>
                  </a:extLst>
                </a:gridCol>
                <a:gridCol w="741479">
                  <a:extLst>
                    <a:ext uri="{9D8B030D-6E8A-4147-A177-3AD203B41FA5}">
                      <a16:colId xmlns:a16="http://schemas.microsoft.com/office/drawing/2014/main" val="1612603623"/>
                    </a:ext>
                  </a:extLst>
                </a:gridCol>
                <a:gridCol w="741479">
                  <a:extLst>
                    <a:ext uri="{9D8B030D-6E8A-4147-A177-3AD203B41FA5}">
                      <a16:colId xmlns:a16="http://schemas.microsoft.com/office/drawing/2014/main" val="359873506"/>
                    </a:ext>
                  </a:extLst>
                </a:gridCol>
                <a:gridCol w="741479">
                  <a:extLst>
                    <a:ext uri="{9D8B030D-6E8A-4147-A177-3AD203B41FA5}">
                      <a16:colId xmlns:a16="http://schemas.microsoft.com/office/drawing/2014/main" val="3964663447"/>
                    </a:ext>
                  </a:extLst>
                </a:gridCol>
                <a:gridCol w="741479">
                  <a:extLst>
                    <a:ext uri="{9D8B030D-6E8A-4147-A177-3AD203B41FA5}">
                      <a16:colId xmlns:a16="http://schemas.microsoft.com/office/drawing/2014/main" val="2944118169"/>
                    </a:ext>
                  </a:extLst>
                </a:gridCol>
                <a:gridCol w="741479">
                  <a:extLst>
                    <a:ext uri="{9D8B030D-6E8A-4147-A177-3AD203B41FA5}">
                      <a16:colId xmlns:a16="http://schemas.microsoft.com/office/drawing/2014/main" val="2965910920"/>
                    </a:ext>
                  </a:extLst>
                </a:gridCol>
                <a:gridCol w="741479">
                  <a:extLst>
                    <a:ext uri="{9D8B030D-6E8A-4147-A177-3AD203B41FA5}">
                      <a16:colId xmlns:a16="http://schemas.microsoft.com/office/drawing/2014/main" val="3843459950"/>
                    </a:ext>
                  </a:extLst>
                </a:gridCol>
              </a:tblGrid>
              <a:tr h="36576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bg1"/>
                          </a:solidFill>
                        </a:rPr>
                        <a:t>FY20</a:t>
                      </a:r>
                    </a:p>
                  </a:txBody>
                  <a:tcPr marL="121920" marR="121920" marT="60960" marB="60960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bg1"/>
                          </a:solidFill>
                        </a:rPr>
                        <a:t>FY21</a:t>
                      </a:r>
                    </a:p>
                  </a:txBody>
                  <a:tcPr marL="121920" marR="121920" marT="60960" marB="60960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bg1"/>
                          </a:solidFill>
                        </a:rPr>
                        <a:t>FY22</a:t>
                      </a:r>
                    </a:p>
                  </a:txBody>
                  <a:tcPr marL="121920" marR="121920" marT="60960" marB="60960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bg1"/>
                          </a:solidFill>
                        </a:rPr>
                        <a:t>FY23</a:t>
                      </a:r>
                    </a:p>
                  </a:txBody>
                  <a:tcPr marL="121920" marR="121920" marT="60960" marB="60960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bg1"/>
                          </a:solidFill>
                        </a:rPr>
                        <a:t>FY24</a:t>
                      </a:r>
                    </a:p>
                  </a:txBody>
                  <a:tcPr marL="121920" marR="121920" marT="60960" marB="60960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bg1"/>
                          </a:solidFill>
                        </a:rPr>
                        <a:t>FY25</a:t>
                      </a:r>
                    </a:p>
                  </a:txBody>
                  <a:tcPr marL="121920" marR="121920" marT="60960" marB="60960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bg1"/>
                          </a:solidFill>
                        </a:rPr>
                        <a:t>FY26</a:t>
                      </a:r>
                    </a:p>
                  </a:txBody>
                  <a:tcPr marL="121920" marR="121920" marT="60960" marB="60960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bg1"/>
                          </a:solidFill>
                        </a:rPr>
                        <a:t>FY27</a:t>
                      </a:r>
                    </a:p>
                  </a:txBody>
                  <a:tcPr marL="121920" marR="121920" marT="60960" marB="60960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bg1"/>
                          </a:solidFill>
                        </a:rPr>
                        <a:t>FY28</a:t>
                      </a:r>
                    </a:p>
                  </a:txBody>
                  <a:tcPr marL="121920" marR="121920" marT="60960" marB="60960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bg1"/>
                          </a:solidFill>
                        </a:rPr>
                        <a:t>FY29</a:t>
                      </a:r>
                    </a:p>
                  </a:txBody>
                  <a:tcPr marL="121920" marR="121920" marT="60960" marB="60960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bg1"/>
                          </a:solidFill>
                        </a:rPr>
                        <a:t>FY30</a:t>
                      </a:r>
                    </a:p>
                  </a:txBody>
                  <a:tcPr marL="121920" marR="121920" marT="60960" marB="60960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bg1"/>
                          </a:solidFill>
                        </a:rPr>
                        <a:t>FY31</a:t>
                      </a:r>
                    </a:p>
                  </a:txBody>
                  <a:tcPr marL="121920" marR="121920" marT="60960" marB="60960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bg1"/>
                          </a:solidFill>
                        </a:rPr>
                        <a:t>FY32</a:t>
                      </a:r>
                    </a:p>
                  </a:txBody>
                  <a:tcPr marL="121920" marR="121920" marT="60960" marB="60960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bg1"/>
                          </a:solidFill>
                        </a:rPr>
                        <a:t>FY33</a:t>
                      </a:r>
                    </a:p>
                  </a:txBody>
                  <a:tcPr marL="121920" marR="121920" marT="60960" marB="60960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65627181"/>
                  </a:ext>
                </a:extLst>
              </a:tr>
            </a:tbl>
          </a:graphicData>
        </a:graphic>
      </p:graphicFrame>
      <p:cxnSp>
        <p:nvCxnSpPr>
          <p:cNvPr id="64" name="Connector: Elbow 63">
            <a:extLst>
              <a:ext uri="{FF2B5EF4-FFF2-40B4-BE49-F238E27FC236}">
                <a16:creationId xmlns:a16="http://schemas.microsoft.com/office/drawing/2014/main" id="{835830BD-BE8B-4E29-A6E8-99E367EBF5B6}"/>
              </a:ext>
            </a:extLst>
          </p:cNvPr>
          <p:cNvCxnSpPr>
            <a:cxnSpLocks/>
          </p:cNvCxnSpPr>
          <p:nvPr/>
        </p:nvCxnSpPr>
        <p:spPr>
          <a:xfrm rot="5400000">
            <a:off x="1512070" y="2707153"/>
            <a:ext cx="1026898" cy="341557"/>
          </a:xfrm>
          <a:prstGeom prst="bentConnector3">
            <a:avLst>
              <a:gd name="adj1" fmla="val 27244"/>
            </a:avLst>
          </a:prstGeom>
          <a:ln>
            <a:solidFill>
              <a:schemeClr val="bg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0" name="Isosceles Triangle 79">
            <a:extLst>
              <a:ext uri="{FF2B5EF4-FFF2-40B4-BE49-F238E27FC236}">
                <a16:creationId xmlns:a16="http://schemas.microsoft.com/office/drawing/2014/main" id="{8FE0929D-FCBF-4915-B9D1-37A2DB10FF45}"/>
              </a:ext>
            </a:extLst>
          </p:cNvPr>
          <p:cNvSpPr/>
          <p:nvPr/>
        </p:nvSpPr>
        <p:spPr>
          <a:xfrm>
            <a:off x="5165183" y="3204543"/>
            <a:ext cx="194872" cy="151124"/>
          </a:xfrm>
          <a:prstGeom prst="triangl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81" name="Isosceles Triangle 80">
            <a:extLst>
              <a:ext uri="{FF2B5EF4-FFF2-40B4-BE49-F238E27FC236}">
                <a16:creationId xmlns:a16="http://schemas.microsoft.com/office/drawing/2014/main" id="{99F06685-BF33-4D55-AF8E-631EA3535C89}"/>
              </a:ext>
            </a:extLst>
          </p:cNvPr>
          <p:cNvSpPr/>
          <p:nvPr/>
        </p:nvSpPr>
        <p:spPr>
          <a:xfrm>
            <a:off x="5434769" y="3217659"/>
            <a:ext cx="194872" cy="151124"/>
          </a:xfrm>
          <a:prstGeom prst="triangl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82" name="TextBox 81">
            <a:extLst>
              <a:ext uri="{FF2B5EF4-FFF2-40B4-BE49-F238E27FC236}">
                <a16:creationId xmlns:a16="http://schemas.microsoft.com/office/drawing/2014/main" id="{572B97FD-F1D0-430C-9551-9D8BC03A9893}"/>
              </a:ext>
            </a:extLst>
          </p:cNvPr>
          <p:cNvSpPr txBox="1"/>
          <p:nvPr/>
        </p:nvSpPr>
        <p:spPr>
          <a:xfrm>
            <a:off x="4993846" y="2897214"/>
            <a:ext cx="529311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PDR</a:t>
            </a:r>
          </a:p>
        </p:txBody>
      </p:sp>
      <p:sp>
        <p:nvSpPr>
          <p:cNvPr id="83" name="TextBox 82">
            <a:extLst>
              <a:ext uri="{FF2B5EF4-FFF2-40B4-BE49-F238E27FC236}">
                <a16:creationId xmlns:a16="http://schemas.microsoft.com/office/drawing/2014/main" id="{2FFD59F7-8B8B-47AE-B4D2-24F51D3195B0}"/>
              </a:ext>
            </a:extLst>
          </p:cNvPr>
          <p:cNvSpPr txBox="1"/>
          <p:nvPr/>
        </p:nvSpPr>
        <p:spPr>
          <a:xfrm>
            <a:off x="5285987" y="2630827"/>
            <a:ext cx="524503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KDP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C</a:t>
            </a:r>
          </a:p>
        </p:txBody>
      </p:sp>
      <p:sp>
        <p:nvSpPr>
          <p:cNvPr id="84" name="Isosceles Triangle 83">
            <a:extLst>
              <a:ext uri="{FF2B5EF4-FFF2-40B4-BE49-F238E27FC236}">
                <a16:creationId xmlns:a16="http://schemas.microsoft.com/office/drawing/2014/main" id="{F835F6AB-9413-4EE9-BAE9-FA8D0E25E0A9}"/>
              </a:ext>
            </a:extLst>
          </p:cNvPr>
          <p:cNvSpPr/>
          <p:nvPr/>
        </p:nvSpPr>
        <p:spPr>
          <a:xfrm>
            <a:off x="6533388" y="3203145"/>
            <a:ext cx="194872" cy="151124"/>
          </a:xfrm>
          <a:prstGeom prst="triangl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85" name="TextBox 84">
            <a:extLst>
              <a:ext uri="{FF2B5EF4-FFF2-40B4-BE49-F238E27FC236}">
                <a16:creationId xmlns:a16="http://schemas.microsoft.com/office/drawing/2014/main" id="{9F90ED72-35FC-4058-ADD8-CEC1737F7A1C}"/>
              </a:ext>
            </a:extLst>
          </p:cNvPr>
          <p:cNvSpPr txBox="1"/>
          <p:nvPr/>
        </p:nvSpPr>
        <p:spPr>
          <a:xfrm>
            <a:off x="6360448" y="2895815"/>
            <a:ext cx="532517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CDR</a:t>
            </a:r>
          </a:p>
        </p:txBody>
      </p:sp>
      <p:sp>
        <p:nvSpPr>
          <p:cNvPr id="86" name="Isosceles Triangle 85">
            <a:extLst>
              <a:ext uri="{FF2B5EF4-FFF2-40B4-BE49-F238E27FC236}">
                <a16:creationId xmlns:a16="http://schemas.microsoft.com/office/drawing/2014/main" id="{C3E6803E-ADAD-427F-A80F-E84F50FAD4F8}"/>
              </a:ext>
            </a:extLst>
          </p:cNvPr>
          <p:cNvSpPr/>
          <p:nvPr/>
        </p:nvSpPr>
        <p:spPr>
          <a:xfrm>
            <a:off x="9105791" y="3203145"/>
            <a:ext cx="194872" cy="151124"/>
          </a:xfrm>
          <a:prstGeom prst="triangl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87" name="TextBox 86">
            <a:extLst>
              <a:ext uri="{FF2B5EF4-FFF2-40B4-BE49-F238E27FC236}">
                <a16:creationId xmlns:a16="http://schemas.microsoft.com/office/drawing/2014/main" id="{4F2120B4-1D13-4238-B6AC-936C0B17D68D}"/>
              </a:ext>
            </a:extLst>
          </p:cNvPr>
          <p:cNvSpPr txBox="1"/>
          <p:nvPr/>
        </p:nvSpPr>
        <p:spPr>
          <a:xfrm>
            <a:off x="8977736" y="2884314"/>
            <a:ext cx="442749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SIR</a:t>
            </a:r>
          </a:p>
        </p:txBody>
      </p:sp>
      <p:sp>
        <p:nvSpPr>
          <p:cNvPr id="88" name="Isosceles Triangle 87">
            <a:extLst>
              <a:ext uri="{FF2B5EF4-FFF2-40B4-BE49-F238E27FC236}">
                <a16:creationId xmlns:a16="http://schemas.microsoft.com/office/drawing/2014/main" id="{B6E3F404-321C-4A67-840A-B6B87B2304D9}"/>
              </a:ext>
            </a:extLst>
          </p:cNvPr>
          <p:cNvSpPr/>
          <p:nvPr/>
        </p:nvSpPr>
        <p:spPr>
          <a:xfrm>
            <a:off x="9336992" y="3202547"/>
            <a:ext cx="194872" cy="151124"/>
          </a:xfrm>
          <a:prstGeom prst="triangl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90" name="TextBox 89">
            <a:extLst>
              <a:ext uri="{FF2B5EF4-FFF2-40B4-BE49-F238E27FC236}">
                <a16:creationId xmlns:a16="http://schemas.microsoft.com/office/drawing/2014/main" id="{1A9F0850-29B8-43AD-9A2C-E5D71B6E379F}"/>
              </a:ext>
            </a:extLst>
          </p:cNvPr>
          <p:cNvSpPr txBox="1"/>
          <p:nvPr/>
        </p:nvSpPr>
        <p:spPr>
          <a:xfrm>
            <a:off x="9188210" y="2615715"/>
            <a:ext cx="524503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KDP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D</a:t>
            </a:r>
          </a:p>
        </p:txBody>
      </p:sp>
      <p:sp>
        <p:nvSpPr>
          <p:cNvPr id="91" name="Isosceles Triangle 90">
            <a:extLst>
              <a:ext uri="{FF2B5EF4-FFF2-40B4-BE49-F238E27FC236}">
                <a16:creationId xmlns:a16="http://schemas.microsoft.com/office/drawing/2014/main" id="{1A06FEAF-DF5E-4028-AFBF-DD73F3208DD6}"/>
              </a:ext>
            </a:extLst>
          </p:cNvPr>
          <p:cNvSpPr/>
          <p:nvPr/>
        </p:nvSpPr>
        <p:spPr>
          <a:xfrm>
            <a:off x="9988181" y="3210837"/>
            <a:ext cx="194872" cy="151124"/>
          </a:xfrm>
          <a:prstGeom prst="triangl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92" name="TextBox 91">
            <a:extLst>
              <a:ext uri="{FF2B5EF4-FFF2-40B4-BE49-F238E27FC236}">
                <a16:creationId xmlns:a16="http://schemas.microsoft.com/office/drawing/2014/main" id="{C5910FF1-2604-4757-BE54-6897F4136B03}"/>
              </a:ext>
            </a:extLst>
          </p:cNvPr>
          <p:cNvSpPr txBox="1"/>
          <p:nvPr/>
        </p:nvSpPr>
        <p:spPr>
          <a:xfrm>
            <a:off x="9785827" y="2903507"/>
            <a:ext cx="545342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ORR</a:t>
            </a:r>
          </a:p>
        </p:txBody>
      </p:sp>
      <p:sp>
        <p:nvSpPr>
          <p:cNvPr id="93" name="Isosceles Triangle 92">
            <a:extLst>
              <a:ext uri="{FF2B5EF4-FFF2-40B4-BE49-F238E27FC236}">
                <a16:creationId xmlns:a16="http://schemas.microsoft.com/office/drawing/2014/main" id="{85C3E659-423F-447B-AD15-09E3B38F9E24}"/>
              </a:ext>
            </a:extLst>
          </p:cNvPr>
          <p:cNvSpPr/>
          <p:nvPr/>
        </p:nvSpPr>
        <p:spPr>
          <a:xfrm>
            <a:off x="10219383" y="3210239"/>
            <a:ext cx="194872" cy="151124"/>
          </a:xfrm>
          <a:prstGeom prst="triangl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94" name="TextBox 93">
            <a:extLst>
              <a:ext uri="{FF2B5EF4-FFF2-40B4-BE49-F238E27FC236}">
                <a16:creationId xmlns:a16="http://schemas.microsoft.com/office/drawing/2014/main" id="{7FE85F77-A440-41B1-9CAE-423EDB6324AE}"/>
              </a:ext>
            </a:extLst>
          </p:cNvPr>
          <p:cNvSpPr txBox="1"/>
          <p:nvPr/>
        </p:nvSpPr>
        <p:spPr>
          <a:xfrm>
            <a:off x="10070601" y="2623407"/>
            <a:ext cx="524503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KDP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E</a:t>
            </a:r>
          </a:p>
        </p:txBody>
      </p:sp>
      <p:sp>
        <p:nvSpPr>
          <p:cNvPr id="113" name="TextBox 112">
            <a:extLst>
              <a:ext uri="{FF2B5EF4-FFF2-40B4-BE49-F238E27FC236}">
                <a16:creationId xmlns:a16="http://schemas.microsoft.com/office/drawing/2014/main" id="{ECA8DA83-1FCD-49DC-9D3A-E46EBAF1CFD9}"/>
              </a:ext>
            </a:extLst>
          </p:cNvPr>
          <p:cNvSpPr txBox="1"/>
          <p:nvPr/>
        </p:nvSpPr>
        <p:spPr>
          <a:xfrm>
            <a:off x="4258395" y="4029479"/>
            <a:ext cx="140951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Congressional </a:t>
            </a:r>
            <a:b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</a:b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Baseline</a:t>
            </a:r>
          </a:p>
        </p:txBody>
      </p:sp>
      <p:cxnSp>
        <p:nvCxnSpPr>
          <p:cNvPr id="114" name="Connector: Elbow 113">
            <a:extLst>
              <a:ext uri="{FF2B5EF4-FFF2-40B4-BE49-F238E27FC236}">
                <a16:creationId xmlns:a16="http://schemas.microsoft.com/office/drawing/2014/main" id="{D42C8280-C034-4DE9-8408-03F7D174DA75}"/>
              </a:ext>
            </a:extLst>
          </p:cNvPr>
          <p:cNvCxnSpPr>
            <a:cxnSpLocks/>
          </p:cNvCxnSpPr>
          <p:nvPr/>
        </p:nvCxnSpPr>
        <p:spPr>
          <a:xfrm rot="16200000" flipV="1">
            <a:off x="4650213" y="3840601"/>
            <a:ext cx="291062" cy="270718"/>
          </a:xfrm>
          <a:prstGeom prst="bentConnector3">
            <a:avLst>
              <a:gd name="adj1" fmla="val 50000"/>
            </a:avLst>
          </a:prstGeom>
          <a:ln>
            <a:solidFill>
              <a:schemeClr val="bg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8" name="TextBox 117">
            <a:extLst>
              <a:ext uri="{FF2B5EF4-FFF2-40B4-BE49-F238E27FC236}">
                <a16:creationId xmlns:a16="http://schemas.microsoft.com/office/drawing/2014/main" id="{941F3E57-E6CC-4307-B75E-BE4EE39DE115}"/>
              </a:ext>
            </a:extLst>
          </p:cNvPr>
          <p:cNvSpPr txBox="1"/>
          <p:nvPr/>
        </p:nvSpPr>
        <p:spPr>
          <a:xfrm>
            <a:off x="10540701" y="1511565"/>
            <a:ext cx="109689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GeoXO-I1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Launch</a:t>
            </a:r>
          </a:p>
        </p:txBody>
      </p:sp>
      <p:cxnSp>
        <p:nvCxnSpPr>
          <p:cNvPr id="123" name="Connector: Elbow 122">
            <a:extLst>
              <a:ext uri="{FF2B5EF4-FFF2-40B4-BE49-F238E27FC236}">
                <a16:creationId xmlns:a16="http://schemas.microsoft.com/office/drawing/2014/main" id="{949BD296-EB8B-401E-8F7F-315C39D66BFA}"/>
              </a:ext>
            </a:extLst>
          </p:cNvPr>
          <p:cNvCxnSpPr>
            <a:cxnSpLocks/>
            <a:stCxn id="118" idx="2"/>
            <a:endCxn id="62" idx="0"/>
          </p:cNvCxnSpPr>
          <p:nvPr/>
        </p:nvCxnSpPr>
        <p:spPr>
          <a:xfrm rot="5400000">
            <a:off x="10315389" y="2456798"/>
            <a:ext cx="1134219" cy="413302"/>
          </a:xfrm>
          <a:prstGeom prst="bentConnector3">
            <a:avLst>
              <a:gd name="adj1" fmla="val 50000"/>
            </a:avLst>
          </a:prstGeom>
          <a:ln>
            <a:solidFill>
              <a:schemeClr val="bg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Rectangle 4">
            <a:extLst>
              <a:ext uri="{FF2B5EF4-FFF2-40B4-BE49-F238E27FC236}">
                <a16:creationId xmlns:a16="http://schemas.microsoft.com/office/drawing/2014/main" id="{6D67C9BE-F41B-415E-9380-CF551F1B3A5F}"/>
              </a:ext>
            </a:extLst>
          </p:cNvPr>
          <p:cNvSpPr/>
          <p:nvPr/>
        </p:nvSpPr>
        <p:spPr>
          <a:xfrm>
            <a:off x="1049909" y="4677879"/>
            <a:ext cx="1516216" cy="390427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effectLst/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67" b="0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  <a:sym typeface="Arial"/>
              </a:rPr>
              <a:t>Pre-formulation</a:t>
            </a:r>
          </a:p>
        </p:txBody>
      </p:sp>
      <p:sp>
        <p:nvSpPr>
          <p:cNvPr id="52" name="Rectangle 51">
            <a:extLst>
              <a:ext uri="{FF2B5EF4-FFF2-40B4-BE49-F238E27FC236}">
                <a16:creationId xmlns:a16="http://schemas.microsoft.com/office/drawing/2014/main" id="{B065C7FA-256E-45AD-8388-E855ED281ABE}"/>
              </a:ext>
            </a:extLst>
          </p:cNvPr>
          <p:cNvSpPr/>
          <p:nvPr/>
        </p:nvSpPr>
        <p:spPr>
          <a:xfrm>
            <a:off x="2596537" y="4688059"/>
            <a:ext cx="1405479" cy="383450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noFill/>
          </a:ln>
          <a:effectLst/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67" b="0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  <a:sym typeface="Arial"/>
              </a:rPr>
              <a:t>Formulation</a:t>
            </a:r>
          </a:p>
        </p:txBody>
      </p:sp>
      <p:sp>
        <p:nvSpPr>
          <p:cNvPr id="53" name="Rectangle 52">
            <a:extLst>
              <a:ext uri="{FF2B5EF4-FFF2-40B4-BE49-F238E27FC236}">
                <a16:creationId xmlns:a16="http://schemas.microsoft.com/office/drawing/2014/main" id="{3329A7A6-485A-4A7F-997B-45CAFF79F856}"/>
              </a:ext>
            </a:extLst>
          </p:cNvPr>
          <p:cNvSpPr/>
          <p:nvPr/>
        </p:nvSpPr>
        <p:spPr>
          <a:xfrm>
            <a:off x="5589916" y="4667637"/>
            <a:ext cx="5143016" cy="411234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effectLst/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67" b="0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  <a:sym typeface="Arial"/>
              </a:rPr>
              <a:t>Implementation	</a:t>
            </a:r>
          </a:p>
        </p:txBody>
      </p:sp>
      <p:sp>
        <p:nvSpPr>
          <p:cNvPr id="6" name="Arrow: Right 5">
            <a:extLst>
              <a:ext uri="{FF2B5EF4-FFF2-40B4-BE49-F238E27FC236}">
                <a16:creationId xmlns:a16="http://schemas.microsoft.com/office/drawing/2014/main" id="{83E7B49A-F385-42F3-925C-7F9545E58DEE}"/>
              </a:ext>
            </a:extLst>
          </p:cNvPr>
          <p:cNvSpPr/>
          <p:nvPr/>
        </p:nvSpPr>
        <p:spPr>
          <a:xfrm>
            <a:off x="10756348" y="4468338"/>
            <a:ext cx="729900" cy="797749"/>
          </a:xfrm>
          <a:prstGeom prst="rightArrow">
            <a:avLst>
              <a:gd name="adj1" fmla="val 50000"/>
              <a:gd name="adj2" fmla="val 22956"/>
            </a:avLst>
          </a:prstGeom>
          <a:solidFill>
            <a:schemeClr val="accent3">
              <a:lumMod val="60000"/>
              <a:lumOff val="40000"/>
            </a:schemeClr>
          </a:solidFill>
          <a:effectLst/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467" b="0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  <a:sym typeface="Arial"/>
              </a:rPr>
              <a:t>Ops</a:t>
            </a:r>
          </a:p>
        </p:txBody>
      </p:sp>
      <p:sp>
        <p:nvSpPr>
          <p:cNvPr id="55" name="Arrow: Down 54">
            <a:extLst>
              <a:ext uri="{FF2B5EF4-FFF2-40B4-BE49-F238E27FC236}">
                <a16:creationId xmlns:a16="http://schemas.microsoft.com/office/drawing/2014/main" id="{75A3B36D-7BD2-40D0-9824-2F8879C99122}"/>
              </a:ext>
            </a:extLst>
          </p:cNvPr>
          <p:cNvSpPr/>
          <p:nvPr/>
        </p:nvSpPr>
        <p:spPr>
          <a:xfrm>
            <a:off x="4002016" y="2130623"/>
            <a:ext cx="356215" cy="507285"/>
          </a:xfrm>
          <a:prstGeom prst="downArrow">
            <a:avLst/>
          </a:prstGeom>
          <a:solidFill>
            <a:schemeClr val="tx1"/>
          </a:solidFill>
          <a:ln>
            <a:solidFill>
              <a:srgbClr val="66FF66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400" b="0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/>
              <a:ea typeface="+mn-ea"/>
              <a:cs typeface="+mn-cs"/>
              <a:sym typeface="Arial"/>
            </a:endParaRP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B23982AC-D5B8-4A25-B43A-259FB04FBEA7}"/>
              </a:ext>
            </a:extLst>
          </p:cNvPr>
          <p:cNvSpPr txBox="1"/>
          <p:nvPr/>
        </p:nvSpPr>
        <p:spPr>
          <a:xfrm>
            <a:off x="3363321" y="1658509"/>
            <a:ext cx="174599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2400" b="1" i="1" u="none" strike="noStrike" kern="0" cap="none" spc="0" normalizeH="0" baseline="0" noProof="0" dirty="0">
                <a:ln>
                  <a:noFill/>
                </a:ln>
                <a:solidFill>
                  <a:srgbClr val="66FF66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We are here</a:t>
            </a:r>
          </a:p>
        </p:txBody>
      </p:sp>
      <p:sp>
        <p:nvSpPr>
          <p:cNvPr id="57" name="TextBox 56">
            <a:extLst>
              <a:ext uri="{FF2B5EF4-FFF2-40B4-BE49-F238E27FC236}">
                <a16:creationId xmlns:a16="http://schemas.microsoft.com/office/drawing/2014/main" id="{61409496-4661-4849-A280-FB2AB0D6E8E9}"/>
              </a:ext>
            </a:extLst>
          </p:cNvPr>
          <p:cNvSpPr txBox="1"/>
          <p:nvPr/>
        </p:nvSpPr>
        <p:spPr>
          <a:xfrm>
            <a:off x="3575398" y="2653357"/>
            <a:ext cx="904414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Contract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Awards</a:t>
            </a:r>
          </a:p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6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cs typeface="Calibri" panose="020F0502020204030204" pitchFamily="34" charset="0"/>
              <a:sym typeface="Arial"/>
            </a:endParaRPr>
          </a:p>
        </p:txBody>
      </p:sp>
      <p:sp>
        <p:nvSpPr>
          <p:cNvPr id="58" name="Isosceles Triangle 57">
            <a:extLst>
              <a:ext uri="{FF2B5EF4-FFF2-40B4-BE49-F238E27FC236}">
                <a16:creationId xmlns:a16="http://schemas.microsoft.com/office/drawing/2014/main" id="{326CC69D-2CC7-416F-B15F-607BDD5BBD04}"/>
              </a:ext>
            </a:extLst>
          </p:cNvPr>
          <p:cNvSpPr/>
          <p:nvPr/>
        </p:nvSpPr>
        <p:spPr>
          <a:xfrm rot="10800000">
            <a:off x="3609613" y="3222090"/>
            <a:ext cx="194872" cy="151124"/>
          </a:xfrm>
          <a:prstGeom prst="triangl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6524D688-298B-4AEC-981D-CF712C8382C0}"/>
              </a:ext>
            </a:extLst>
          </p:cNvPr>
          <p:cNvSpPr/>
          <p:nvPr/>
        </p:nvSpPr>
        <p:spPr>
          <a:xfrm>
            <a:off x="3736886" y="3246953"/>
            <a:ext cx="722378" cy="75252"/>
          </a:xfrm>
          <a:prstGeom prst="rect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400" b="0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/>
              <a:ea typeface="+mn-ea"/>
              <a:cs typeface="+mn-cs"/>
              <a:sym typeface="Arial"/>
            </a:endParaRPr>
          </a:p>
        </p:txBody>
      </p:sp>
      <p:sp>
        <p:nvSpPr>
          <p:cNvPr id="59" name="Isosceles Triangle 58">
            <a:extLst>
              <a:ext uri="{FF2B5EF4-FFF2-40B4-BE49-F238E27FC236}">
                <a16:creationId xmlns:a16="http://schemas.microsoft.com/office/drawing/2014/main" id="{F39014B4-37C8-47FA-9E46-F9937CCA82BB}"/>
              </a:ext>
            </a:extLst>
          </p:cNvPr>
          <p:cNvSpPr/>
          <p:nvPr/>
        </p:nvSpPr>
        <p:spPr>
          <a:xfrm>
            <a:off x="4332644" y="3212226"/>
            <a:ext cx="194872" cy="151124"/>
          </a:xfrm>
          <a:prstGeom prst="triangle">
            <a:avLst/>
          </a:prstGeom>
          <a:solidFill>
            <a:srgbClr val="0099CC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62" name="Isosceles Triangle 61">
            <a:extLst>
              <a:ext uri="{FF2B5EF4-FFF2-40B4-BE49-F238E27FC236}">
                <a16:creationId xmlns:a16="http://schemas.microsoft.com/office/drawing/2014/main" id="{1ED49C37-A0C6-4494-814C-AB37C1FCEC7A}"/>
              </a:ext>
            </a:extLst>
          </p:cNvPr>
          <p:cNvSpPr/>
          <p:nvPr/>
        </p:nvSpPr>
        <p:spPr>
          <a:xfrm>
            <a:off x="10578411" y="3230559"/>
            <a:ext cx="194872" cy="151124"/>
          </a:xfrm>
          <a:prstGeom prst="triangl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800" b="1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  <a:sym typeface="Arial"/>
            </a:endParaRPr>
          </a:p>
        </p:txBody>
      </p:sp>
      <p:sp>
        <p:nvSpPr>
          <p:cNvPr id="60" name="TextBox 59">
            <a:extLst>
              <a:ext uri="{FF2B5EF4-FFF2-40B4-BE49-F238E27FC236}">
                <a16:creationId xmlns:a16="http://schemas.microsoft.com/office/drawing/2014/main" id="{E267A107-210F-4A33-9B99-A5F97840A834}"/>
              </a:ext>
            </a:extLst>
          </p:cNvPr>
          <p:cNvSpPr txBox="1"/>
          <p:nvPr/>
        </p:nvSpPr>
        <p:spPr>
          <a:xfrm>
            <a:off x="4472990" y="5313859"/>
            <a:ext cx="4216219" cy="107721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14377">
              <a:defRPr/>
            </a:pPr>
            <a:endParaRPr lang="en-US" sz="1600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marR="0" lvl="0" indent="-285750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FF00"/>
              </a:buClr>
              <a:buSzTx/>
              <a:buFont typeface="Wingdings" panose="05000000000000000000" pitchFamily="2" charset="2"/>
              <a:buChar char="ü"/>
              <a:tabLst/>
              <a:defRPr/>
            </a:pP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Ocean Color: BAE Systems</a:t>
            </a:r>
          </a:p>
          <a:p>
            <a:pPr marL="285750" marR="0" lvl="0" indent="-285750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FF00"/>
              </a:buClr>
              <a:buSzTx/>
              <a:buFont typeface="Wingdings" panose="05000000000000000000" pitchFamily="2" charset="2"/>
              <a:buChar char="ü"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Spacecraft: Lockheed Martin</a:t>
            </a:r>
            <a:endParaRPr lang="en-US" sz="1600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defTabSz="914377"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-     Lightning Mapper: target award August 2024</a:t>
            </a:r>
          </a:p>
        </p:txBody>
      </p:sp>
      <p:sp>
        <p:nvSpPr>
          <p:cNvPr id="61" name="TextBox 60">
            <a:extLst>
              <a:ext uri="{FF2B5EF4-FFF2-40B4-BE49-F238E27FC236}">
                <a16:creationId xmlns:a16="http://schemas.microsoft.com/office/drawing/2014/main" id="{9B62BB9F-1788-4159-A981-C8B1587F6C40}"/>
              </a:ext>
            </a:extLst>
          </p:cNvPr>
          <p:cNvSpPr txBox="1"/>
          <p:nvPr/>
        </p:nvSpPr>
        <p:spPr>
          <a:xfrm>
            <a:off x="1730137" y="5313859"/>
            <a:ext cx="2733441" cy="107721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Implementation contracts:</a:t>
            </a:r>
          </a:p>
          <a:p>
            <a:pPr marL="285750" marR="0" lvl="0" indent="-285750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FF00"/>
              </a:buClr>
              <a:buSzTx/>
              <a:buFont typeface="Wingdings" panose="05000000000000000000" pitchFamily="2" charset="2"/>
              <a:buChar char="ü"/>
              <a:tabLst/>
              <a:defRPr/>
            </a:pP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Imager: L3Harris</a:t>
            </a:r>
          </a:p>
          <a:p>
            <a:pPr marL="285750" marR="0" lvl="0" indent="-285750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FF00"/>
              </a:buClr>
              <a:buSzTx/>
              <a:buFont typeface="Wingdings" panose="05000000000000000000" pitchFamily="2" charset="2"/>
              <a:buChar char="ü"/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anose="020F0502020204030204" pitchFamily="34" charset="0"/>
                <a:cs typeface="Calibri" panose="020F0502020204030204" pitchFamily="34" charset="0"/>
                <a:sym typeface="Arial"/>
              </a:rPr>
              <a:t>Sounder: BAE Systems</a:t>
            </a:r>
          </a:p>
          <a:p>
            <a:pPr marL="285750" marR="0" lvl="0" indent="-285750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FF00"/>
              </a:buClr>
              <a:buSzTx/>
              <a:buFont typeface="Wingdings" panose="05000000000000000000" pitchFamily="2" charset="2"/>
              <a:buChar char="ü"/>
              <a:tabLst/>
              <a:defRPr/>
            </a:pPr>
            <a:r>
              <a:rPr lang="en-US" sz="16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Atmo</a:t>
            </a:r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. Comp.: BAE Systems</a:t>
            </a:r>
            <a:endParaRPr kumimoji="0" lang="en-US" sz="1600" b="0" i="0" u="none" strike="noStrike" kern="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Calibri" panose="020F0502020204030204" pitchFamily="34" charset="0"/>
              <a:cs typeface="Calibri" panose="020F0502020204030204" pitchFamily="34" charset="0"/>
              <a:sym typeface="Arial"/>
            </a:endParaRPr>
          </a:p>
        </p:txBody>
      </p:sp>
      <p:sp>
        <p:nvSpPr>
          <p:cNvPr id="10" name="Right Triangle 9">
            <a:extLst>
              <a:ext uri="{FF2B5EF4-FFF2-40B4-BE49-F238E27FC236}">
                <a16:creationId xmlns:a16="http://schemas.microsoft.com/office/drawing/2014/main" id="{1CA38D50-6E45-4A89-B007-8AB6E4D44CC4}"/>
              </a:ext>
            </a:extLst>
          </p:cNvPr>
          <p:cNvSpPr/>
          <p:nvPr/>
        </p:nvSpPr>
        <p:spPr>
          <a:xfrm>
            <a:off x="4002016" y="4695294"/>
            <a:ext cx="1466302" cy="373095"/>
          </a:xfrm>
          <a:prstGeom prst="rtTriangle">
            <a:avLst/>
          </a:prstGeom>
          <a:solidFill>
            <a:srgbClr val="ACD7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6" name="Right Triangle 65">
            <a:extLst>
              <a:ext uri="{FF2B5EF4-FFF2-40B4-BE49-F238E27FC236}">
                <a16:creationId xmlns:a16="http://schemas.microsoft.com/office/drawing/2014/main" id="{FE0EF38C-8348-4AAA-AF78-5DEC3255D8B5}"/>
              </a:ext>
            </a:extLst>
          </p:cNvPr>
          <p:cNvSpPr/>
          <p:nvPr/>
        </p:nvSpPr>
        <p:spPr>
          <a:xfrm flipH="1" flipV="1">
            <a:off x="4032427" y="4680761"/>
            <a:ext cx="1574956" cy="398110"/>
          </a:xfrm>
          <a:prstGeom prst="rtTriangle">
            <a:avLst/>
          </a:prstGeom>
          <a:solidFill>
            <a:srgbClr val="ACD7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3949881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Blue Green">
      <a:dk1>
        <a:sysClr val="windowText" lastClr="000000"/>
      </a:dk1>
      <a:lt1>
        <a:sysClr val="window" lastClr="FFFFFF"/>
      </a:lt1>
      <a:dk2>
        <a:srgbClr val="373545"/>
      </a:dk2>
      <a:lt2>
        <a:srgbClr val="CEDBE6"/>
      </a:lt2>
      <a:accent1>
        <a:srgbClr val="3494BA"/>
      </a:accent1>
      <a:accent2>
        <a:srgbClr val="58B6C0"/>
      </a:accent2>
      <a:accent3>
        <a:srgbClr val="75BDA7"/>
      </a:accent3>
      <a:accent4>
        <a:srgbClr val="7A8C8E"/>
      </a:accent4>
      <a:accent5>
        <a:srgbClr val="84ACB6"/>
      </a:accent5>
      <a:accent6>
        <a:srgbClr val="2683C6"/>
      </a:accent6>
      <a:hlink>
        <a:srgbClr val="6B9F25"/>
      </a:hlink>
      <a:folHlink>
        <a:srgbClr val="9F6715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1_Office Theme">
  <a:themeElements>
    <a:clrScheme name="Blue Green">
      <a:dk1>
        <a:sysClr val="windowText" lastClr="000000"/>
      </a:dk1>
      <a:lt1>
        <a:sysClr val="window" lastClr="FFFFFF"/>
      </a:lt1>
      <a:dk2>
        <a:srgbClr val="373545"/>
      </a:dk2>
      <a:lt2>
        <a:srgbClr val="CEDBE6"/>
      </a:lt2>
      <a:accent1>
        <a:srgbClr val="3494BA"/>
      </a:accent1>
      <a:accent2>
        <a:srgbClr val="58B6C0"/>
      </a:accent2>
      <a:accent3>
        <a:srgbClr val="75BDA7"/>
      </a:accent3>
      <a:accent4>
        <a:srgbClr val="7A8C8E"/>
      </a:accent4>
      <a:accent5>
        <a:srgbClr val="84ACB6"/>
      </a:accent5>
      <a:accent6>
        <a:srgbClr val="2683C6"/>
      </a:accent6>
      <a:hlink>
        <a:srgbClr val="6B9F25"/>
      </a:hlink>
      <a:folHlink>
        <a:srgbClr val="9F6715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7183</TotalTime>
  <Words>596</Words>
  <Application>Microsoft Office PowerPoint</Application>
  <PresentationFormat>Widescreen</PresentationFormat>
  <Paragraphs>169</Paragraphs>
  <Slides>9</Slides>
  <Notes>4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9</vt:i4>
      </vt:variant>
    </vt:vector>
  </HeadingPairs>
  <TitlesOfParts>
    <vt:vector size="16" baseType="lpstr">
      <vt:lpstr>Arial Black</vt:lpstr>
      <vt:lpstr>Candara</vt:lpstr>
      <vt:lpstr>Calibri</vt:lpstr>
      <vt:lpstr>Wingdings</vt:lpstr>
      <vt:lpstr>Arial</vt:lpstr>
      <vt:lpstr>Office Theme</vt:lpstr>
      <vt:lpstr>1_Office Theme</vt:lpstr>
      <vt:lpstr>PowerPoint Presentation</vt:lpstr>
      <vt:lpstr>PowerPoint Presentation</vt:lpstr>
      <vt:lpstr>PowerPoint Presentation</vt:lpstr>
      <vt:lpstr>Lockheed Martin Selected to develop GeoXO Spacecraft </vt:lpstr>
      <vt:lpstr>PowerPoint Presentation</vt:lpstr>
      <vt:lpstr>Key Near Term Milestones</vt:lpstr>
      <vt:lpstr>Program Advocacy is Critical Now</vt:lpstr>
      <vt:lpstr>What the Future Holds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Concept 1</dc:title>
  <dc:creator>Sullivan, Pamela C. (GSFC-410.0)[NOAA]</dc:creator>
  <cp:lastModifiedBy>Sullivan, Pamela C. (GSFC-410.0)[NOAA]</cp:lastModifiedBy>
  <cp:revision>418</cp:revision>
  <cp:lastPrinted>2023-11-24T20:51:34Z</cp:lastPrinted>
  <dcterms:modified xsi:type="dcterms:W3CDTF">2024-07-27T18:49:07Z</dcterms:modified>
</cp:coreProperties>
</file>