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3"/>
  </p:notesMasterIdLst>
  <p:sldIdLst>
    <p:sldId id="1042653432" r:id="rId2"/>
    <p:sldId id="275" r:id="rId3"/>
    <p:sldId id="1042653467" r:id="rId4"/>
    <p:sldId id="15473" r:id="rId5"/>
    <p:sldId id="1042653469" r:id="rId6"/>
    <p:sldId id="1042653468" r:id="rId7"/>
    <p:sldId id="1042653444" r:id="rId8"/>
    <p:sldId id="1042653470" r:id="rId9"/>
    <p:sldId id="1042653446" r:id="rId10"/>
    <p:sldId id="257" r:id="rId11"/>
    <p:sldId id="1042652932" r:id="rId12"/>
    <p:sldId id="1042653447" r:id="rId13"/>
    <p:sldId id="1042653471" r:id="rId14"/>
    <p:sldId id="1042653464" r:id="rId15"/>
    <p:sldId id="1009" r:id="rId16"/>
    <p:sldId id="1042653439" r:id="rId17"/>
    <p:sldId id="1042653472" r:id="rId18"/>
    <p:sldId id="1042653474" r:id="rId19"/>
    <p:sldId id="1042653431" r:id="rId20"/>
    <p:sldId id="1042653433" r:id="rId21"/>
    <p:sldId id="258" r:id="rId22"/>
  </p:sldIdLst>
  <p:sldSz cx="18288000" cy="10287000"/>
  <p:notesSz cx="6858000" cy="9144000"/>
  <p:embeddedFontLst>
    <p:embeddedFont>
      <p:font typeface="Arial Nova" panose="020B0504020202020204" pitchFamily="34" charset="0"/>
      <p:regular r:id="rId24"/>
      <p:bold r:id="rId25"/>
      <p:italic r:id="rId26"/>
      <p:boldItalic r:id="rId27"/>
    </p:embeddedFont>
    <p:embeddedFont>
      <p:font typeface="Roboto" panose="02000000000000000000" pitchFamily="2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FEFE"/>
    <a:srgbClr val="F8F8E4"/>
    <a:srgbClr val="FAF9EE"/>
    <a:srgbClr val="FFFC00"/>
    <a:srgbClr val="F9F6E4"/>
    <a:srgbClr val="C2FEFB"/>
    <a:srgbClr val="85FFF3"/>
    <a:srgbClr val="ABF8FF"/>
    <a:srgbClr val="A2FAFE"/>
    <a:srgbClr val="F2ED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01" autoAdjust="0"/>
    <p:restoredTop sz="94422" autoAdjust="0"/>
  </p:normalViewPr>
  <p:slideViewPr>
    <p:cSldViewPr>
      <p:cViewPr varScale="1">
        <p:scale>
          <a:sx n="74" d="100"/>
          <a:sy n="74" d="100"/>
        </p:scale>
        <p:origin x="232" y="3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8404EC-D807-6C49-A87A-F06785C980B2}" type="datetimeFigureOut">
              <a:rPr lang="en-US" smtClean="0"/>
              <a:t>7/26/24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3B266C-0544-9A4C-860B-419F5CAA5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684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74D466-0E0F-4E28-8FB9-8DC86888C23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451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4">
            <a:extLst>
              <a:ext uri="{FF2B5EF4-FFF2-40B4-BE49-F238E27FC236}">
                <a16:creationId xmlns:a16="http://schemas.microsoft.com/office/drawing/2014/main" id="{DAAFE465-CAD5-4490-2708-84C7F374F318}"/>
              </a:ext>
            </a:extLst>
          </p:cNvPr>
          <p:cNvSpPr/>
          <p:nvPr userDrawn="1"/>
        </p:nvSpPr>
        <p:spPr>
          <a:xfrm rot="-5400000">
            <a:off x="-1769440" y="6671349"/>
            <a:ext cx="5342828" cy="1133125"/>
          </a:xfrm>
          <a:custGeom>
            <a:avLst/>
            <a:gdLst/>
            <a:ahLst/>
            <a:cxnLst/>
            <a:rect l="l" t="t" r="r" b="b"/>
            <a:pathLst>
              <a:path w="5342828" h="1133125">
                <a:moveTo>
                  <a:pt x="0" y="0"/>
                </a:moveTo>
                <a:lnTo>
                  <a:pt x="5342828" y="0"/>
                </a:lnTo>
                <a:lnTo>
                  <a:pt x="5342828" y="1133125"/>
                </a:lnTo>
                <a:lnTo>
                  <a:pt x="0" y="11331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32985005-A653-005A-6ED0-D64170D51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0570" y="5317313"/>
            <a:ext cx="15773400" cy="1989137"/>
          </a:xfrm>
        </p:spPr>
        <p:txBody>
          <a:bodyPr anchor="b">
            <a:normAutofit/>
          </a:bodyPr>
          <a:lstStyle>
            <a:lvl1pPr algn="r">
              <a:lnSpc>
                <a:spcPct val="100000"/>
              </a:lnSpc>
              <a:defRPr sz="7200" b="1">
                <a:solidFill>
                  <a:srgbClr val="F2EDE3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9FC7339-6AC4-CAEA-0F60-D28D27FF18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81200" y="7429500"/>
            <a:ext cx="15773400" cy="1295400"/>
          </a:xfrm>
        </p:spPr>
        <p:txBody>
          <a:bodyPr/>
          <a:lstStyle>
            <a:lvl1pPr marL="0" indent="0" algn="r">
              <a:buNone/>
              <a:defRPr>
                <a:solidFill>
                  <a:srgbClr val="F2EDE3"/>
                </a:solidFill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08A3F210-0AA0-0062-61D8-1A94C4FE16DF}"/>
              </a:ext>
            </a:extLst>
          </p:cNvPr>
          <p:cNvSpPr/>
          <p:nvPr userDrawn="1"/>
        </p:nvSpPr>
        <p:spPr>
          <a:xfrm>
            <a:off x="15937240" y="387027"/>
            <a:ext cx="1900893" cy="1610310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469012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957758B3-4936-BD81-F5C9-9E93A5546C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0BE44-699E-556E-8ED4-38AD40B43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1881187"/>
            <a:ext cx="15773400" cy="738505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E4AA9-8133-A6BD-4119-945BF4031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6039A-AC92-531D-80A0-F9CF5CE5C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13th EARSeL Workshop on Imaging Spectroscopy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57BDE-0DEC-0F23-ED1B-0A0402C03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66103C0B-51EA-006C-880B-6A5AA8FE6C11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DC29FA41-D73C-E895-5993-A45421883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36809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07E01730-E1F0-DF15-AB32-13C9FD4782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0BE44-699E-556E-8ED4-38AD40B43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1881187"/>
            <a:ext cx="15773400" cy="738505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E4AA9-8133-A6BD-4119-945BF4031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6039A-AC92-531D-80A0-F9CF5CE5C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13th EARSeL Workshop on Imaging Spectroscopy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57BDE-0DEC-0F23-ED1B-0A0402C03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C254D73F-B332-456D-9DFE-EDBF5BC6245C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66103C0B-51EA-006C-880B-6A5AA8FE6C11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500A20AB-1682-4A09-5F4F-06C2877AF30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92" y="-530479"/>
            <a:ext cx="2743200" cy="2743200"/>
          </a:xfrm>
          <a:prstGeom prst="rect">
            <a:avLst/>
          </a:prstGeom>
        </p:spPr>
      </p:pic>
      <p:sp>
        <p:nvSpPr>
          <p:cNvPr id="13" name="Title 13">
            <a:extLst>
              <a:ext uri="{FF2B5EF4-FFF2-40B4-BE49-F238E27FC236}">
                <a16:creationId xmlns:a16="http://schemas.microsoft.com/office/drawing/2014/main" id="{150E7C88-0A46-5F5F-141E-CAB8D6A52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53317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0FA33144-FA9C-DB53-8A66-D8DBD5E6ED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44"/>
          <a:stretch/>
        </p:blipFill>
        <p:spPr>
          <a:xfrm>
            <a:off x="0" y="1384588"/>
            <a:ext cx="18288000" cy="89024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050494-F724-DE95-DEC4-D723E61F0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02BEED-DA46-D37F-152E-6D33D185D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53850-2468-82D1-8330-EF24ED0C1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>
                <a:solidFill>
                  <a:srgbClr val="4F4E4E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CF42C7-918D-4B25-ADC0-C9BCFEB18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4F4E4E"/>
                </a:solidFill>
              </a:defRPr>
            </a:lvl1pPr>
          </a:lstStyle>
          <a:p>
            <a:r>
              <a:rPr lang="en-US"/>
              <a:t>13th EARSeL Workshop on Imaging Spectroscopy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D8A1C6-6E62-03BA-0F44-A958DBDF4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solidFill>
                  <a:srgbClr val="4F4E4E"/>
                </a:solidFill>
              </a:defRPr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ext, logo&#10;&#10;Description automatically generated">
            <a:extLst>
              <a:ext uri="{FF2B5EF4-FFF2-40B4-BE49-F238E27FC236}">
                <a16:creationId xmlns:a16="http://schemas.microsoft.com/office/drawing/2014/main" id="{A64F4422-B227-8985-211E-FC7FA2E5E1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11482"/>
            <a:ext cx="2586846" cy="5486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C2A8F63-CAA4-76EB-D58A-F6A4E6E7F9E2}"/>
              </a:ext>
            </a:extLst>
          </p:cNvPr>
          <p:cNvSpPr/>
          <p:nvPr userDrawn="1"/>
        </p:nvSpPr>
        <p:spPr>
          <a:xfrm>
            <a:off x="0" y="1384588"/>
            <a:ext cx="18288000" cy="891539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1000">
                <a:srgbClr val="F4F3F0">
                  <a:alpha val="1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Logo, icon&#10;&#10;Description automatically generated">
            <a:extLst>
              <a:ext uri="{FF2B5EF4-FFF2-40B4-BE49-F238E27FC236}">
                <a16:creationId xmlns:a16="http://schemas.microsoft.com/office/drawing/2014/main" id="{84C1A359-36C8-45D0-98FB-C64184F5A1C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400" y="82235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062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6BCDF-C41A-41CF-E2FB-86AECE93A6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1931987"/>
            <a:ext cx="7810500" cy="733425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D78CEA-6069-70A1-769A-C2E38B08E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1931987"/>
            <a:ext cx="7810500" cy="73342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C42B17-59AB-0DEE-8447-DC434B21C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DE4A94-32EE-4537-B060-BC80E377C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13th EARSeL Workshop on Imaging Spectroscopy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A11307-64B2-E401-2942-95CEF8A93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83804854-DBA8-2169-7380-128E4AE277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6613E65A-F1EB-6737-5AA1-A458EAE0DF20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" name="Title 13">
            <a:extLst>
              <a:ext uri="{FF2B5EF4-FFF2-40B4-BE49-F238E27FC236}">
                <a16:creationId xmlns:a16="http://schemas.microsoft.com/office/drawing/2014/main" id="{56D32B6D-AF9D-76B3-1876-C11BFA13B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52672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6BCDF-C41A-41CF-E2FB-86AECE93A6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1931987"/>
            <a:ext cx="7810500" cy="733425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D78CEA-6069-70A1-769A-C2E38B08E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1931987"/>
            <a:ext cx="7810500" cy="73342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C42B17-59AB-0DEE-8447-DC434B21C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DE4A94-32EE-4537-B060-BC80E377C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13th EARSeL Workshop on Imaging Spectroscopy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A11307-64B2-E401-2942-95CEF8A93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83804854-DBA8-2169-7380-128E4AE277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6613E65A-F1EB-6737-5AA1-A458EAE0DF20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0ECA6AE3-4DC9-227A-A94D-223CF78CEFF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92" y="-530479"/>
            <a:ext cx="2743200" cy="2743200"/>
          </a:xfrm>
          <a:prstGeom prst="rect">
            <a:avLst/>
          </a:prstGeom>
        </p:spPr>
      </p:pic>
      <p:sp>
        <p:nvSpPr>
          <p:cNvPr id="8" name="Title 13">
            <a:extLst>
              <a:ext uri="{FF2B5EF4-FFF2-40B4-BE49-F238E27FC236}">
                <a16:creationId xmlns:a16="http://schemas.microsoft.com/office/drawing/2014/main" id="{8E5313E0-4495-8196-7546-5DE34B3FD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14672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63618B-DE20-1344-55DE-B970299DF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19002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05101-AC0D-7E6D-D63A-2F20469737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135313"/>
            <a:ext cx="7735888" cy="61444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38ABAC-17A8-73CC-8093-7DB99094BD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1900238"/>
            <a:ext cx="7775575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41DE30-FEE4-24C1-4E08-C79F66BA43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135314"/>
            <a:ext cx="7775575" cy="61444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BD77C9-7E19-14FE-3321-C4338CA3A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CB93C0-388C-46AC-333C-FFCBF98E8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13th EARSeL Workshop on Imaging Spectroscopy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0E8CCC-45BE-09A4-734B-D88B22B8A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9BAA9281-9282-AC0B-DE3D-7E74DED53E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64BA15AD-2C37-06E5-B79A-4C089FA632ED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" name="Title 13">
            <a:extLst>
              <a:ext uri="{FF2B5EF4-FFF2-40B4-BE49-F238E27FC236}">
                <a16:creationId xmlns:a16="http://schemas.microsoft.com/office/drawing/2014/main" id="{3A4C0145-E038-D501-CA3A-7142C25FE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67043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63618B-DE20-1344-55DE-B970299DF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19002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05101-AC0D-7E6D-D63A-2F20469737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135313"/>
            <a:ext cx="7735888" cy="61444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38ABAC-17A8-73CC-8093-7DB99094BD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1900238"/>
            <a:ext cx="7775575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41DE30-FEE4-24C1-4E08-C79F66BA43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135314"/>
            <a:ext cx="7775575" cy="61444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BD77C9-7E19-14FE-3321-C4338CA3A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CB93C0-388C-46AC-333C-FFCBF98E8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13th EARSeL Workshop on Imaging Spectroscopy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0E8CCC-45BE-09A4-734B-D88B22B8A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9BAA9281-9282-AC0B-DE3D-7E74DED53E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64BA15AD-2C37-06E5-B79A-4C089FA632ED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FE92812D-68C0-EB9A-D6F8-16443D7435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92" y="-530479"/>
            <a:ext cx="2743200" cy="2743200"/>
          </a:xfrm>
          <a:prstGeom prst="rect">
            <a:avLst/>
          </a:prstGeom>
        </p:spPr>
      </p:pic>
      <p:sp>
        <p:nvSpPr>
          <p:cNvPr id="10" name="Title 13">
            <a:extLst>
              <a:ext uri="{FF2B5EF4-FFF2-40B4-BE49-F238E27FC236}">
                <a16:creationId xmlns:a16="http://schemas.microsoft.com/office/drawing/2014/main" id="{FF96D2B2-AB4D-FBF2-044F-6BBFEDF10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56451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2175209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99E87A-3661-3B97-79D9-C4E734DF6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4C2034-B6BC-F173-E47F-239547208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32B0B0-77DC-3479-34A8-CC7C299484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D4CBD1-0FC6-9EC5-E2B9-0DFF63A76A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13th EARSeL Workshop on Imaging Spectroscopy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628B6-2988-4949-4A1B-E3180253B5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4D73F-B332-456D-9DFE-EDBF5BC62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505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70" r:id="rId2"/>
    <p:sldLayoutId id="2147483671" r:id="rId3"/>
    <p:sldLayoutId id="2147483663" r:id="rId4"/>
    <p:sldLayoutId id="2147483664" r:id="rId5"/>
    <p:sldLayoutId id="2147483672" r:id="rId6"/>
    <p:sldLayoutId id="2147483665" r:id="rId7"/>
    <p:sldLayoutId id="2147483673" r:id="rId8"/>
    <p:sldLayoutId id="2147483677" r:id="rId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image" Target="../media/image35.emf"/><Relationship Id="rId7" Type="http://schemas.openxmlformats.org/officeDocument/2006/relationships/image" Target="../media/image39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emf"/><Relationship Id="rId9" Type="http://schemas.openxmlformats.org/officeDocument/2006/relationships/image" Target="../media/image41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1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7" Type="http://schemas.openxmlformats.org/officeDocument/2006/relationships/image" Target="../media/image27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2963BA-CB26-33BC-FAF6-5693556E3D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52600" y="7810500"/>
            <a:ext cx="10820400" cy="2362200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3600" b="1" dirty="0"/>
              <a:t>Antonio </a:t>
            </a:r>
            <a:r>
              <a:rPr lang="en-US" sz="3600" b="1" dirty="0" err="1"/>
              <a:t>Mannino</a:t>
            </a:r>
            <a:r>
              <a:rPr lang="en-US" sz="3600" dirty="0"/>
              <a:t>, PACE Project, GLIMR Project</a:t>
            </a:r>
          </a:p>
          <a:p>
            <a:pPr algn="l">
              <a:lnSpc>
                <a:spcPct val="100000"/>
              </a:lnSpc>
            </a:pPr>
            <a:r>
              <a:rPr lang="en-US" sz="2800" dirty="0"/>
              <a:t>NASA Goddard Space Flight Center, USA</a:t>
            </a:r>
            <a:endParaRPr lang="en-US" dirty="0"/>
          </a:p>
          <a:p>
            <a:pPr algn="l">
              <a:lnSpc>
                <a:spcPct val="100000"/>
              </a:lnSpc>
            </a:pPr>
            <a:endParaRPr lang="en-US" sz="1400" b="1" dirty="0"/>
          </a:p>
        </p:txBody>
      </p:sp>
      <p:pic>
        <p:nvPicPr>
          <p:cNvPr id="4" name="Picture 3" descr="A picture containing grass, sky, outdoor, people&#10;&#10;Description automatically generated">
            <a:extLst>
              <a:ext uri="{FF2B5EF4-FFF2-40B4-BE49-F238E27FC236}">
                <a16:creationId xmlns:a16="http://schemas.microsoft.com/office/drawing/2014/main" id="{49575F9A-D584-EA52-AC3B-74A8264CBA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70" t="4351" r="5896" b="6736"/>
          <a:stretch/>
        </p:blipFill>
        <p:spPr>
          <a:xfrm>
            <a:off x="12649200" y="6981353"/>
            <a:ext cx="5432508" cy="30389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1A70BF-ED40-7843-61DD-474400044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2019300"/>
            <a:ext cx="14859000" cy="3200400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The roadmap to getting there with new capabilities from PACE and GLIMR</a:t>
            </a:r>
          </a:p>
        </p:txBody>
      </p:sp>
    </p:spTree>
    <p:extLst>
      <p:ext uri="{BB962C8B-B14F-4D97-AF65-F5344CB8AC3E}">
        <p14:creationId xmlns:p14="http://schemas.microsoft.com/office/powerpoint/2010/main" val="31616976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B685E7-45E5-AC6A-9A42-23878A4D8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PACE OCI – 1 day quasi-global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C32E7DB-5222-13D6-7C2E-E07BE819B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13th EARSeL Workshop on Imaging Spectroscopy</a:t>
            </a:r>
          </a:p>
        </p:txBody>
      </p:sp>
      <p:pic>
        <p:nvPicPr>
          <p:cNvPr id="7" name="Picture 6" descr="A map of the world&#10;&#10;Description automatically generated">
            <a:extLst>
              <a:ext uri="{FF2B5EF4-FFF2-40B4-BE49-F238E27FC236}">
                <a16:creationId xmlns:a16="http://schemas.microsoft.com/office/drawing/2014/main" id="{05B81321-059E-545E-D616-F0D6CB10DF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1"/>
          <a:stretch/>
        </p:blipFill>
        <p:spPr>
          <a:xfrm>
            <a:off x="1752600" y="1665456"/>
            <a:ext cx="16177251" cy="8599486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CA43107A-9FF7-AA0F-0900-0576AF8CA7AE}"/>
              </a:ext>
            </a:extLst>
          </p:cNvPr>
          <p:cNvSpPr/>
          <p:nvPr/>
        </p:nvSpPr>
        <p:spPr>
          <a:xfrm>
            <a:off x="3276600" y="5295900"/>
            <a:ext cx="3352800" cy="990600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F1C6EC-84EF-A6FE-E2EB-D8B8369F4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95" y="38100"/>
            <a:ext cx="1271450" cy="11556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04FF4F-51BE-7853-97C8-FDCABBF43D09}"/>
              </a:ext>
            </a:extLst>
          </p:cNvPr>
          <p:cNvSpPr txBox="1"/>
          <p:nvPr/>
        </p:nvSpPr>
        <p:spPr>
          <a:xfrm>
            <a:off x="2057400" y="1790700"/>
            <a:ext cx="14478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OCI Tilt location staggered each orbit to enable Global Coverage in 2 days </a:t>
            </a:r>
          </a:p>
        </p:txBody>
      </p:sp>
    </p:spTree>
    <p:extLst>
      <p:ext uri="{BB962C8B-B14F-4D97-AF65-F5344CB8AC3E}">
        <p14:creationId xmlns:p14="http://schemas.microsoft.com/office/powerpoint/2010/main" val="40810913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D4BA147-7990-674F-81A4-0D2FA40E4DFF}"/>
              </a:ext>
            </a:extLst>
          </p:cNvPr>
          <p:cNvSpPr/>
          <p:nvPr/>
        </p:nvSpPr>
        <p:spPr>
          <a:xfrm>
            <a:off x="0" y="-38100"/>
            <a:ext cx="18267860" cy="10287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D43C6A-7558-3C4B-B8D6-120D2E933635}"/>
              </a:ext>
            </a:extLst>
          </p:cNvPr>
          <p:cNvSpPr/>
          <p:nvPr/>
        </p:nvSpPr>
        <p:spPr>
          <a:xfrm>
            <a:off x="9852128" y="8685193"/>
            <a:ext cx="8582176" cy="95410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205740" indent="-20574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Science Data: 15+ </a:t>
            </a:r>
            <a:r>
              <a:rPr lang="en-US" sz="2800" dirty="0" err="1">
                <a:solidFill>
                  <a:schemeClr val="bg1"/>
                </a:solidFill>
              </a:rPr>
              <a:t>hrs</a:t>
            </a:r>
            <a:r>
              <a:rPr lang="en-US" sz="2800" dirty="0">
                <a:solidFill>
                  <a:schemeClr val="bg1"/>
                </a:solidFill>
              </a:rPr>
              <a:t> of daily observations</a:t>
            </a:r>
          </a:p>
          <a:p>
            <a:pPr marL="205740" indent="-20574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Configurable to respond to episodic events &amp; hazards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1D45FC9-889C-C64E-5E1C-C9CC308368A7}"/>
              </a:ext>
            </a:extLst>
          </p:cNvPr>
          <p:cNvSpPr/>
          <p:nvPr/>
        </p:nvSpPr>
        <p:spPr>
          <a:xfrm>
            <a:off x="2239354" y="114300"/>
            <a:ext cx="14600846" cy="11615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ts val="6120"/>
              </a:lnSpc>
            </a:pPr>
            <a:r>
              <a:rPr lang="en-US" sz="6400" b="1" dirty="0">
                <a:solidFill>
                  <a:schemeClr val="bg1"/>
                </a:solidFill>
              </a:rPr>
              <a:t>Diurnal Observing Frequency and Regions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EB7766C4-4E76-54D7-DCE8-7B49671194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6" y="57540"/>
            <a:ext cx="2199716" cy="1234440"/>
          </a:xfrm>
          <a:prstGeom prst="rect">
            <a:avLst/>
          </a:prstGeom>
        </p:spPr>
      </p:pic>
      <p:graphicFrame>
        <p:nvGraphicFramePr>
          <p:cNvPr id="2" name="Table 10">
            <a:extLst>
              <a:ext uri="{FF2B5EF4-FFF2-40B4-BE49-F238E27FC236}">
                <a16:creationId xmlns:a16="http://schemas.microsoft.com/office/drawing/2014/main" id="{FA09210A-C383-7121-2455-FEC1A1335D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3337599"/>
              </p:ext>
            </p:extLst>
          </p:nvPr>
        </p:nvGraphicFramePr>
        <p:xfrm>
          <a:off x="1085959" y="1553441"/>
          <a:ext cx="8486186" cy="41215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06810">
                  <a:extLst>
                    <a:ext uri="{9D8B030D-6E8A-4147-A177-3AD203B41FA5}">
                      <a16:colId xmlns:a16="http://schemas.microsoft.com/office/drawing/2014/main" val="995809411"/>
                    </a:ext>
                  </a:extLst>
                </a:gridCol>
                <a:gridCol w="2679376">
                  <a:extLst>
                    <a:ext uri="{9D8B030D-6E8A-4147-A177-3AD203B41FA5}">
                      <a16:colId xmlns:a16="http://schemas.microsoft.com/office/drawing/2014/main" val="801289078"/>
                    </a:ext>
                  </a:extLst>
                </a:gridCol>
              </a:tblGrid>
              <a:tr h="646980">
                <a:tc>
                  <a:txBody>
                    <a:bodyPr/>
                    <a:lstStyle/>
                    <a:p>
                      <a:pPr marL="0" marR="422910" algn="just">
                        <a:spcBef>
                          <a:spcPts val="540"/>
                        </a:spcBef>
                        <a:spcAft>
                          <a:spcPts val="0"/>
                        </a:spcAft>
                        <a:tabLst>
                          <a:tab pos="579120" algn="l"/>
                        </a:tabLst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Baseline Scan Regions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6050" marR="146050" marT="0" marB="0" anchor="ctr"/>
                </a:tc>
                <a:tc>
                  <a:txBody>
                    <a:bodyPr/>
                    <a:lstStyle/>
                    <a:p>
                      <a:pPr marL="0" marR="42291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9120" algn="l"/>
                        </a:tabLst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Frequency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6050" marR="73152" marT="0" marB="0" anchor="ctr"/>
                </a:tc>
                <a:extLst>
                  <a:ext uri="{0D108BD9-81ED-4DB2-BD59-A6C34878D82A}">
                    <a16:rowId xmlns:a16="http://schemas.microsoft.com/office/drawing/2014/main" val="363052710"/>
                  </a:ext>
                </a:extLst>
              </a:tr>
              <a:tr h="579092">
                <a:tc>
                  <a:txBody>
                    <a:bodyPr/>
                    <a:lstStyle/>
                    <a:p>
                      <a:pPr marL="0" marR="422910" algn="just">
                        <a:spcBef>
                          <a:spcPts val="540"/>
                        </a:spcBef>
                        <a:spcAft>
                          <a:spcPts val="0"/>
                        </a:spcAft>
                        <a:tabLst>
                          <a:tab pos="579120" algn="l"/>
                        </a:tabLst>
                      </a:pP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Gulf of Mexico</a:t>
                      </a:r>
                      <a:endParaRPr lang="en-US" sz="2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6050" marR="146050" marT="0" marB="0" anchor="ctr"/>
                </a:tc>
                <a:tc>
                  <a:txBody>
                    <a:bodyPr/>
                    <a:lstStyle/>
                    <a:p>
                      <a:pPr marL="0" marR="42291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9120" algn="l"/>
                        </a:tabLst>
                      </a:pPr>
                      <a:r>
                        <a:rPr lang="en-US" sz="260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6x/ day</a:t>
                      </a:r>
                      <a:endParaRPr lang="en-US" sz="2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6050" marR="73152" marT="0" marB="0" anchor="ctr"/>
                </a:tc>
                <a:extLst>
                  <a:ext uri="{0D108BD9-81ED-4DB2-BD59-A6C34878D82A}">
                    <a16:rowId xmlns:a16="http://schemas.microsoft.com/office/drawing/2014/main" val="2568181843"/>
                  </a:ext>
                </a:extLst>
              </a:tr>
              <a:tr h="579092">
                <a:tc>
                  <a:txBody>
                    <a:bodyPr/>
                    <a:lstStyle/>
                    <a:p>
                      <a:pPr marL="0" marR="422910" algn="just">
                        <a:spcBef>
                          <a:spcPts val="540"/>
                        </a:spcBef>
                        <a:spcAft>
                          <a:spcPts val="0"/>
                        </a:spcAft>
                        <a:tabLst>
                          <a:tab pos="579120" algn="l"/>
                        </a:tabLst>
                      </a:pP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East &amp; West CONUS coastal waters</a:t>
                      </a:r>
                      <a:endParaRPr lang="en-US" sz="2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6050" marR="146050" marT="0" marB="0" anchor="ctr"/>
                </a:tc>
                <a:tc>
                  <a:txBody>
                    <a:bodyPr/>
                    <a:lstStyle/>
                    <a:p>
                      <a:pPr marL="0" marR="42291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9120" algn="l"/>
                        </a:tabLst>
                      </a:pP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2x-3x/ day</a:t>
                      </a:r>
                      <a:endParaRPr lang="en-US" sz="2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6050" marR="73152" marT="0" marB="0" anchor="ctr"/>
                </a:tc>
                <a:extLst>
                  <a:ext uri="{0D108BD9-81ED-4DB2-BD59-A6C34878D82A}">
                    <a16:rowId xmlns:a16="http://schemas.microsoft.com/office/drawing/2014/main" val="3501910722"/>
                  </a:ext>
                </a:extLst>
              </a:tr>
              <a:tr h="579092">
                <a:tc>
                  <a:txBody>
                    <a:bodyPr/>
                    <a:lstStyle/>
                    <a:p>
                      <a:pPr marL="0" marR="422910" algn="just">
                        <a:spcBef>
                          <a:spcPts val="540"/>
                        </a:spcBef>
                        <a:spcAft>
                          <a:spcPts val="0"/>
                        </a:spcAft>
                        <a:tabLst>
                          <a:tab pos="579120" algn="l"/>
                        </a:tabLst>
                      </a:pP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Amazon River Plume region</a:t>
                      </a:r>
                      <a:endParaRPr lang="en-US" sz="2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6050" marR="146050" marT="0" marB="0" anchor="ctr"/>
                </a:tc>
                <a:tc>
                  <a:txBody>
                    <a:bodyPr/>
                    <a:lstStyle/>
                    <a:p>
                      <a:pPr marL="0" marR="42291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79120" algn="l"/>
                        </a:tabLst>
                        <a:defRPr/>
                      </a:pPr>
                      <a:r>
                        <a:rPr kumimoji="0" lang="en-US" sz="2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2x-3x/ day</a:t>
                      </a: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6050" marR="73152" marT="0" marB="0" anchor="ctr"/>
                </a:tc>
                <a:extLst>
                  <a:ext uri="{0D108BD9-81ED-4DB2-BD59-A6C34878D82A}">
                    <a16:rowId xmlns:a16="http://schemas.microsoft.com/office/drawing/2014/main" val="3154012280"/>
                  </a:ext>
                </a:extLst>
              </a:tr>
              <a:tr h="579092">
                <a:tc>
                  <a:txBody>
                    <a:bodyPr/>
                    <a:lstStyle/>
                    <a:p>
                      <a:pPr marL="0" marR="422910" algn="just">
                        <a:spcBef>
                          <a:spcPts val="540"/>
                        </a:spcBef>
                        <a:spcAft>
                          <a:spcPts val="0"/>
                        </a:spcAft>
                        <a:tabLst>
                          <a:tab pos="579120" algn="l"/>
                        </a:tabLst>
                      </a:pP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Caribbean Sea region of interest </a:t>
                      </a:r>
                      <a:endParaRPr lang="en-US" sz="2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6050" marR="146050" marT="0" marB="0" anchor="ctr"/>
                </a:tc>
                <a:tc>
                  <a:txBody>
                    <a:bodyPr/>
                    <a:lstStyle/>
                    <a:p>
                      <a:pPr marL="0" marR="42291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79120" algn="l"/>
                        </a:tabLst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2x-3x/ day</a:t>
                      </a: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6050" marR="73152" marT="0" marB="0" anchor="ctr"/>
                </a:tc>
                <a:extLst>
                  <a:ext uri="{0D108BD9-81ED-4DB2-BD59-A6C34878D82A}">
                    <a16:rowId xmlns:a16="http://schemas.microsoft.com/office/drawing/2014/main" val="2821769696"/>
                  </a:ext>
                </a:extLst>
              </a:tr>
              <a:tr h="579092">
                <a:tc>
                  <a:txBody>
                    <a:bodyPr/>
                    <a:lstStyle/>
                    <a:p>
                      <a:pPr marL="0" marR="422910" algn="just">
                        <a:spcBef>
                          <a:spcPts val="540"/>
                        </a:spcBef>
                        <a:spcAft>
                          <a:spcPts val="0"/>
                        </a:spcAft>
                        <a:tabLst>
                          <a:tab pos="579120" algn="l"/>
                        </a:tabLst>
                      </a:pP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Hawaii region of interest</a:t>
                      </a:r>
                      <a:endParaRPr lang="en-US" sz="2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6050" marR="146050" marT="0" marB="0" anchor="ctr"/>
                </a:tc>
                <a:tc>
                  <a:txBody>
                    <a:bodyPr/>
                    <a:lstStyle/>
                    <a:p>
                      <a:pPr marL="0" marR="42291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9120" algn="l"/>
                        </a:tabLst>
                      </a:pP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1x/ day</a:t>
                      </a:r>
                      <a:endParaRPr lang="en-US" sz="2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6050" marR="73152" marT="0" marB="0" anchor="ctr"/>
                </a:tc>
                <a:extLst>
                  <a:ext uri="{0D108BD9-81ED-4DB2-BD59-A6C34878D82A}">
                    <a16:rowId xmlns:a16="http://schemas.microsoft.com/office/drawing/2014/main" val="3469610648"/>
                  </a:ext>
                </a:extLst>
              </a:tr>
              <a:tr h="579092">
                <a:tc>
                  <a:txBody>
                    <a:bodyPr/>
                    <a:lstStyle/>
                    <a:p>
                      <a:pPr marL="0" marR="422910" algn="just">
                        <a:spcBef>
                          <a:spcPts val="540"/>
                        </a:spcBef>
                        <a:spcAft>
                          <a:spcPts val="0"/>
                        </a:spcAft>
                        <a:tabLst>
                          <a:tab pos="579120" algn="l"/>
                        </a:tabLst>
                      </a:pP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Other HAB target sites</a:t>
                      </a:r>
                      <a:endParaRPr lang="en-US" sz="2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6050" marR="1460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42291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9120" algn="l"/>
                        </a:tabLst>
                      </a:pP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3x/ day</a:t>
                      </a:r>
                      <a:endParaRPr lang="en-US" sz="2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6050" marR="73152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6743908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68A8F295-A8B9-3C27-ADF5-E4A362425E34}"/>
              </a:ext>
            </a:extLst>
          </p:cNvPr>
          <p:cNvGrpSpPr>
            <a:grpSpLocks noChangeAspect="1"/>
          </p:cNvGrpSpPr>
          <p:nvPr/>
        </p:nvGrpSpPr>
        <p:grpSpPr>
          <a:xfrm>
            <a:off x="10154712" y="1199638"/>
            <a:ext cx="7443748" cy="7296662"/>
            <a:chOff x="405393" y="1708725"/>
            <a:chExt cx="3740021" cy="3666115"/>
          </a:xfrm>
        </p:grpSpPr>
        <p:pic>
          <p:nvPicPr>
            <p:cNvPr id="4" name="Picture 3" descr="Diagram&#10;&#10;Description automatically generated">
              <a:extLst>
                <a:ext uri="{FF2B5EF4-FFF2-40B4-BE49-F238E27FC236}">
                  <a16:creationId xmlns:a16="http://schemas.microsoft.com/office/drawing/2014/main" id="{1A07F942-2CBE-1946-741B-D412ED06D9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5393" y="1708725"/>
              <a:ext cx="3740021" cy="366611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Content Placeholder 4">
              <a:extLst>
                <a:ext uri="{FF2B5EF4-FFF2-40B4-BE49-F238E27FC236}">
                  <a16:creationId xmlns:a16="http://schemas.microsoft.com/office/drawing/2014/main" id="{EB4671E4-C0A8-C25F-42A3-DE666AC549F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085542" y="4457840"/>
              <a:ext cx="328111" cy="30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84150" tIns="92076" rIns="184150" bIns="92076" numCol="1" rtlCol="0" anchor="t" anchorCtr="0" compatLnSpc="1">
              <a:prstTxWarp prst="textNoShape">
                <a:avLst/>
              </a:prstTxWarp>
              <a:normAutofit lnSpcReduction="10000"/>
            </a:bodyPr>
            <a:lstStyle>
              <a:lvl1pPr marL="548640" indent="-54864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60120" indent="-41148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6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508760" indent="-41148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988820" indent="-3429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</a:rPr>
                <a:t>*</a:t>
              </a:r>
            </a:p>
          </p:txBody>
        </p:sp>
        <p:sp>
          <p:nvSpPr>
            <p:cNvPr id="9" name="Content Placeholder 4">
              <a:extLst>
                <a:ext uri="{FF2B5EF4-FFF2-40B4-BE49-F238E27FC236}">
                  <a16:creationId xmlns:a16="http://schemas.microsoft.com/office/drawing/2014/main" id="{11DC611B-318A-7375-5CCC-598BE740F7B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590938" y="3655706"/>
              <a:ext cx="328111" cy="30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84150" tIns="92076" rIns="184150" bIns="92076" numCol="1" rtlCol="0" anchor="t" anchorCtr="0" compatLnSpc="1">
              <a:prstTxWarp prst="textNoShape">
                <a:avLst/>
              </a:prstTxWarp>
              <a:normAutofit lnSpcReduction="10000"/>
            </a:bodyPr>
            <a:lstStyle>
              <a:lvl1pPr marL="548640" indent="-54864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60120" indent="-41148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6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508760" indent="-41148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988820" indent="-3429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</a:rPr>
                <a:t>*</a:t>
              </a:r>
            </a:p>
          </p:txBody>
        </p:sp>
        <p:sp>
          <p:nvSpPr>
            <p:cNvPr id="10" name="Content Placeholder 4">
              <a:extLst>
                <a:ext uri="{FF2B5EF4-FFF2-40B4-BE49-F238E27FC236}">
                  <a16:creationId xmlns:a16="http://schemas.microsoft.com/office/drawing/2014/main" id="{AB20CEF9-1060-DC06-433C-BA31B7D0910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371580" y="3048976"/>
              <a:ext cx="328111" cy="30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84150" tIns="92076" rIns="184150" bIns="92076" numCol="1" rtlCol="0" anchor="t" anchorCtr="0" compatLnSpc="1">
              <a:prstTxWarp prst="textNoShape">
                <a:avLst/>
              </a:prstTxWarp>
              <a:normAutofit lnSpcReduction="10000"/>
            </a:bodyPr>
            <a:lstStyle>
              <a:lvl1pPr marL="548640" indent="-54864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60120" indent="-41148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6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508760" indent="-41148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988820" indent="-3429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</a:rPr>
                <a:t>*</a:t>
              </a:r>
            </a:p>
          </p:txBody>
        </p:sp>
        <p:sp>
          <p:nvSpPr>
            <p:cNvPr id="14" name="Content Placeholder 4">
              <a:extLst>
                <a:ext uri="{FF2B5EF4-FFF2-40B4-BE49-F238E27FC236}">
                  <a16:creationId xmlns:a16="http://schemas.microsoft.com/office/drawing/2014/main" id="{CB7F236A-C6B4-CE0C-7048-A5FC0E998E6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195677" y="3039316"/>
              <a:ext cx="328111" cy="30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84150" tIns="92076" rIns="184150" bIns="92076" numCol="1" rtlCol="0" anchor="t" anchorCtr="0" compatLnSpc="1">
              <a:prstTxWarp prst="textNoShape">
                <a:avLst/>
              </a:prstTxWarp>
              <a:normAutofit lnSpcReduction="10000"/>
            </a:bodyPr>
            <a:lstStyle>
              <a:lvl1pPr marL="548640" indent="-54864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60120" indent="-41148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6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508760" indent="-41148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988820" indent="-3429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</a:rPr>
                <a:t>*</a:t>
              </a:r>
            </a:p>
          </p:txBody>
        </p:sp>
        <p:sp>
          <p:nvSpPr>
            <p:cNvPr id="15" name="Content Placeholder 4">
              <a:extLst>
                <a:ext uri="{FF2B5EF4-FFF2-40B4-BE49-F238E27FC236}">
                  <a16:creationId xmlns:a16="http://schemas.microsoft.com/office/drawing/2014/main" id="{14192375-545C-BF45-BAD6-8E87065FEB2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361891" y="2293466"/>
              <a:ext cx="328111" cy="30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84150" tIns="92076" rIns="184150" bIns="92076" numCol="1" rtlCol="0" anchor="t" anchorCtr="0" compatLnSpc="1">
              <a:prstTxWarp prst="textNoShape">
                <a:avLst/>
              </a:prstTxWarp>
              <a:normAutofit lnSpcReduction="10000"/>
            </a:bodyPr>
            <a:lstStyle>
              <a:lvl1pPr marL="548640" indent="-54864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60120" indent="-41148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6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508760" indent="-41148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988820" indent="-3429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</a:rPr>
                <a:t>*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80C78E9-DF4D-14E5-3C36-A9080EBD73D3}"/>
              </a:ext>
            </a:extLst>
          </p:cNvPr>
          <p:cNvSpPr txBox="1"/>
          <p:nvPr/>
        </p:nvSpPr>
        <p:spPr>
          <a:xfrm>
            <a:off x="863613" y="6077749"/>
            <a:ext cx="903396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Multiple daily and day-to-day observations enables better detection and tracking of harmful algal blooms</a:t>
            </a:r>
          </a:p>
        </p:txBody>
      </p:sp>
    </p:spTree>
    <p:extLst>
      <p:ext uri="{BB962C8B-B14F-4D97-AF65-F5344CB8AC3E}">
        <p14:creationId xmlns:p14="http://schemas.microsoft.com/office/powerpoint/2010/main" val="276384465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B685E7-45E5-AC6A-9A42-23878A4D8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242879"/>
            <a:ext cx="13030200" cy="1395421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New Atmospheric Correction Improves Data Quality especially for Coastal/Turbid Waters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C1E9AF-F43A-AB45-AF3E-F97FC301C144}"/>
              </a:ext>
            </a:extLst>
          </p:cNvPr>
          <p:cNvSpPr txBox="1"/>
          <p:nvPr/>
        </p:nvSpPr>
        <p:spPr>
          <a:xfrm>
            <a:off x="419100" y="1741467"/>
            <a:ext cx="17183100" cy="3949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Iterative correction (Bailey et al., 2010) reduces error in black pixel assumption by modeling the reflectance of the ocean 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 NIR/SWIR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bands in SWIR can also reduce impact of turbid water due to increased water absorption, but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with added noise (reduced SNR)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MBAC uses both with adaptive spectral weighting to transition from NIR to SWIR as turbidity increases.</a:t>
            </a:r>
          </a:p>
          <a:p>
            <a:pPr marL="914400" lvl="1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eights depend on instrument noise and number of iterations in NIR algorithm</a:t>
            </a:r>
          </a:p>
          <a:p>
            <a:pPr marL="4572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 allows for open ocean and coastal water processing without hard switching between algorithms (NIR AC 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SWIR AC)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2B835E3-E52D-F36F-FFBA-ED824961B0BC}"/>
              </a:ext>
            </a:extLst>
          </p:cNvPr>
          <p:cNvSpPr txBox="1"/>
          <p:nvPr/>
        </p:nvSpPr>
        <p:spPr>
          <a:xfrm>
            <a:off x="441223" y="6463328"/>
            <a:ext cx="17449800" cy="2595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Plans</a:t>
            </a:r>
          </a:p>
          <a:p>
            <a:pPr marL="4572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xtend MBAC to utilize UV spectral range in UV-dark waters</a:t>
            </a:r>
          </a:p>
          <a:p>
            <a:pPr marL="4572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mprove correction for bi-directional reflectance (BRDF)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(Twardowski et al. 2018 Appl. Sci.)</a:t>
            </a:r>
          </a:p>
          <a:p>
            <a:pPr marL="4572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mplement ocean-atmosphere simultaneous retrieval UV-VIS-NIR-SWIR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(Ibrahim et al. 2022 AO)</a:t>
            </a:r>
          </a:p>
          <a:p>
            <a:pPr marL="4572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Apply HARP2 and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SPEXOne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aerosol properties into OCI atmospheric correction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1122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48639-0596-AE41-C9CF-B9B3F0DE9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Products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C69E2F-DE16-8ACA-3E46-F9626EB05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13th EARSeL Workshop on Imaging Spectroscopy</a:t>
            </a:r>
          </a:p>
        </p:txBody>
      </p:sp>
    </p:spTree>
    <p:extLst>
      <p:ext uri="{BB962C8B-B14F-4D97-AF65-F5344CB8AC3E}">
        <p14:creationId xmlns:p14="http://schemas.microsoft.com/office/powerpoint/2010/main" val="22643684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CF063A-EE0B-DC2B-BB44-607249523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400" dirty="0"/>
              <a:t>Slide courtesy of </a:t>
            </a:r>
            <a:r>
              <a:rPr lang="en-US" sz="2400" dirty="0" err="1"/>
              <a:t>Ivona</a:t>
            </a:r>
            <a:r>
              <a:rPr lang="en-US" sz="2400" dirty="0"/>
              <a:t> </a:t>
            </a:r>
            <a:r>
              <a:rPr lang="en-US" sz="2400" dirty="0" err="1"/>
              <a:t>Cetinic</a:t>
            </a:r>
            <a:endParaRPr lang="en-US" sz="24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9F07B7D-B793-D129-4666-86E035D1F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PACE Ocean Data Products L2 suites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EE51C1-BEA7-3E83-696F-ABA0CF701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05014"/>
            <a:ext cx="19354800" cy="843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4452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267D67-BC81-4E2E-98FB-E64411A13A99}"/>
              </a:ext>
            </a:extLst>
          </p:cNvPr>
          <p:cNvSpPr txBox="1"/>
          <p:nvPr/>
        </p:nvSpPr>
        <p:spPr>
          <a:xfrm>
            <a:off x="2853858" y="42585"/>
            <a:ext cx="74674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Planned Data Products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B8F6E3F-056D-45FF-9E2F-1BB36CB984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2921245"/>
              </p:ext>
            </p:extLst>
          </p:nvPr>
        </p:nvGraphicFramePr>
        <p:xfrm>
          <a:off x="2667000" y="1115150"/>
          <a:ext cx="6675066" cy="89443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75066">
                  <a:extLst>
                    <a:ext uri="{9D8B030D-6E8A-4147-A177-3AD203B41FA5}">
                      <a16:colId xmlns:a16="http://schemas.microsoft.com/office/drawing/2014/main" val="4158266884"/>
                    </a:ext>
                  </a:extLst>
                </a:gridCol>
              </a:tblGrid>
              <a:tr h="611886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2800" dirty="0">
                          <a:effectLst/>
                        </a:rPr>
                        <a:t>“Typical” Ocean Color Products</a:t>
                      </a:r>
                      <a:endParaRPr lang="en-US" sz="2800" b="1" dirty="0">
                        <a:effectLst/>
                      </a:endParaRPr>
                    </a:p>
                  </a:txBody>
                  <a:tcPr marL="137160" marR="137160" marT="68580" marB="68580" anchor="ctr"/>
                </a:tc>
                <a:extLst>
                  <a:ext uri="{0D108BD9-81ED-4DB2-BD59-A6C34878D82A}">
                    <a16:rowId xmlns:a16="http://schemas.microsoft.com/office/drawing/2014/main" val="1577037562"/>
                  </a:ext>
                </a:extLst>
              </a:tr>
              <a:tr h="829310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en-US" sz="2400" b="1" dirty="0"/>
                        <a:t>Remote sensing reflectance </a:t>
                      </a:r>
                    </a:p>
                    <a:p>
                      <a:pPr>
                        <a:lnSpc>
                          <a:spcPts val="1700"/>
                        </a:lnSpc>
                      </a:pPr>
                      <a:r>
                        <a:rPr lang="en-US" sz="2200" b="0" dirty="0"/>
                        <a:t>(360 to 720nm every ~10 nm @ ~5nm steps)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87210475"/>
                  </a:ext>
                </a:extLst>
              </a:tr>
              <a:tr h="545848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en-US" sz="2400" b="1" dirty="0"/>
                        <a:t>Spectral diffuse attenuation coefficients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51876703"/>
                  </a:ext>
                </a:extLst>
              </a:tr>
              <a:tr h="545848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en-US" sz="2400" b="1" dirty="0"/>
                        <a:t>Apparent visible wavelength</a:t>
                      </a:r>
                      <a:endParaRPr lang="en-US" sz="2200" b="1" dirty="0"/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44845799"/>
                  </a:ext>
                </a:extLst>
              </a:tr>
              <a:tr h="836042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en-US" sz="2400" b="1" dirty="0"/>
                        <a:t>Spectral absorption (</a:t>
                      </a:r>
                      <a:r>
                        <a:rPr lang="en-US" sz="2400" b="1" baseline="0" dirty="0"/>
                        <a:t>a</a:t>
                      </a:r>
                      <a:r>
                        <a:rPr lang="en-US" sz="2400" b="1" baseline="-25000" dirty="0"/>
                        <a:t>t</a:t>
                      </a:r>
                      <a:r>
                        <a:rPr lang="en-US" sz="2400" b="1" baseline="0" dirty="0"/>
                        <a:t>, a</a:t>
                      </a:r>
                      <a:r>
                        <a:rPr lang="en-US" sz="2400" b="1" baseline="-25000" dirty="0"/>
                        <a:t>p</a:t>
                      </a:r>
                      <a:r>
                        <a:rPr lang="en-US" sz="2400" b="1" dirty="0"/>
                        <a:t>, </a:t>
                      </a:r>
                      <a:r>
                        <a:rPr lang="en-US" sz="2400" b="1" dirty="0" err="1"/>
                        <a:t>a</a:t>
                      </a:r>
                      <a:r>
                        <a:rPr lang="en-US" sz="2400" b="1" baseline="-25000" dirty="0" err="1"/>
                        <a:t>ph</a:t>
                      </a:r>
                      <a:r>
                        <a:rPr lang="en-US" sz="2400" b="1" dirty="0"/>
                        <a:t>, </a:t>
                      </a:r>
                      <a:r>
                        <a:rPr lang="en-US" sz="2400" b="1" dirty="0" err="1"/>
                        <a:t>a</a:t>
                      </a:r>
                      <a:r>
                        <a:rPr lang="en-US" sz="2400" b="1" baseline="-25000" dirty="0" err="1"/>
                        <a:t>cdm</a:t>
                      </a:r>
                      <a:r>
                        <a:rPr lang="en-US" sz="2400" b="1" dirty="0"/>
                        <a:t>, a</a:t>
                      </a:r>
                      <a:r>
                        <a:rPr lang="en-US" sz="2400" b="1" baseline="-25000" dirty="0"/>
                        <a:t>g</a:t>
                      </a:r>
                      <a:r>
                        <a:rPr lang="en-US" sz="2400" b="1" dirty="0"/>
                        <a:t>)  and backscatter coefficients </a:t>
                      </a:r>
                      <a:r>
                        <a:rPr lang="en-US" sz="2200" b="0" dirty="0"/>
                        <a:t>(380-680 nm)</a:t>
                      </a:r>
                      <a:endParaRPr lang="en-US" sz="2200" b="1" dirty="0"/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62471598"/>
                  </a:ext>
                </a:extLst>
              </a:tr>
              <a:tr h="5458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/>
                        <a:t>CDOM absorption spectral slope coefficients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82654471"/>
                  </a:ext>
                </a:extLst>
              </a:tr>
              <a:tr h="456970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en-US" sz="2400" b="1" dirty="0">
                          <a:latin typeface="+mn-lt"/>
                        </a:rPr>
                        <a:t>Chlorophyll-</a:t>
                      </a:r>
                      <a:r>
                        <a:rPr lang="en-US" sz="2400" b="1" i="1" dirty="0">
                          <a:latin typeface="+mn-lt"/>
                        </a:rPr>
                        <a:t>a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30238665"/>
                  </a:ext>
                </a:extLst>
              </a:tr>
              <a:tr h="545848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en-US" sz="2400" b="1" dirty="0">
                          <a:latin typeface="+mn-lt"/>
                        </a:rPr>
                        <a:t>Phytoplankton pigments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93014898"/>
                  </a:ext>
                </a:extLst>
              </a:tr>
              <a:tr h="545848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en-US" sz="2400" b="1" dirty="0">
                          <a:latin typeface="+mn-lt"/>
                        </a:rPr>
                        <a:t>Phytoplankton community composition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15686545"/>
                  </a:ext>
                </a:extLst>
              </a:tr>
              <a:tr h="545848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en-US" sz="2400" b="1" dirty="0"/>
                        <a:t>Daily and instantaneous PAR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84684282"/>
                  </a:ext>
                </a:extLst>
              </a:tr>
              <a:tr h="4713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/>
                        <a:t>Fluorescence line height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43582908"/>
                  </a:ext>
                </a:extLst>
              </a:tr>
              <a:tr h="545848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en-US" sz="2400" b="1" dirty="0"/>
                        <a:t>Euphotic depth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752112"/>
                  </a:ext>
                </a:extLst>
              </a:tr>
              <a:tr h="4803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/>
                        <a:t>Particulate organic carbon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54408512"/>
                  </a:ext>
                </a:extLst>
              </a:tr>
              <a:tr h="487492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en-US" sz="2400" b="1" dirty="0"/>
                        <a:t>Dissolved organic carbon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28498121"/>
                  </a:ext>
                </a:extLst>
              </a:tr>
              <a:tr h="545848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en-US" sz="2400" b="1" dirty="0"/>
                        <a:t>Suspended particulate matter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46464294"/>
                  </a:ext>
                </a:extLst>
              </a:tr>
              <a:tr h="404242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en-US" sz="2400" b="1" dirty="0"/>
                        <a:t>Particle size distribution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34530281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BD342AB-396E-4CC8-BF7C-20055A8D7D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3378228"/>
              </p:ext>
            </p:extLst>
          </p:nvPr>
        </p:nvGraphicFramePr>
        <p:xfrm>
          <a:off x="9906002" y="1104900"/>
          <a:ext cx="5426974" cy="276609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426974">
                  <a:extLst>
                    <a:ext uri="{9D8B030D-6E8A-4147-A177-3AD203B41FA5}">
                      <a16:colId xmlns:a16="http://schemas.microsoft.com/office/drawing/2014/main" val="4158266884"/>
                    </a:ext>
                  </a:extLst>
                </a:gridCol>
              </a:tblGrid>
              <a:tr h="64236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effectLst/>
                        </a:rPr>
                        <a:t>Rates and Fluxes Products</a:t>
                      </a:r>
                      <a:endParaRPr lang="en-US" sz="2800" b="1" dirty="0">
                        <a:effectLst/>
                      </a:endParaRPr>
                    </a:p>
                  </a:txBody>
                  <a:tcPr marL="137160" marR="137160" marT="68580" marB="68580" anchor="ctr"/>
                </a:tc>
                <a:extLst>
                  <a:ext uri="{0D108BD9-81ED-4DB2-BD59-A6C34878D82A}">
                    <a16:rowId xmlns:a16="http://schemas.microsoft.com/office/drawing/2014/main" val="1577037562"/>
                  </a:ext>
                </a:extLst>
              </a:tr>
              <a:tr h="5309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/>
                        <a:t>Net primary production (NPP)</a:t>
                      </a:r>
                      <a:endParaRPr lang="en-US" sz="2800" b="1" dirty="0">
                        <a:latin typeface="+mn-lt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87210475"/>
                  </a:ext>
                </a:extLst>
              </a:tr>
              <a:tr h="530932">
                <a:tc>
                  <a:txBody>
                    <a:bodyPr/>
                    <a:lstStyle/>
                    <a:p>
                      <a:r>
                        <a:rPr lang="en-US" sz="2800" b="1" dirty="0"/>
                        <a:t>Net community production of POC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51876703"/>
                  </a:ext>
                </a:extLst>
              </a:tr>
              <a:tr h="5309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/>
                        <a:t>Fluxes of SPM, POC and DOC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44845799"/>
                  </a:ext>
                </a:extLst>
              </a:tr>
              <a:tr h="5309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/>
                        <a:t>Surface Ocean Currents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62471598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8E5EB7A-4577-4B9D-86E3-CAC54ECAAB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5303634"/>
              </p:ext>
            </p:extLst>
          </p:nvPr>
        </p:nvGraphicFramePr>
        <p:xfrm>
          <a:off x="9906000" y="4420536"/>
          <a:ext cx="5426974" cy="552356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426974">
                  <a:extLst>
                    <a:ext uri="{9D8B030D-6E8A-4147-A177-3AD203B41FA5}">
                      <a16:colId xmlns:a16="http://schemas.microsoft.com/office/drawing/2014/main" val="4158266884"/>
                    </a:ext>
                  </a:extLst>
                </a:gridCol>
              </a:tblGrid>
              <a:tr h="65449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Applications Products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77037562"/>
                  </a:ext>
                </a:extLst>
              </a:tr>
              <a:tr h="654490">
                <a:tc>
                  <a:txBody>
                    <a:bodyPr/>
                    <a:lstStyle/>
                    <a:p>
                      <a:r>
                        <a:rPr lang="en-US" sz="2800" b="1" dirty="0"/>
                        <a:t>HAB detection index</a:t>
                      </a:r>
                      <a:endParaRPr lang="en-US" sz="2800" b="1" dirty="0">
                        <a:latin typeface="+mn-lt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87210475"/>
                  </a:ext>
                </a:extLst>
              </a:tr>
              <a:tr h="654490">
                <a:tc>
                  <a:txBody>
                    <a:bodyPr/>
                    <a:lstStyle/>
                    <a:p>
                      <a:r>
                        <a:rPr lang="en-US" sz="2800" b="1" dirty="0" err="1"/>
                        <a:t>Karenia</a:t>
                      </a:r>
                      <a:r>
                        <a:rPr lang="en-US" sz="2800" b="1" dirty="0"/>
                        <a:t> brevis cell count index</a:t>
                      </a:r>
                      <a:endParaRPr lang="en-US" sz="2800" b="1" i="1" dirty="0"/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51876703"/>
                  </a:ext>
                </a:extLst>
              </a:tr>
              <a:tr h="6544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/>
                        <a:t>Mycrocystis</a:t>
                      </a:r>
                      <a:r>
                        <a:rPr lang="en-US" sz="2800" b="1" dirty="0"/>
                        <a:t> cell count index</a:t>
                      </a:r>
                      <a:endParaRPr lang="en-US" sz="2800" b="1" i="1" dirty="0"/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44845799"/>
                  </a:ext>
                </a:extLst>
              </a:tr>
              <a:tr h="654490">
                <a:tc>
                  <a:txBody>
                    <a:bodyPr/>
                    <a:lstStyle/>
                    <a:p>
                      <a:r>
                        <a:rPr lang="en-US" sz="2800" b="1" dirty="0"/>
                        <a:t>Floating algae biomass</a:t>
                      </a:r>
                      <a:endParaRPr lang="en-US" sz="2800" b="1" dirty="0">
                        <a:latin typeface="+mn-lt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62471598"/>
                  </a:ext>
                </a:extLst>
              </a:tr>
              <a:tr h="6544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/>
                        <a:t>Water type classification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82654471"/>
                  </a:ext>
                </a:extLst>
              </a:tr>
              <a:tr h="9421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/>
                        <a:t>Petroleum detection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/>
                        <a:t>and thickness</a:t>
                      </a:r>
                      <a:endParaRPr lang="en-US" sz="2800" b="1" dirty="0">
                        <a:latin typeface="+mn-lt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30238665"/>
                  </a:ext>
                </a:extLst>
              </a:tr>
              <a:tr h="654490">
                <a:tc>
                  <a:txBody>
                    <a:bodyPr/>
                    <a:lstStyle/>
                    <a:p>
                      <a:r>
                        <a:rPr lang="en-US" sz="2800" b="1" dirty="0"/>
                        <a:t>Oil density</a:t>
                      </a:r>
                      <a:endParaRPr lang="en-US" sz="2800" b="1" dirty="0">
                        <a:latin typeface="+mn-lt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93014898"/>
                  </a:ext>
                </a:extLst>
              </a:tr>
            </a:tbl>
          </a:graphicData>
        </a:graphic>
      </p:graphicFrame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4DA7AC3C-2655-8A4D-B27F-30D3AAB90D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18"/>
            <a:ext cx="2199716" cy="123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15203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48639-0596-AE41-C9CF-B9B3F0DE9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needed for Advanced Data Products of HABs and other Water Quality Parameters?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C69E2F-DE16-8ACA-3E46-F9626EB05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13th EARSeL Workshop on Imaging Spectroscopy</a:t>
            </a:r>
          </a:p>
        </p:txBody>
      </p:sp>
    </p:spTree>
    <p:extLst>
      <p:ext uri="{BB962C8B-B14F-4D97-AF65-F5344CB8AC3E}">
        <p14:creationId xmlns:p14="http://schemas.microsoft.com/office/powerpoint/2010/main" val="40607809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B685E7-45E5-AC6A-9A42-23878A4D8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242879"/>
            <a:ext cx="13030200" cy="1395421"/>
          </a:xfrm>
        </p:spPr>
        <p:txBody>
          <a:bodyPr>
            <a:normAutofit/>
          </a:bodyPr>
          <a:lstStyle/>
          <a:p>
            <a:r>
              <a:rPr lang="en-US" sz="4800" dirty="0"/>
              <a:t>Ongoing Research, Plans &amp; Needs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E2D85E29-3F8A-9139-43D3-80428111DD6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9042" y="139712"/>
            <a:ext cx="2199716" cy="12344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9D0465-F463-2737-E19F-BFB44205D7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95" y="38100"/>
            <a:ext cx="1271450" cy="11556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E2C7F4-5EA0-1C1F-06A9-9AA5EF58491F}"/>
              </a:ext>
            </a:extLst>
          </p:cNvPr>
          <p:cNvSpPr txBox="1"/>
          <p:nvPr/>
        </p:nvSpPr>
        <p:spPr>
          <a:xfrm>
            <a:off x="609600" y="1638300"/>
            <a:ext cx="17449800" cy="7930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PACE Early Adopters/Science Team Members</a:t>
            </a:r>
          </a:p>
          <a:p>
            <a:pPr marL="4572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Bing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Liu – HABs in Northern Gulf of Mexico;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HyperCoast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data visualization tool</a:t>
            </a:r>
          </a:p>
          <a:p>
            <a:pPr marL="4572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Clarissa Anderson – CHARM; US West Coast HABs</a:t>
            </a:r>
          </a:p>
          <a:p>
            <a:pPr marL="4572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Chuanmin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Hu – Floating Algal Index/Sargassum</a:t>
            </a:r>
          </a:p>
          <a:p>
            <a:pPr marL="4572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Nima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ahlevan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–in-land/coastal water quality product suite</a:t>
            </a:r>
          </a:p>
          <a:p>
            <a:pPr marL="4572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Bryan Barnes – Shallow-water product suite</a:t>
            </a:r>
          </a:p>
          <a:p>
            <a:pPr>
              <a:spcAft>
                <a:spcPts val="8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AND MORE</a:t>
            </a:r>
          </a:p>
          <a:p>
            <a:pPr marL="4572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GLIMR Early Adopters/Science Team Members</a:t>
            </a:r>
          </a:p>
          <a:p>
            <a:pPr marL="4572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Joaquim Goes – phytoplankton community composition</a:t>
            </a:r>
          </a:p>
          <a:p>
            <a:pPr marL="4572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Blake Schaeffer – HABs and other CYAN products</a:t>
            </a:r>
          </a:p>
          <a:p>
            <a:pPr marL="4572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Steve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Lohrenz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– phytoplankton community composition</a:t>
            </a:r>
          </a:p>
          <a:p>
            <a:pPr marL="4572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9605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B685E7-45E5-AC6A-9A42-23878A4D8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242879"/>
            <a:ext cx="13030200" cy="1395421"/>
          </a:xfrm>
        </p:spPr>
        <p:txBody>
          <a:bodyPr>
            <a:normAutofit/>
          </a:bodyPr>
          <a:lstStyle/>
          <a:p>
            <a:r>
              <a:rPr lang="en-US" sz="4800" dirty="0"/>
              <a:t>Ongoing Research, Plans &amp; Needs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2B835E3-E52D-F36F-FFBA-ED824961B0BC}"/>
              </a:ext>
            </a:extLst>
          </p:cNvPr>
          <p:cNvSpPr txBox="1"/>
          <p:nvPr/>
        </p:nvSpPr>
        <p:spPr>
          <a:xfrm>
            <a:off x="609600" y="1749375"/>
            <a:ext cx="17449800" cy="69454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Plans</a:t>
            </a:r>
          </a:p>
          <a:p>
            <a:pPr marL="4572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PACE Project exploring existing and forthcoming advanced HABs and other water quality algorithms to study and implement for PACE data processing.</a:t>
            </a:r>
          </a:p>
          <a:p>
            <a:pPr marL="914400" lvl="1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Cyan data products in development  </a:t>
            </a:r>
          </a:p>
          <a:p>
            <a:pPr marL="4572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New PACE Science and Applications Team – fluorescence line height, etc.</a:t>
            </a:r>
          </a:p>
          <a:p>
            <a:pPr marL="4572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GLIMR science team to begin algorithm efforts in 2025</a:t>
            </a:r>
          </a:p>
          <a:p>
            <a:pPr marL="4572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Needs</a:t>
            </a:r>
          </a:p>
          <a:p>
            <a:pPr marL="4572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Expand hyperspectral and high spectral resolution field datasets of HABs and water quality variables</a:t>
            </a:r>
          </a:p>
          <a:p>
            <a:pPr marL="4572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Use past and new datasets to develop and evaluate robust algorithms and data products</a:t>
            </a:r>
          </a:p>
          <a:p>
            <a:pPr marL="4572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E2D85E29-3F8A-9139-43D3-80428111DD6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9042" y="139712"/>
            <a:ext cx="2199716" cy="12344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9D0465-F463-2737-E19F-BFB44205D7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95" y="38100"/>
            <a:ext cx="1271450" cy="115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6043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48639-0596-AE41-C9CF-B9B3F0DE9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2A43ED-9112-A4E2-C3EB-33DDE7455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13th EARSeL Workshop on Imaging Spectroscopy</a:t>
            </a:r>
          </a:p>
        </p:txBody>
      </p:sp>
    </p:spTree>
    <p:extLst>
      <p:ext uri="{BB962C8B-B14F-4D97-AF65-F5344CB8AC3E}">
        <p14:creationId xmlns:p14="http://schemas.microsoft.com/office/powerpoint/2010/main" val="2838868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5B9E5E3-1CD3-60E6-801F-9C25D3ACC8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019302"/>
            <a:ext cx="7010400" cy="727392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dirty="0"/>
              <a:t>Satellite cloud masking algorithms (</a:t>
            </a:r>
            <a:r>
              <a:rPr lang="en-US" sz="3200" dirty="0" err="1"/>
              <a:t>e.g</a:t>
            </a:r>
            <a:r>
              <a:rPr lang="en-US" sz="3200" dirty="0"/>
              <a:t> MODIS) often use both solar and thermal infrared bands</a:t>
            </a:r>
          </a:p>
          <a:p>
            <a:pPr lvl="1">
              <a:lnSpc>
                <a:spcPct val="100000"/>
              </a:lnSpc>
            </a:pPr>
            <a:r>
              <a:rPr lang="en-US" sz="2801" dirty="0"/>
              <a:t>Clouds are (generally) bright, white, and cold</a:t>
            </a:r>
          </a:p>
          <a:p>
            <a:pPr lvl="1">
              <a:lnSpc>
                <a:spcPct val="100000"/>
              </a:lnSpc>
            </a:pPr>
            <a:r>
              <a:rPr lang="en-US" sz="2801" dirty="0"/>
              <a:t>… but many satellite imagers lack thermal bands (e.g. PACE OCI)</a:t>
            </a:r>
          </a:p>
          <a:p>
            <a:pPr>
              <a:lnSpc>
                <a:spcPct val="100000"/>
              </a:lnSpc>
            </a:pPr>
            <a:r>
              <a:rPr lang="en-US" sz="3200" dirty="0"/>
              <a:t>How much skill in the cloud mask could be obtained if we didn’t have the infrared measurements?</a:t>
            </a:r>
          </a:p>
          <a:p>
            <a:pPr lvl="1">
              <a:lnSpc>
                <a:spcPct val="100000"/>
              </a:lnSpc>
            </a:pPr>
            <a:r>
              <a:rPr lang="en-US" sz="2801" dirty="0"/>
              <a:t>Try and reproduce the MODIS cloud mask without using thermal bands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9B685E7-45E5-AC6A-9A42-23878A4D8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9141"/>
            <a:ext cx="18288000" cy="1395422"/>
          </a:xfrm>
        </p:spPr>
        <p:txBody>
          <a:bodyPr>
            <a:normAutofit/>
          </a:bodyPr>
          <a:lstStyle/>
          <a:p>
            <a:r>
              <a:rPr lang="en-US" sz="4001" dirty="0"/>
              <a:t>Cloud masking is the first step</a:t>
            </a:r>
            <a:br>
              <a:rPr lang="en-US" sz="4001" dirty="0"/>
            </a:br>
            <a:r>
              <a:rPr lang="en-US" sz="4001" dirty="0"/>
              <a:t>in most satellite retrieval processing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33B1D7-C163-6364-16D9-02755C81050C}"/>
              </a:ext>
            </a:extLst>
          </p:cNvPr>
          <p:cNvSpPr txBox="1"/>
          <p:nvPr/>
        </p:nvSpPr>
        <p:spPr>
          <a:xfrm>
            <a:off x="5486400" y="9256826"/>
            <a:ext cx="24881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MODIS Aqua, Jan 3 2024</a:t>
            </a:r>
            <a:br>
              <a:rPr lang="en-US" dirty="0"/>
            </a:br>
            <a:r>
              <a:rPr lang="en-US" dirty="0"/>
              <a:t>NASA Worldview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3915D3C-2C2E-802A-48F7-9BAC89A6C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6200" y="270870"/>
            <a:ext cx="1179321" cy="107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rocket launching with flames and smoke&#10;&#10;Description automatically generated with low confidence">
            <a:extLst>
              <a:ext uri="{FF2B5EF4-FFF2-40B4-BE49-F238E27FC236}">
                <a16:creationId xmlns:a16="http://schemas.microsoft.com/office/drawing/2014/main" id="{E74219B6-17AF-68D7-3934-EAE180B1FD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47700"/>
            <a:ext cx="18288000" cy="142155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5B3472-75B7-A1F2-4A2C-410C61E58463}"/>
              </a:ext>
            </a:extLst>
          </p:cNvPr>
          <p:cNvSpPr txBox="1"/>
          <p:nvPr/>
        </p:nvSpPr>
        <p:spPr>
          <a:xfrm>
            <a:off x="228995" y="9867900"/>
            <a:ext cx="43430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2ED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NASA/Kim </a:t>
            </a:r>
            <a:r>
              <a:rPr lang="en-US" dirty="0" err="1">
                <a:solidFill>
                  <a:srgbClr val="F2ED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Shiflett</a:t>
            </a:r>
            <a:endParaRPr lang="en-US" dirty="0">
              <a:solidFill>
                <a:srgbClr val="F2EDE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9463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B685E7-45E5-AC6A-9A42-23878A4D8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Slide (Option 1)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388A33-3AFD-BD1C-53F8-51D051E8D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727320"/>
            <a:ext cx="11925300" cy="77541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86D9AA-1BF9-E24C-E6AF-D4312E60DC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5800" y="2857500"/>
            <a:ext cx="6099174" cy="38862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C32E7DB-5222-13D6-7C2E-E07BE819B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13th </a:t>
            </a:r>
            <a:r>
              <a:rPr lang="en-US" dirty="0" err="1"/>
              <a:t>EARSeL</a:t>
            </a:r>
            <a:r>
              <a:rPr lang="en-US" dirty="0"/>
              <a:t> Workshop on Imaging Spectroscopy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146C9EC-8DDD-4CE7-94F9-BA67CD37CEE0}"/>
              </a:ext>
            </a:extLst>
          </p:cNvPr>
          <p:cNvGrpSpPr/>
          <p:nvPr/>
        </p:nvGrpSpPr>
        <p:grpSpPr>
          <a:xfrm>
            <a:off x="6223757" y="2022744"/>
            <a:ext cx="3673120" cy="2434956"/>
            <a:chOff x="6223757" y="2022744"/>
            <a:chExt cx="3673120" cy="243495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09884A1-97EB-BA54-FAB5-30CEA3393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893325">
              <a:off x="6318291" y="3884478"/>
              <a:ext cx="342900" cy="4572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287E117-D97A-16B8-F66B-F714605503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06861" y="3543300"/>
              <a:ext cx="365760" cy="3048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DD069AA-83D3-660D-4767-76FE1E07B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98301" y="2857500"/>
              <a:ext cx="182880" cy="32003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83AB392-DEE7-0607-81C3-7842647188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70285" y="2476500"/>
              <a:ext cx="438912" cy="36576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185F6BF-5F81-EB92-4717-BE0483B11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4600" y="2171700"/>
              <a:ext cx="205740" cy="27432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3F6AA06-126F-4919-18DC-6D72D4746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24600" y="3238500"/>
              <a:ext cx="228600" cy="2286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1FEF32B-A425-80D7-CAFA-4FA68762632A}"/>
                </a:ext>
              </a:extLst>
            </p:cNvPr>
            <p:cNvSpPr txBox="1"/>
            <p:nvPr/>
          </p:nvSpPr>
          <p:spPr>
            <a:xfrm>
              <a:off x="6652621" y="2095500"/>
              <a:ext cx="21413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 nm BW Ocean </a:t>
              </a:r>
              <a:r>
                <a:rPr lang="en-US" dirty="0" err="1"/>
                <a:t>Ltyp</a:t>
              </a:r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9E68632-A338-8937-2FA4-DE498EB2C016}"/>
                </a:ext>
              </a:extLst>
            </p:cNvPr>
            <p:cNvSpPr txBox="1"/>
            <p:nvPr/>
          </p:nvSpPr>
          <p:spPr>
            <a:xfrm>
              <a:off x="6652621" y="2476500"/>
              <a:ext cx="22583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15 nm BW Ocean </a:t>
              </a:r>
              <a:r>
                <a:rPr lang="en-US" dirty="0" err="1"/>
                <a:t>Ltyp</a:t>
              </a:r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57FA8B2-8873-A046-C469-069687B04F17}"/>
                </a:ext>
              </a:extLst>
            </p:cNvPr>
            <p:cNvSpPr txBox="1"/>
            <p:nvPr/>
          </p:nvSpPr>
          <p:spPr>
            <a:xfrm>
              <a:off x="6652621" y="2781300"/>
              <a:ext cx="21413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 nm BW Ocean </a:t>
              </a:r>
              <a:r>
                <a:rPr lang="en-US" dirty="0" err="1"/>
                <a:t>Ltyp</a:t>
              </a:r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96F80BA-659D-0FB6-FF52-88D763A31127}"/>
                </a:ext>
              </a:extLst>
            </p:cNvPr>
            <p:cNvSpPr txBox="1"/>
            <p:nvPr/>
          </p:nvSpPr>
          <p:spPr>
            <a:xfrm>
              <a:off x="6652621" y="3162300"/>
              <a:ext cx="31448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10, 15 or 20 nm BW Ocean </a:t>
              </a:r>
              <a:r>
                <a:rPr lang="en-US" dirty="0" err="1"/>
                <a:t>Ltyp</a:t>
              </a:r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18A8B3E-CDD0-994C-4503-3017FA2F8BD4}"/>
                </a:ext>
              </a:extLst>
            </p:cNvPr>
            <p:cNvSpPr txBox="1"/>
            <p:nvPr/>
          </p:nvSpPr>
          <p:spPr>
            <a:xfrm>
              <a:off x="6652621" y="3554968"/>
              <a:ext cx="1231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Ocean </a:t>
              </a:r>
              <a:r>
                <a:rPr lang="en-US" dirty="0" err="1"/>
                <a:t>Ltyp</a:t>
              </a:r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AD15C8E-2E14-2A99-1B4B-24C1B2952F39}"/>
                </a:ext>
              </a:extLst>
            </p:cNvPr>
            <p:cNvSpPr txBox="1"/>
            <p:nvPr/>
          </p:nvSpPr>
          <p:spPr>
            <a:xfrm>
              <a:off x="6652621" y="3935968"/>
              <a:ext cx="12399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Global </a:t>
              </a:r>
              <a:r>
                <a:rPr lang="en-US" dirty="0" err="1"/>
                <a:t>Ltyp</a:t>
              </a:r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5355326-7F7B-B042-7E62-FBACC0F9059B}"/>
                </a:ext>
              </a:extLst>
            </p:cNvPr>
            <p:cNvSpPr/>
            <p:nvPr/>
          </p:nvSpPr>
          <p:spPr>
            <a:xfrm>
              <a:off x="6223757" y="2022744"/>
              <a:ext cx="3673120" cy="243495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109560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27D4FE5-4EB6-9E13-C6D4-EE2D5449B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Slide (Option 2)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151F8B7-72D3-7206-512D-E9A1330D89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3681542"/>
              </p:ext>
            </p:extLst>
          </p:nvPr>
        </p:nvGraphicFramePr>
        <p:xfrm>
          <a:off x="8382000" y="5962255"/>
          <a:ext cx="9578284" cy="41199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3465">
                  <a:extLst>
                    <a:ext uri="{9D8B030D-6E8A-4147-A177-3AD203B41FA5}">
                      <a16:colId xmlns:a16="http://schemas.microsoft.com/office/drawing/2014/main" val="4191407821"/>
                    </a:ext>
                  </a:extLst>
                </a:gridCol>
                <a:gridCol w="2540326">
                  <a:extLst>
                    <a:ext uri="{9D8B030D-6E8A-4147-A177-3AD203B41FA5}">
                      <a16:colId xmlns:a16="http://schemas.microsoft.com/office/drawing/2014/main" val="1152101652"/>
                    </a:ext>
                  </a:extLst>
                </a:gridCol>
                <a:gridCol w="2807101">
                  <a:extLst>
                    <a:ext uri="{9D8B030D-6E8A-4147-A177-3AD203B41FA5}">
                      <a16:colId xmlns:a16="http://schemas.microsoft.com/office/drawing/2014/main" val="122605624"/>
                    </a:ext>
                  </a:extLst>
                </a:gridCol>
                <a:gridCol w="2067392">
                  <a:extLst>
                    <a:ext uri="{9D8B030D-6E8A-4147-A177-3AD203B41FA5}">
                      <a16:colId xmlns:a16="http://schemas.microsoft.com/office/drawing/2014/main" val="1979778363"/>
                    </a:ext>
                  </a:extLst>
                </a:gridCol>
              </a:tblGrid>
              <a:tr h="560635">
                <a:tc rowSpan="2">
                  <a:txBody>
                    <a:bodyPr/>
                    <a:lstStyle/>
                    <a:p>
                      <a:r>
                        <a:rPr lang="en-US" sz="2800" dirty="0"/>
                        <a:t>Data Type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Average Latency from Time of Observation (min)</a:t>
                      </a:r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923786480"/>
                  </a:ext>
                </a:extLst>
              </a:tr>
              <a:tr h="560635">
                <a:tc vMerge="1">
                  <a:txBody>
                    <a:bodyPr/>
                    <a:lstStyle/>
                    <a:p>
                      <a:endParaRPr lang="en-US" sz="2000"/>
                    </a:p>
                  </a:txBody>
                  <a:tcPr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OCI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HARP2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SPEXone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26182299"/>
                  </a:ext>
                </a:extLst>
              </a:tr>
              <a:tr h="749672">
                <a:tc>
                  <a:txBody>
                    <a:bodyPr/>
                    <a:lstStyle/>
                    <a:p>
                      <a:r>
                        <a:rPr lang="en-US" sz="2800"/>
                        <a:t>Level-0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107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136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0398383"/>
                  </a:ext>
                </a:extLst>
              </a:tr>
              <a:tr h="749672">
                <a:tc>
                  <a:txBody>
                    <a:bodyPr/>
                    <a:lstStyle/>
                    <a:p>
                      <a:r>
                        <a:rPr lang="en-US" sz="2800"/>
                        <a:t>Level-1A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166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419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733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449334"/>
                  </a:ext>
                </a:extLst>
              </a:tr>
              <a:tr h="749672">
                <a:tc>
                  <a:txBody>
                    <a:bodyPr/>
                    <a:lstStyle/>
                    <a:p>
                      <a:r>
                        <a:rPr lang="en-US" sz="2800"/>
                        <a:t>Level-1B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176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669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851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9797004"/>
                  </a:ext>
                </a:extLst>
              </a:tr>
              <a:tr h="749672">
                <a:tc>
                  <a:txBody>
                    <a:bodyPr/>
                    <a:lstStyle/>
                    <a:p>
                      <a:r>
                        <a:rPr lang="en-US" sz="2800"/>
                        <a:t>Level-2*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224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9690146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6AF83E9-AD3E-03B3-4045-91E21F8684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1798653"/>
              </p:ext>
            </p:extLst>
          </p:nvPr>
        </p:nvGraphicFramePr>
        <p:xfrm>
          <a:off x="480115" y="1925074"/>
          <a:ext cx="9959286" cy="18582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9523">
                  <a:extLst>
                    <a:ext uri="{9D8B030D-6E8A-4147-A177-3AD203B41FA5}">
                      <a16:colId xmlns:a16="http://schemas.microsoft.com/office/drawing/2014/main" val="4191407821"/>
                    </a:ext>
                  </a:extLst>
                </a:gridCol>
                <a:gridCol w="2641374">
                  <a:extLst>
                    <a:ext uri="{9D8B030D-6E8A-4147-A177-3AD203B41FA5}">
                      <a16:colId xmlns:a16="http://schemas.microsoft.com/office/drawing/2014/main" val="1152101652"/>
                    </a:ext>
                  </a:extLst>
                </a:gridCol>
                <a:gridCol w="2918761">
                  <a:extLst>
                    <a:ext uri="{9D8B030D-6E8A-4147-A177-3AD203B41FA5}">
                      <a16:colId xmlns:a16="http://schemas.microsoft.com/office/drawing/2014/main" val="122605624"/>
                    </a:ext>
                  </a:extLst>
                </a:gridCol>
                <a:gridCol w="2149628">
                  <a:extLst>
                    <a:ext uri="{9D8B030D-6E8A-4147-A177-3AD203B41FA5}">
                      <a16:colId xmlns:a16="http://schemas.microsoft.com/office/drawing/2014/main" val="1979778363"/>
                    </a:ext>
                  </a:extLst>
                </a:gridCol>
              </a:tblGrid>
              <a:tr h="569676">
                <a:tc rowSpan="2">
                  <a:txBody>
                    <a:bodyPr/>
                    <a:lstStyle/>
                    <a:p>
                      <a:r>
                        <a:rPr lang="en-US" sz="2800" dirty="0"/>
                        <a:t>Data Type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Daily Data Volume &amp; File Size (TB)</a:t>
                      </a:r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923786480"/>
                  </a:ext>
                </a:extLst>
              </a:tr>
              <a:tr h="521216">
                <a:tc vMerge="1">
                  <a:txBody>
                    <a:bodyPr/>
                    <a:lstStyle/>
                    <a:p>
                      <a:endParaRPr lang="en-US" sz="2000"/>
                    </a:p>
                  </a:txBody>
                  <a:tcPr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OCI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HARP2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SPEXone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26182299"/>
                  </a:ext>
                </a:extLst>
              </a:tr>
              <a:tr h="696961">
                <a:tc>
                  <a:txBody>
                    <a:bodyPr/>
                    <a:lstStyle/>
                    <a:p>
                      <a:r>
                        <a:rPr lang="en-US" sz="2800"/>
                        <a:t>Level-0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52.8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0398383"/>
                  </a:ext>
                </a:extLst>
              </a:tr>
            </a:tbl>
          </a:graphicData>
        </a:graphic>
      </p:graphicFrame>
      <p:pic>
        <p:nvPicPr>
          <p:cNvPr id="6" name="Picture 5" descr="Text, logo&#10;&#10;Description automatically generated">
            <a:extLst>
              <a:ext uri="{FF2B5EF4-FFF2-40B4-BE49-F238E27FC236}">
                <a16:creationId xmlns:a16="http://schemas.microsoft.com/office/drawing/2014/main" id="{AFE9DF7F-13D9-83CF-CD19-0A09061A5A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334500"/>
            <a:ext cx="2586846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893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3F0924B-2E78-018F-E147-7813A7EB8AD8}"/>
              </a:ext>
            </a:extLst>
          </p:cNvPr>
          <p:cNvSpPr/>
          <p:nvPr/>
        </p:nvSpPr>
        <p:spPr>
          <a:xfrm>
            <a:off x="0" y="0"/>
            <a:ext cx="18288000" cy="1694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70"/>
            <a:endParaRPr lang="en-US" sz="2026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214866-53AA-7DB2-227F-7371F2E53494}"/>
              </a:ext>
            </a:extLst>
          </p:cNvPr>
          <p:cNvSpPr txBox="1"/>
          <p:nvPr/>
        </p:nvSpPr>
        <p:spPr>
          <a:xfrm>
            <a:off x="4921523" y="106773"/>
            <a:ext cx="96334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70"/>
            <a:r>
              <a:rPr lang="en-US" sz="6000" b="1" dirty="0">
                <a:solidFill>
                  <a:srgbClr val="011893"/>
                </a:solidFill>
                <a:latin typeface="+mj-lt"/>
                <a:cs typeface="Calibri Light" panose="020F0302020204030204" pitchFamily="34" charset="0"/>
              </a:rPr>
              <a:t>PACE &amp; GLIMR Mission Status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4A60DD8E-FA0A-2964-0500-658BDD0049A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88284" y="99060"/>
            <a:ext cx="2199716" cy="12344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D262D9-6613-7CD3-321D-EFAB34F0E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49" y="0"/>
            <a:ext cx="1481737" cy="14817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4E39DA1-FBA1-4042-903F-42BA41762E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5707" y="6607342"/>
            <a:ext cx="1828800" cy="1828800"/>
          </a:xfrm>
          <a:prstGeom prst="rect">
            <a:avLst/>
          </a:prstGeom>
        </p:spPr>
      </p:pic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3334537E-D607-5619-ABCE-47CE5FCAA4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1562100"/>
            <a:ext cx="7810500" cy="7334251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b="1" dirty="0"/>
              <a:t>PACE</a:t>
            </a:r>
          </a:p>
          <a:p>
            <a:r>
              <a:rPr lang="en-US" dirty="0"/>
              <a:t>Launched 8 Feb. 2024</a:t>
            </a:r>
          </a:p>
          <a:p>
            <a:r>
              <a:rPr lang="en-US" dirty="0"/>
              <a:t>Public data release began on 11 April 2024</a:t>
            </a:r>
          </a:p>
          <a:p>
            <a:r>
              <a:rPr lang="en-US" dirty="0"/>
              <a:t>Data products available from ~late March</a:t>
            </a:r>
          </a:p>
          <a:p>
            <a:r>
              <a:rPr lang="en-US" dirty="0"/>
              <a:t>On-orbit solar calibration applied in version 2 data processing of OCI</a:t>
            </a:r>
          </a:p>
          <a:p>
            <a:r>
              <a:rPr lang="en-US" dirty="0"/>
              <a:t>Vicarious calibration forthcoming in version 3 OCI reprocessing (within 1-2 months)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16865DF2-EEC3-2B93-AED1-24F48BD6F0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1562100"/>
            <a:ext cx="7810500" cy="7334251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b="1" dirty="0"/>
              <a:t>GLIMR</a:t>
            </a:r>
          </a:p>
          <a:p>
            <a:r>
              <a:rPr lang="en-US" dirty="0"/>
              <a:t>Currently on-going instrument assembly, integration and testing</a:t>
            </a:r>
          </a:p>
          <a:p>
            <a:r>
              <a:rPr lang="en-US" dirty="0"/>
              <a:t>Instrument delivery by ~September 2025</a:t>
            </a:r>
          </a:p>
          <a:p>
            <a:r>
              <a:rPr lang="en-US" dirty="0"/>
              <a:t>Launch TBD – (late 2027/2028)</a:t>
            </a:r>
          </a:p>
          <a:p>
            <a:r>
              <a:rPr lang="en-US" dirty="0"/>
              <a:t>Longitude location TBD (86W to 110W)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D56D5E-ADDA-197A-4744-FB576161DB01}"/>
              </a:ext>
            </a:extLst>
          </p:cNvPr>
          <p:cNvSpPr txBox="1"/>
          <p:nvPr/>
        </p:nvSpPr>
        <p:spPr>
          <a:xfrm>
            <a:off x="6283764" y="8515351"/>
            <a:ext cx="26517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About PACE Data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064B644-2C01-04B2-42C5-6CAC241727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8292" y="6591300"/>
            <a:ext cx="1828800" cy="18288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37E0817-7E71-B448-CA2D-5B1F390D0E1F}"/>
              </a:ext>
            </a:extLst>
          </p:cNvPr>
          <p:cNvSpPr txBox="1"/>
          <p:nvPr/>
        </p:nvSpPr>
        <p:spPr>
          <a:xfrm>
            <a:off x="858931" y="8515351"/>
            <a:ext cx="2522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PACE Data Table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8AE9087-1E02-2EC4-0AC5-16B3874FCD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10140" y="6686551"/>
            <a:ext cx="1828800" cy="18288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FBCA0F1-CA78-C413-ECB8-CEB7F9EBADC0}"/>
              </a:ext>
            </a:extLst>
          </p:cNvPr>
          <p:cNvSpPr txBox="1"/>
          <p:nvPr/>
        </p:nvSpPr>
        <p:spPr>
          <a:xfrm>
            <a:off x="11201400" y="8647878"/>
            <a:ext cx="24245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GLIMR Website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908F281-5638-1C98-62EF-82B5936CF5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0342" y="6607342"/>
            <a:ext cx="1828800" cy="18288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FC7C85B-6777-A152-1545-28F59409D403}"/>
              </a:ext>
            </a:extLst>
          </p:cNvPr>
          <p:cNvSpPr txBox="1"/>
          <p:nvPr/>
        </p:nvSpPr>
        <p:spPr>
          <a:xfrm>
            <a:off x="3760977" y="8463213"/>
            <a:ext cx="22588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How to access</a:t>
            </a:r>
          </a:p>
          <a:p>
            <a:r>
              <a:rPr lang="en-US" sz="2800" dirty="0"/>
              <a:t>PACE Data</a:t>
            </a:r>
          </a:p>
        </p:txBody>
      </p:sp>
    </p:spTree>
    <p:extLst>
      <p:ext uri="{BB962C8B-B14F-4D97-AF65-F5344CB8AC3E}">
        <p14:creationId xmlns:p14="http://schemas.microsoft.com/office/powerpoint/2010/main" val="2819442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tructural and molecular contributions to understanding antibody  recognition of pathogenic viruses">
            <a:extLst>
              <a:ext uri="{FF2B5EF4-FFF2-40B4-BE49-F238E27FC236}">
                <a16:creationId xmlns:a16="http://schemas.microsoft.com/office/drawing/2014/main" id="{6A63F9DB-3EC3-7223-10B0-418EEE5514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1" y="861189"/>
            <a:ext cx="4626038" cy="4532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www.keylogic.com/images/default-source/experience-images/C3-10_NOAA_HAB.jpg?sfvrsn=0">
            <a:extLst>
              <a:ext uri="{FF2B5EF4-FFF2-40B4-BE49-F238E27FC236}">
                <a16:creationId xmlns:a16="http://schemas.microsoft.com/office/drawing/2014/main" id="{EA690E76-1F81-1550-9A18-93DA2CDEA4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001" y="5688972"/>
            <a:ext cx="4626038" cy="4178928"/>
          </a:xfrm>
          <a:prstGeom prst="rect">
            <a:avLst/>
          </a:prstGeom>
          <a:noFill/>
        </p:spPr>
      </p:pic>
      <p:pic>
        <p:nvPicPr>
          <p:cNvPr id="1028" name="Picture 4" descr="Fight Illegal, Undeclared, Unregulated (IUU) Fishing - CLS Fisheries">
            <a:extLst>
              <a:ext uri="{FF2B5EF4-FFF2-40B4-BE49-F238E27FC236}">
                <a16:creationId xmlns:a16="http://schemas.microsoft.com/office/drawing/2014/main" id="{128C02D5-D76A-E617-D7CC-4B25A358D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45019" y="861188"/>
            <a:ext cx="6647214" cy="896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he Deepwater Horizon Disaster | The New Yorker">
            <a:extLst>
              <a:ext uri="{FF2B5EF4-FFF2-40B4-BE49-F238E27FC236}">
                <a16:creationId xmlns:a16="http://schemas.microsoft.com/office/drawing/2014/main" id="{A3D39CBB-C9F6-F4E6-0079-B600670AF3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919770" y="861188"/>
            <a:ext cx="6356236" cy="896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830B44F-1612-F2FE-CB66-97FA0E8DF27C}"/>
              </a:ext>
            </a:extLst>
          </p:cNvPr>
          <p:cNvSpPr/>
          <p:nvPr/>
        </p:nvSpPr>
        <p:spPr>
          <a:xfrm>
            <a:off x="650331" y="801834"/>
            <a:ext cx="2595398" cy="960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7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F0924B-2E78-018F-E147-7813A7EB8AD8}"/>
              </a:ext>
            </a:extLst>
          </p:cNvPr>
          <p:cNvSpPr/>
          <p:nvPr/>
        </p:nvSpPr>
        <p:spPr>
          <a:xfrm>
            <a:off x="0" y="0"/>
            <a:ext cx="18288000" cy="1694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7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214866-53AA-7DB2-227F-7371F2E53494}"/>
              </a:ext>
            </a:extLst>
          </p:cNvPr>
          <p:cNvSpPr txBox="1"/>
          <p:nvPr/>
        </p:nvSpPr>
        <p:spPr>
          <a:xfrm>
            <a:off x="4921523" y="106773"/>
            <a:ext cx="97080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70"/>
            <a:r>
              <a:rPr lang="en-US" sz="6000" b="1" dirty="0">
                <a:solidFill>
                  <a:srgbClr val="011893"/>
                </a:solidFill>
                <a:latin typeface="+mj-lt"/>
                <a:cs typeface="Calibri Light" panose="020F0302020204030204" pitchFamily="34" charset="0"/>
              </a:rPr>
              <a:t>Aquatic Applications Enabled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1EB7FD2-834E-6DC3-6787-85A1FDFC1BDF}"/>
              </a:ext>
            </a:extLst>
          </p:cNvPr>
          <p:cNvSpPr txBox="1"/>
          <p:nvPr/>
        </p:nvSpPr>
        <p:spPr>
          <a:xfrm>
            <a:off x="9260872" y="8907783"/>
            <a:ext cx="2219232" cy="44267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 defTabSz="1371670">
              <a:tabLst>
                <a:tab pos="328630" algn="l"/>
                <a:tab pos="673930" algn="l"/>
              </a:tabLst>
            </a:pPr>
            <a:r>
              <a:rPr lang="en-US" sz="2000" b="1" dirty="0">
                <a:solidFill>
                  <a:prstClr val="black"/>
                </a:solidFill>
                <a:latin typeface="Arial Nova" panose="020B0504020202020204" pitchFamily="34" charset="0"/>
              </a:rPr>
              <a:t>conservation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386F13D-54A3-B228-D5A4-C1A7030D447E}"/>
              </a:ext>
            </a:extLst>
          </p:cNvPr>
          <p:cNvSpPr txBox="1"/>
          <p:nvPr/>
        </p:nvSpPr>
        <p:spPr>
          <a:xfrm>
            <a:off x="5536014" y="8907782"/>
            <a:ext cx="3318028" cy="44267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 defTabSz="1371670">
              <a:tabLst>
                <a:tab pos="328630" algn="l"/>
                <a:tab pos="673930" algn="l"/>
              </a:tabLst>
            </a:pPr>
            <a:r>
              <a:rPr lang="en-US" sz="2000" b="1" dirty="0">
                <a:solidFill>
                  <a:prstClr val="black"/>
                </a:solidFill>
                <a:latin typeface="Arial Nova" panose="020B0504020202020204" pitchFamily="34" charset="0"/>
              </a:rPr>
              <a:t>coastal management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6480A12-E95B-1CBE-D1B9-EB93824B1F15}"/>
              </a:ext>
            </a:extLst>
          </p:cNvPr>
          <p:cNvSpPr txBox="1"/>
          <p:nvPr/>
        </p:nvSpPr>
        <p:spPr>
          <a:xfrm>
            <a:off x="11961486" y="8907783"/>
            <a:ext cx="1508760" cy="44267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 defTabSz="1371670">
              <a:tabLst>
                <a:tab pos="328630" algn="l"/>
                <a:tab pos="673930" algn="l"/>
              </a:tabLst>
            </a:pPr>
            <a:r>
              <a:rPr lang="en-US" sz="2000" b="1" dirty="0">
                <a:solidFill>
                  <a:prstClr val="black"/>
                </a:solidFill>
                <a:latin typeface="Arial Nova" panose="020B0504020202020204" pitchFamily="34" charset="0"/>
              </a:rPr>
              <a:t>tourism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8ECAF1F-700D-A7B5-996F-3C57051283A7}"/>
              </a:ext>
            </a:extLst>
          </p:cNvPr>
          <p:cNvSpPr txBox="1"/>
          <p:nvPr/>
        </p:nvSpPr>
        <p:spPr>
          <a:xfrm>
            <a:off x="6162372" y="1805226"/>
            <a:ext cx="1645920" cy="44267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 defTabSz="1371670">
              <a:tabLst>
                <a:tab pos="328630" algn="l"/>
                <a:tab pos="673930" algn="l"/>
              </a:tabLst>
            </a:pPr>
            <a:r>
              <a:rPr lang="en-US" sz="2000" b="1" dirty="0">
                <a:solidFill>
                  <a:prstClr val="black"/>
                </a:solidFill>
                <a:latin typeface="Arial Nova" panose="020B0504020202020204" pitchFamily="34" charset="0"/>
              </a:rPr>
              <a:t>fisheries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655DFFB-C1A1-0EDC-3ABA-884D1A26EF42}"/>
              </a:ext>
            </a:extLst>
          </p:cNvPr>
          <p:cNvSpPr txBox="1"/>
          <p:nvPr/>
        </p:nvSpPr>
        <p:spPr>
          <a:xfrm>
            <a:off x="4003851" y="1805225"/>
            <a:ext cx="1645922" cy="44267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 defTabSz="1371670">
              <a:tabLst>
                <a:tab pos="328630" algn="l"/>
                <a:tab pos="673930" algn="l"/>
              </a:tabLst>
            </a:pPr>
            <a:r>
              <a:rPr lang="en-US" sz="2000" b="1" dirty="0">
                <a:solidFill>
                  <a:prstClr val="black"/>
                </a:solidFill>
                <a:latin typeface="Arial Nova" panose="020B0504020202020204" pitchFamily="34" charset="0"/>
              </a:rPr>
              <a:t>oil spills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88CB609-C27D-7B2B-D5B8-67423C0AB701}"/>
              </a:ext>
            </a:extLst>
          </p:cNvPr>
          <p:cNvSpPr txBox="1"/>
          <p:nvPr/>
        </p:nvSpPr>
        <p:spPr>
          <a:xfrm>
            <a:off x="12879373" y="1805226"/>
            <a:ext cx="2856450" cy="44267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 defTabSz="1371670">
              <a:tabLst>
                <a:tab pos="328630" algn="l"/>
                <a:tab pos="673930" algn="l"/>
              </a:tabLst>
            </a:pPr>
            <a:r>
              <a:rPr lang="en-US" sz="2000" b="1" dirty="0">
                <a:solidFill>
                  <a:prstClr val="black"/>
                </a:solidFill>
                <a:latin typeface="Arial Nova" panose="020B0504020202020204" pitchFamily="34" charset="0"/>
              </a:rPr>
              <a:t>surface currents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ECA40BE-741E-04C9-E8C1-168B8686A9A2}"/>
              </a:ext>
            </a:extLst>
          </p:cNvPr>
          <p:cNvSpPr txBox="1"/>
          <p:nvPr/>
        </p:nvSpPr>
        <p:spPr>
          <a:xfrm>
            <a:off x="13776096" y="8907783"/>
            <a:ext cx="1941292" cy="44267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 defTabSz="1371670">
              <a:tabLst>
                <a:tab pos="328630" algn="l"/>
                <a:tab pos="673930" algn="l"/>
              </a:tabLst>
            </a:pPr>
            <a:r>
              <a:rPr lang="en-US" sz="2000" b="1" dirty="0">
                <a:solidFill>
                  <a:prstClr val="black"/>
                </a:solidFill>
                <a:latin typeface="Arial Nova" panose="020B0504020202020204" pitchFamily="34" charset="0"/>
              </a:rPr>
              <a:t>recreation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BA1B832-3E8B-68FB-5A9A-66D6978E0701}"/>
              </a:ext>
            </a:extLst>
          </p:cNvPr>
          <p:cNvSpPr txBox="1"/>
          <p:nvPr/>
        </p:nvSpPr>
        <p:spPr>
          <a:xfrm>
            <a:off x="8245216" y="1805226"/>
            <a:ext cx="1933332" cy="44267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92D050"/>
            </a:solidFill>
          </a:ln>
        </p:spPr>
        <p:txBody>
          <a:bodyPr wrap="square" lIns="68580" rIns="68580">
            <a:spAutoFit/>
          </a:bodyPr>
          <a:lstStyle/>
          <a:p>
            <a:pPr algn="ctr" defTabSz="1371670">
              <a:tabLst>
                <a:tab pos="328630" algn="l"/>
                <a:tab pos="673930" algn="l"/>
              </a:tabLst>
            </a:pPr>
            <a:r>
              <a:rPr lang="en-US" sz="2000" b="1" spc="-90" dirty="0">
                <a:solidFill>
                  <a:prstClr val="black"/>
                </a:solidFill>
                <a:latin typeface="Arial Nova" panose="020B0504020202020204" pitchFamily="34" charset="0"/>
              </a:rPr>
              <a:t>water quality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F4177FF-0FA6-4A9F-E34A-447760FA8A64}"/>
              </a:ext>
            </a:extLst>
          </p:cNvPr>
          <p:cNvSpPr txBox="1"/>
          <p:nvPr/>
        </p:nvSpPr>
        <p:spPr>
          <a:xfrm>
            <a:off x="3125755" y="8907783"/>
            <a:ext cx="2098858" cy="44267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92D050"/>
            </a:solidFill>
          </a:ln>
        </p:spPr>
        <p:txBody>
          <a:bodyPr wrap="square" lIns="68580" rIns="68580">
            <a:spAutoFit/>
          </a:bodyPr>
          <a:lstStyle/>
          <a:p>
            <a:pPr algn="ctr" defTabSz="1371670">
              <a:tabLst>
                <a:tab pos="328630" algn="l"/>
                <a:tab pos="673930" algn="l"/>
              </a:tabLst>
            </a:pPr>
            <a:r>
              <a:rPr lang="en-US" sz="2000" b="1" dirty="0">
                <a:solidFill>
                  <a:prstClr val="black"/>
                </a:solidFill>
                <a:latin typeface="Arial Nova" panose="020B0504020202020204" pitchFamily="34" charset="0"/>
              </a:rPr>
              <a:t>food security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E07F2B8-AACB-E29E-6194-5D3305854B55}"/>
              </a:ext>
            </a:extLst>
          </p:cNvPr>
          <p:cNvSpPr txBox="1"/>
          <p:nvPr/>
        </p:nvSpPr>
        <p:spPr>
          <a:xfrm>
            <a:off x="235010" y="1805226"/>
            <a:ext cx="3317904" cy="44267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92D050"/>
            </a:solidFill>
          </a:ln>
        </p:spPr>
        <p:txBody>
          <a:bodyPr wrap="square" lIns="68580" rIns="68580">
            <a:spAutoFit/>
          </a:bodyPr>
          <a:lstStyle/>
          <a:p>
            <a:pPr algn="ctr" defTabSz="1371670">
              <a:tabLst>
                <a:tab pos="328630" algn="l"/>
                <a:tab pos="673930" algn="l"/>
              </a:tabLst>
            </a:pPr>
            <a:r>
              <a:rPr lang="en-US" sz="2000" b="1" dirty="0">
                <a:solidFill>
                  <a:prstClr val="black"/>
                </a:solidFill>
                <a:latin typeface="Arial Nova" panose="020B0504020202020204" pitchFamily="34" charset="0"/>
              </a:rPr>
              <a:t>harmful algal blooms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266E720-02B6-59B1-CB67-974A30717893}"/>
              </a:ext>
            </a:extLst>
          </p:cNvPr>
          <p:cNvSpPr txBox="1"/>
          <p:nvPr/>
        </p:nvSpPr>
        <p:spPr>
          <a:xfrm>
            <a:off x="10623065" y="1805226"/>
            <a:ext cx="1784222" cy="44267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92D050"/>
            </a:solidFill>
          </a:ln>
        </p:spPr>
        <p:txBody>
          <a:bodyPr wrap="square" lIns="68580" rIns="68580">
            <a:spAutoFit/>
          </a:bodyPr>
          <a:lstStyle/>
          <a:p>
            <a:pPr algn="ctr" defTabSz="1371670">
              <a:tabLst>
                <a:tab pos="328630" algn="l"/>
                <a:tab pos="673930" algn="l"/>
              </a:tabLst>
            </a:pPr>
            <a:r>
              <a:rPr lang="en-US" sz="2000" b="1" dirty="0">
                <a:solidFill>
                  <a:prstClr val="black"/>
                </a:solidFill>
                <a:latin typeface="Arial Nova" panose="020B0504020202020204" pitchFamily="34" charset="0"/>
              </a:rPr>
              <a:t>pathogens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04D527-AA30-21F4-537D-96FBF954A3AF}"/>
              </a:ext>
            </a:extLst>
          </p:cNvPr>
          <p:cNvSpPr txBox="1"/>
          <p:nvPr/>
        </p:nvSpPr>
        <p:spPr>
          <a:xfrm>
            <a:off x="227747" y="8907783"/>
            <a:ext cx="2628602" cy="44267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 defTabSz="1371670">
              <a:tabLst>
                <a:tab pos="328630" algn="l"/>
                <a:tab pos="673930" algn="l"/>
              </a:tabLst>
            </a:pPr>
            <a:r>
              <a:rPr lang="en-US" sz="2000" b="1" dirty="0">
                <a:solidFill>
                  <a:prstClr val="black"/>
                </a:solidFill>
                <a:latin typeface="Arial Nova" panose="020B0504020202020204" pitchFamily="34" charset="0"/>
              </a:rPr>
              <a:t>floating algae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86047A-591C-7BC3-D7DE-E1BF144702E4}"/>
              </a:ext>
            </a:extLst>
          </p:cNvPr>
          <p:cNvSpPr txBox="1"/>
          <p:nvPr/>
        </p:nvSpPr>
        <p:spPr>
          <a:xfrm>
            <a:off x="16198516" y="1805226"/>
            <a:ext cx="1923516" cy="44267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 defTabSz="1371670">
              <a:tabLst>
                <a:tab pos="328630" algn="l"/>
                <a:tab pos="673930" algn="l"/>
              </a:tabLst>
            </a:pPr>
            <a:r>
              <a:rPr lang="en-US" sz="2000" b="1" dirty="0">
                <a:solidFill>
                  <a:prstClr val="black"/>
                </a:solidFill>
                <a:latin typeface="Arial Nova" panose="020B0504020202020204" pitchFamily="34" charset="0"/>
              </a:rPr>
              <a:t>navigation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791FBD-83DD-1901-DCE8-4F5B831529C0}"/>
              </a:ext>
            </a:extLst>
          </p:cNvPr>
          <p:cNvSpPr txBox="1"/>
          <p:nvPr/>
        </p:nvSpPr>
        <p:spPr>
          <a:xfrm>
            <a:off x="16040142" y="8907783"/>
            <a:ext cx="2128864" cy="44267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 defTabSz="1371670">
              <a:tabLst>
                <a:tab pos="328630" algn="l"/>
                <a:tab pos="673930" algn="l"/>
              </a:tabLst>
            </a:pPr>
            <a:r>
              <a:rPr lang="en-US" sz="2000" b="1" dirty="0">
                <a:solidFill>
                  <a:prstClr val="black"/>
                </a:solidFill>
                <a:latin typeface="Arial Nova" panose="020B0504020202020204" pitchFamily="34" charset="0"/>
              </a:rPr>
              <a:t>forecasting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4A60DD8E-FA0A-2964-0500-658BDD0049A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6" y="49246"/>
            <a:ext cx="2199716" cy="12344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D262D9-6613-7CD3-321D-EFAB34F0E5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64000" y="4162"/>
            <a:ext cx="1481737" cy="148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509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9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4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9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7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3F0924B-2E78-018F-E147-7813A7EB8AD8}"/>
              </a:ext>
            </a:extLst>
          </p:cNvPr>
          <p:cNvSpPr/>
          <p:nvPr/>
        </p:nvSpPr>
        <p:spPr>
          <a:xfrm>
            <a:off x="0" y="0"/>
            <a:ext cx="18288000" cy="1694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70"/>
            <a:endParaRPr lang="en-US" sz="2026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214866-53AA-7DB2-227F-7371F2E53494}"/>
              </a:ext>
            </a:extLst>
          </p:cNvPr>
          <p:cNvSpPr txBox="1"/>
          <p:nvPr/>
        </p:nvSpPr>
        <p:spPr>
          <a:xfrm>
            <a:off x="4143318" y="82060"/>
            <a:ext cx="106872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70"/>
            <a:r>
              <a:rPr lang="en-US" sz="6000" b="1" dirty="0">
                <a:solidFill>
                  <a:srgbClr val="011893"/>
                </a:solidFill>
                <a:latin typeface="+mj-lt"/>
                <a:cs typeface="Calibri Light" panose="020F0302020204030204" pitchFamily="34" charset="0"/>
              </a:rPr>
              <a:t>Much more Spectral Information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4A60DD8E-FA0A-2964-0500-658BDD0049A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6" y="49246"/>
            <a:ext cx="2199716" cy="12344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D262D9-6613-7CD3-321D-EFAB34F0E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0" y="4162"/>
            <a:ext cx="1481737" cy="14817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15587AC-C914-FC32-C8EC-575AB6D9CA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550" y="1120195"/>
            <a:ext cx="10578900" cy="84335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4D1FEFE-B626-0766-C6B8-64F04CF087E3}"/>
              </a:ext>
            </a:extLst>
          </p:cNvPr>
          <p:cNvSpPr txBox="1"/>
          <p:nvPr/>
        </p:nvSpPr>
        <p:spPr>
          <a:xfrm>
            <a:off x="6400800" y="9703406"/>
            <a:ext cx="2635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Dierssen</a:t>
            </a:r>
            <a:r>
              <a:rPr lang="en-US" sz="2400" dirty="0"/>
              <a:t> et al. 2023</a:t>
            </a:r>
          </a:p>
        </p:txBody>
      </p:sp>
    </p:spTree>
    <p:extLst>
      <p:ext uri="{BB962C8B-B14F-4D97-AF65-F5344CB8AC3E}">
        <p14:creationId xmlns:p14="http://schemas.microsoft.com/office/powerpoint/2010/main" val="172233768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3F0924B-2E78-018F-E147-7813A7EB8AD8}"/>
              </a:ext>
            </a:extLst>
          </p:cNvPr>
          <p:cNvSpPr/>
          <p:nvPr/>
        </p:nvSpPr>
        <p:spPr>
          <a:xfrm>
            <a:off x="0" y="0"/>
            <a:ext cx="18288000" cy="1694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70"/>
            <a:endParaRPr lang="en-US" sz="2026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214866-53AA-7DB2-227F-7371F2E53494}"/>
              </a:ext>
            </a:extLst>
          </p:cNvPr>
          <p:cNvSpPr txBox="1"/>
          <p:nvPr/>
        </p:nvSpPr>
        <p:spPr>
          <a:xfrm>
            <a:off x="2362200" y="106773"/>
            <a:ext cx="14097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70"/>
            <a:r>
              <a:rPr lang="en-US" sz="6000" b="1" dirty="0">
                <a:solidFill>
                  <a:srgbClr val="011893"/>
                </a:solidFill>
                <a:latin typeface="+mj-lt"/>
                <a:cs typeface="Calibri Light" panose="020F0302020204030204" pitchFamily="34" charset="0"/>
              </a:rPr>
              <a:t>Spectral Content &amp; Resolution Yields Improved Algorithms and Data Products 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4A60DD8E-FA0A-2964-0500-658BDD0049A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6" y="49246"/>
            <a:ext cx="2199716" cy="12344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D262D9-6613-7CD3-321D-EFAB34F0E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0" y="4162"/>
            <a:ext cx="1481737" cy="148173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4D1FEFE-B626-0766-C6B8-64F04CF087E3}"/>
              </a:ext>
            </a:extLst>
          </p:cNvPr>
          <p:cNvSpPr txBox="1"/>
          <p:nvPr/>
        </p:nvSpPr>
        <p:spPr>
          <a:xfrm>
            <a:off x="7467600" y="9451016"/>
            <a:ext cx="2635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Dierssen</a:t>
            </a:r>
            <a:r>
              <a:rPr lang="en-US" sz="2400" dirty="0"/>
              <a:t> et al. 2023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BD723A6-6B71-0B05-4EDC-995DE77479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3843" y="2019300"/>
            <a:ext cx="10680314" cy="724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85139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B685E7-45E5-AC6A-9A42-23878A4D8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6450" y="112457"/>
            <a:ext cx="14135100" cy="1395421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Phytoplankton Community Composition &amp; HAB Detection</a:t>
            </a:r>
          </a:p>
        </p:txBody>
      </p:sp>
      <p:pic>
        <p:nvPicPr>
          <p:cNvPr id="6" name="Picture 5" descr="Image result for phytoplankton cultures">
            <a:extLst>
              <a:ext uri="{FF2B5EF4-FFF2-40B4-BE49-F238E27FC236}">
                <a16:creationId xmlns:a16="http://schemas.microsoft.com/office/drawing/2014/main" id="{92EF4846-A45E-8143-C72E-2ED9F7A2B8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80" t="21930" r="5733"/>
          <a:stretch/>
        </p:blipFill>
        <p:spPr bwMode="auto">
          <a:xfrm>
            <a:off x="71284" y="3195439"/>
            <a:ext cx="9253418" cy="497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17">
            <a:extLst>
              <a:ext uri="{FF2B5EF4-FFF2-40B4-BE49-F238E27FC236}">
                <a16:creationId xmlns:a16="http://schemas.microsoft.com/office/drawing/2014/main" id="{C10A56F1-0DD1-D55B-1D2F-59637ADA7040}"/>
              </a:ext>
            </a:extLst>
          </p:cNvPr>
          <p:cNvSpPr txBox="1">
            <a:spLocks/>
          </p:cNvSpPr>
          <p:nvPr/>
        </p:nvSpPr>
        <p:spPr>
          <a:xfrm>
            <a:off x="-18691" y="1740014"/>
            <a:ext cx="10091468" cy="11936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b="1" dirty="0"/>
              <a:t>Pigments </a:t>
            </a:r>
            <a:r>
              <a:rPr lang="en-US" sz="3600" b="1" dirty="0">
                <a:sym typeface="Wingdings" pitchFamily="2" charset="2"/>
              </a:rPr>
              <a:t> Color  Hyperspectral Absorption (with Scattering)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8639704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B685E7-45E5-AC6A-9A42-23878A4D8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6450" y="112457"/>
            <a:ext cx="14135100" cy="1395421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Phytoplankton Community Composition &amp; HAB Detection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B821D7-538E-908C-980A-A7270D8B8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4702" y="1731791"/>
            <a:ext cx="8359889" cy="5715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8C96B9-AF2D-9759-A0F7-B5F035353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4626" y="1943100"/>
            <a:ext cx="4209198" cy="3352800"/>
          </a:xfrm>
          <a:prstGeom prst="rect">
            <a:avLst/>
          </a:prstGeom>
        </p:spPr>
      </p:pic>
      <p:pic>
        <p:nvPicPr>
          <p:cNvPr id="6" name="Picture 5" descr="Image result for phytoplankton cultures">
            <a:extLst>
              <a:ext uri="{FF2B5EF4-FFF2-40B4-BE49-F238E27FC236}">
                <a16:creationId xmlns:a16="http://schemas.microsoft.com/office/drawing/2014/main" id="{92EF4846-A45E-8143-C72E-2ED9F7A2B8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80" t="21930" r="5733"/>
          <a:stretch/>
        </p:blipFill>
        <p:spPr bwMode="auto">
          <a:xfrm>
            <a:off x="71284" y="3195439"/>
            <a:ext cx="9253418" cy="497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638593-2FE3-546F-32BD-16FC6A1B93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8245923"/>
            <a:ext cx="1774754" cy="17747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9EB326-8576-8EB3-9429-38DD285BC3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6966" y="8245922"/>
            <a:ext cx="1778441" cy="17784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473391-8D04-E03B-28B8-18DE3454F21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899" t="5135" r="9556" b="43702"/>
          <a:stretch/>
        </p:blipFill>
        <p:spPr>
          <a:xfrm>
            <a:off x="15013926" y="7219999"/>
            <a:ext cx="2893074" cy="28043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8C386A-58EC-9BCA-B8AB-4766F68AE75A}"/>
              </a:ext>
            </a:extLst>
          </p:cNvPr>
          <p:cNvSpPr txBox="1"/>
          <p:nvPr/>
        </p:nvSpPr>
        <p:spPr>
          <a:xfrm>
            <a:off x="4755304" y="9536727"/>
            <a:ext cx="4010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Scan QR codes for publications</a:t>
            </a:r>
          </a:p>
        </p:txBody>
      </p:sp>
      <p:sp>
        <p:nvSpPr>
          <p:cNvPr id="9" name="Content Placeholder 17">
            <a:extLst>
              <a:ext uri="{FF2B5EF4-FFF2-40B4-BE49-F238E27FC236}">
                <a16:creationId xmlns:a16="http://schemas.microsoft.com/office/drawing/2014/main" id="{C10A56F1-0DD1-D55B-1D2F-59637ADA7040}"/>
              </a:ext>
            </a:extLst>
          </p:cNvPr>
          <p:cNvSpPr txBox="1">
            <a:spLocks/>
          </p:cNvSpPr>
          <p:nvPr/>
        </p:nvSpPr>
        <p:spPr>
          <a:xfrm>
            <a:off x="-18691" y="1740014"/>
            <a:ext cx="10091468" cy="11936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b="1" dirty="0"/>
              <a:t>Pigments </a:t>
            </a:r>
            <a:r>
              <a:rPr lang="en-US" sz="3600" b="1" dirty="0">
                <a:sym typeface="Wingdings" pitchFamily="2" charset="2"/>
              </a:rPr>
              <a:t> Color  Hyperspectral Absorption (with Scattering)  Composition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772875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B685E7-45E5-AC6A-9A42-23878A4D8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0" y="94888"/>
            <a:ext cx="15111412" cy="1494652"/>
          </a:xfrm>
        </p:spPr>
        <p:txBody>
          <a:bodyPr>
            <a:noAutofit/>
          </a:bodyPr>
          <a:lstStyle/>
          <a:p>
            <a:r>
              <a:rPr lang="en-US" sz="4800" dirty="0"/>
              <a:t>PACE Phytoplankton Community Composition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C0A147-139A-CAB1-A71E-8B268EB01AC8}"/>
              </a:ext>
            </a:extLst>
          </p:cNvPr>
          <p:cNvSpPr txBox="1"/>
          <p:nvPr/>
        </p:nvSpPr>
        <p:spPr>
          <a:xfrm>
            <a:off x="317378" y="7800082"/>
            <a:ext cx="92076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solidFill>
                  <a:srgbClr val="E2335E"/>
                </a:solidFill>
              </a:rPr>
              <a:t>Synechococcus</a:t>
            </a:r>
            <a:r>
              <a:rPr lang="en-US" sz="3200" dirty="0"/>
              <a:t> and </a:t>
            </a:r>
            <a:r>
              <a:rPr lang="en-US" sz="3200" dirty="0">
                <a:solidFill>
                  <a:srgbClr val="54C042"/>
                </a:solidFill>
              </a:rPr>
              <a:t>autotrophic picoeukaryotes</a:t>
            </a:r>
            <a:r>
              <a:rPr lang="en-US" sz="3200" dirty="0"/>
              <a:t>, as seen by PACE OCI off South Africa – 03/09/2024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EBE2DF-2D4A-149B-3864-8E91DE060A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378" y="1608419"/>
            <a:ext cx="8979022" cy="62272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DBA7133-6845-9D43-929F-30A1AF3469FB}"/>
              </a:ext>
            </a:extLst>
          </p:cNvPr>
          <p:cNvSpPr txBox="1"/>
          <p:nvPr/>
        </p:nvSpPr>
        <p:spPr>
          <a:xfrm>
            <a:off x="1981200" y="8963680"/>
            <a:ext cx="63787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MOANA Algorithm from Lange et al. 2020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6C4687-AF94-92E1-CF58-5C1F7F8D40DB}"/>
              </a:ext>
            </a:extLst>
          </p:cNvPr>
          <p:cNvSpPr txBox="1"/>
          <p:nvPr/>
        </p:nvSpPr>
        <p:spPr>
          <a:xfrm>
            <a:off x="9601200" y="1694200"/>
            <a:ext cx="8534400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/>
          </a:p>
          <a:p>
            <a:r>
              <a:rPr lang="en-US" sz="3600" dirty="0"/>
              <a:t>Algorithms/Approaches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Lange et al. 2020 (MOANA)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600" dirty="0"/>
              <a:t>PRODUCT: Distinguishes picophytoplankton in Atlantic waters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Kramer et al. 2022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600" dirty="0"/>
              <a:t>Pigments and Absorption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600" dirty="0"/>
              <a:t>PRODUCT:  phytoplankton groups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Chase et al. 2022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600" dirty="0"/>
              <a:t>Diatom carbon relating absorption and phytoplankton imaging flow cytometry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600" dirty="0"/>
              <a:t>PRODUCT:  Diatom biomass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600" dirty="0"/>
          </a:p>
          <a:p>
            <a:r>
              <a:rPr lang="en-US" sz="3600" dirty="0"/>
              <a:t>See </a:t>
            </a:r>
            <a:r>
              <a:rPr lang="en-US" sz="3600" dirty="0" err="1"/>
              <a:t>Cetinic</a:t>
            </a:r>
            <a:r>
              <a:rPr lang="en-US" sz="3600" dirty="0"/>
              <a:t> et al.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964921-EBB9-AB7A-430B-12FC881F02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95" y="38100"/>
            <a:ext cx="1271450" cy="115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831388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6602</TotalTime>
  <Words>1120</Words>
  <Application>Microsoft Macintosh PowerPoint</Application>
  <PresentationFormat>Custom</PresentationFormat>
  <Paragraphs>207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Calibri</vt:lpstr>
      <vt:lpstr>Wingdings</vt:lpstr>
      <vt:lpstr>Arial Nova</vt:lpstr>
      <vt:lpstr>Aptos</vt:lpstr>
      <vt:lpstr>Calibri Light</vt:lpstr>
      <vt:lpstr>Roboto</vt:lpstr>
      <vt:lpstr>Arial</vt:lpstr>
      <vt:lpstr>Custom Design</vt:lpstr>
      <vt:lpstr>The roadmap to getting there with new capabilities from PACE and GLIMR</vt:lpstr>
      <vt:lpstr>Cloud masking is the first step in most satellite retrieval processing</vt:lpstr>
      <vt:lpstr>PowerPoint Presentation</vt:lpstr>
      <vt:lpstr>PowerPoint Presentation</vt:lpstr>
      <vt:lpstr>PowerPoint Presentation</vt:lpstr>
      <vt:lpstr>PowerPoint Presentation</vt:lpstr>
      <vt:lpstr>Phytoplankton Community Composition &amp; HAB Detection</vt:lpstr>
      <vt:lpstr>Phytoplankton Community Composition &amp; HAB Detection</vt:lpstr>
      <vt:lpstr>PACE Phytoplankton Community Composition</vt:lpstr>
      <vt:lpstr>PACE OCI – 1 day quasi-global</vt:lpstr>
      <vt:lpstr>PowerPoint Presentation</vt:lpstr>
      <vt:lpstr>New Atmospheric Correction Improves Data Quality especially for Coastal/Turbid Waters</vt:lpstr>
      <vt:lpstr>Data Products</vt:lpstr>
      <vt:lpstr>PACE Ocean Data Products L2 suites</vt:lpstr>
      <vt:lpstr>PowerPoint Presentation</vt:lpstr>
      <vt:lpstr>What’s needed for Advanced Data Products of HABs and other Water Quality Parameters?</vt:lpstr>
      <vt:lpstr>Ongoing Research, Plans &amp; Needs</vt:lpstr>
      <vt:lpstr>Ongoing Research, Plans &amp; Needs</vt:lpstr>
      <vt:lpstr>BACKUP</vt:lpstr>
      <vt:lpstr>Content Slide (Option 1)</vt:lpstr>
      <vt:lpstr>Content Slide (Option 2)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 Deck</dc:title>
  <cp:lastModifiedBy>Mannino, Antonio (GSFC-6160)</cp:lastModifiedBy>
  <cp:revision>64</cp:revision>
  <dcterms:created xsi:type="dcterms:W3CDTF">2006-08-16T00:00:00Z</dcterms:created>
  <dcterms:modified xsi:type="dcterms:W3CDTF">2024-07-29T13:24:16Z</dcterms:modified>
  <dc:identifier>DAF4U0ThXf8</dc:identifier>
</cp:coreProperties>
</file>